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683" r:id="rId5"/>
  </p:sldMasterIdLst>
  <p:notesMasterIdLst>
    <p:notesMasterId r:id="rId31"/>
  </p:notesMasterIdLst>
  <p:sldIdLst>
    <p:sldId id="2147469767" r:id="rId6"/>
    <p:sldId id="2147469766" r:id="rId7"/>
    <p:sldId id="2147469776" r:id="rId8"/>
    <p:sldId id="2147469764" r:id="rId9"/>
    <p:sldId id="2147469783" r:id="rId10"/>
    <p:sldId id="2147469786" r:id="rId11"/>
    <p:sldId id="2147469787" r:id="rId12"/>
    <p:sldId id="2147469788" r:id="rId13"/>
    <p:sldId id="2147469777" r:id="rId14"/>
    <p:sldId id="275" r:id="rId15"/>
    <p:sldId id="2147469772" r:id="rId16"/>
    <p:sldId id="277" r:id="rId17"/>
    <p:sldId id="2147469771" r:id="rId18"/>
    <p:sldId id="2147469778" r:id="rId19"/>
    <p:sldId id="2147469770" r:id="rId20"/>
    <p:sldId id="2147469768" r:id="rId21"/>
    <p:sldId id="299" r:id="rId22"/>
    <p:sldId id="2147469769" r:id="rId23"/>
    <p:sldId id="309" r:id="rId24"/>
    <p:sldId id="300" r:id="rId25"/>
    <p:sldId id="287" r:id="rId26"/>
    <p:sldId id="276" r:id="rId27"/>
    <p:sldId id="301" r:id="rId28"/>
    <p:sldId id="2147469781" r:id="rId29"/>
    <p:sldId id="2147469765" r:id="rId30"/>
  </p:sldIdLst>
  <p:sldSz cx="12192000" cy="6858000"/>
  <p:notesSz cx="6858000" cy="9144000"/>
  <p:embeddedFontLst>
    <p:embeddedFont>
      <p:font typeface="Cambria Math" panose="02040503050406030204" pitchFamily="18" charset="0"/>
      <p:regular r:id="rId32"/>
    </p:embeddedFont>
    <p:embeddedFont>
      <p:font typeface="Lloyds Bank Jack" panose="02000503040000020004" pitchFamily="50" charset="0"/>
      <p:regular r:id="rId33"/>
      <p:bold r:id="rId34"/>
      <p:italic r:id="rId35"/>
      <p:boldItalic r:id="rId36"/>
    </p:embeddedFont>
    <p:embeddedFont>
      <p:font typeface="Lloyds Bank Jack Light" panose="02000503040000020004" pitchFamily="50" charset="0"/>
      <p:regular r:id="rId37"/>
      <p:italic r:id="rId38"/>
    </p:embeddedFont>
    <p:embeddedFont>
      <p:font typeface="Lloyds Bank Jack Medium" panose="02000606060000020004" pitchFamily="50" charset="0"/>
      <p:regular r:id="rId39"/>
      <p:italic r:id="rId40"/>
    </p:embeddedFont>
    <p:embeddedFont>
      <p:font typeface="Poppins" panose="00000500000000000000" pitchFamily="2" charset="0"/>
      <p:regular r:id="rId41"/>
      <p:bold r:id="rId42"/>
      <p:italic r:id="rId43"/>
      <p:boldItalic r:id="rId44"/>
    </p:embeddedFont>
    <p:embeddedFont>
      <p:font typeface="Segoe UI" panose="020B0502040204020203"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DzCcwS4xtyHx1suoyxVBw==" hashData="UoElLZK6tRF1Pk+EIcJSCXJrrvvDoActFCtUceCoVcqvYHBcPf5igk3iyx/yxC96HvHcBq3lqj+dRpozsxBa6g=="/>
  <p:extLst>
    <p:ext uri="{521415D9-36F7-43E2-AB2F-B90AF26B5E84}">
      <p14:sectionLst xmlns:p14="http://schemas.microsoft.com/office/powerpoint/2010/main">
        <p14:section name="Intro" id="{7DD11D11-A684-404D-846B-57B8734BD5F4}">
          <p14:sldIdLst>
            <p14:sldId id="2147469767"/>
            <p14:sldId id="2147469766"/>
            <p14:sldId id="2147469776"/>
            <p14:sldId id="2147469764"/>
          </p14:sldIdLst>
        </p14:section>
        <p14:section name="Get started" id="{937B0B50-1298-4D1D-B299-C19CB3FD4F76}">
          <p14:sldIdLst>
            <p14:sldId id="2147469783"/>
            <p14:sldId id="2147469786"/>
            <p14:sldId id="2147469787"/>
            <p14:sldId id="2147469788"/>
            <p14:sldId id="2147469777"/>
            <p14:sldId id="275"/>
            <p14:sldId id="2147469772"/>
            <p14:sldId id="277"/>
          </p14:sldIdLst>
        </p14:section>
        <p14:section name="Choose Device Navigation" id="{03F21EB2-F9A4-4DA4-879E-ACA0B9391499}">
          <p14:sldIdLst>
            <p14:sldId id="2147469771"/>
            <p14:sldId id="2147469778"/>
          </p14:sldIdLst>
        </p14:section>
        <p14:section name="Reach out" id="{E338DD74-EBB1-4C29-9AD3-E3BDFFAB758E}">
          <p14:sldIdLst>
            <p14:sldId id="2147469770"/>
            <p14:sldId id="2147469768"/>
            <p14:sldId id="299"/>
            <p14:sldId id="2147469769"/>
            <p14:sldId id="309"/>
          </p14:sldIdLst>
        </p14:section>
        <p14:section name="Stay safe" id="{F5DA20D4-4F77-4E23-A245-B73F150C39E7}">
          <p14:sldIdLst>
            <p14:sldId id="300"/>
            <p14:sldId id="287"/>
            <p14:sldId id="276"/>
          </p14:sldIdLst>
        </p14:section>
        <p14:section name="Next steps" id="{DE9ED075-E90D-4919-AF91-4BD2DB0DB86F}">
          <p14:sldIdLst>
            <p14:sldId id="301"/>
            <p14:sldId id="2147469781"/>
            <p14:sldId id="21474697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CE1514-E493-DBB2-8F83-700BCC64602F}" name="Raja, Adam (Group Customer Inclusion)" initials="RI" userId="S::adam.raja@lloydsbanking.com::e4e49bb4-da2b-43b1-ba11-9e675e3ec376" providerId="AD"/>
  <p188:author id="{88BD1F5F-381C-5B3F-626F-EFE170E9BC0C}" name="Franklin, Chris (Learning – People &amp; Places)" initials="FP" userId="S::chris.franklin@lloydsbanking.com::826ee402-fbdb-4034-a7c7-db309b41606d" providerId="AD"/>
  <p188:author id="{7EBBF868-81FD-AC3E-0DD6-0919B053B30F}" name="Williams, Nicola ((Group Customer Inclusion))" initials="NW" userId="S::Nicola.Williams1@Lloydsbanking.com::16f7d3d4-dd13-4ea8-9aba-d2692b196d41" providerId="AD"/>
  <p188:author id="{C526CD8F-A1F0-0ED0-5530-C8C4031BA19B}" name="Holmes, Em (Group Customer Inclusion)" initials="EH" userId="S::Emily.Holmes2@LloydsBanking.com::f0fbbf99-57c5-4bee-9415-35f2675381ec" providerId="AD"/>
  <p188:author id="{8F3D61CA-F2D2-98AC-A2E4-BC8E5841AFA8}" name="Raja, Adam (Group Customer Inclusion)" initials="AR" userId="S::Adam.Raja@lloydsbanking.com::e4e49bb4-da2b-43b1-ba11-9e675e3ec376" providerId="AD"/>
  <p188:author id="{865A1CD2-5D88-1B70-DA30-1BDDB54B120C}" name="Franklin, Chris (Learning – People &amp; Place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1815A"/>
    <a:srgbClr val="285645"/>
    <a:srgbClr val="E60000"/>
    <a:srgbClr val="77BA00"/>
    <a:srgbClr val="689946"/>
    <a:srgbClr val="64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72" autoAdjust="0"/>
  </p:normalViewPr>
  <p:slideViewPr>
    <p:cSldViewPr snapToGrid="0">
      <p:cViewPr varScale="1">
        <p:scale>
          <a:sx n="54" d="100"/>
          <a:sy n="54" d="100"/>
        </p:scale>
        <p:origin x="11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31815A"/>
              </a:solidFill>
              <a:ln w="19050">
                <a:solidFill>
                  <a:schemeClr val="lt1"/>
                </a:solidFill>
              </a:ln>
              <a:effectLst/>
            </c:spPr>
            <c:extLst>
              <c:ext xmlns:c16="http://schemas.microsoft.com/office/drawing/2014/chart" uri="{C3380CC4-5D6E-409C-BE32-E72D297353CC}">
                <c16:uniqueId val="{00000001-DC0C-41A3-B37F-1623E3580E78}"/>
              </c:ext>
            </c:extLst>
          </c:dPt>
          <c:dPt>
            <c:idx val="1"/>
            <c:bubble3D val="0"/>
            <c:spPr>
              <a:solidFill>
                <a:srgbClr val="77BA00"/>
              </a:solidFill>
              <a:ln w="19050">
                <a:solidFill>
                  <a:schemeClr val="lt1"/>
                </a:solidFill>
              </a:ln>
              <a:effectLst/>
            </c:spPr>
            <c:extLst>
              <c:ext xmlns:c16="http://schemas.microsoft.com/office/drawing/2014/chart" uri="{C3380CC4-5D6E-409C-BE32-E72D297353CC}">
                <c16:uniqueId val="{00000002-DC0C-41A3-B37F-1623E3580E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C6-4743-BE4E-B5B9218B05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DC0C-41A3-B37F-1623E3580E78}"/>
              </c:ext>
            </c:extLst>
          </c:dPt>
          <c:cat>
            <c:strRef>
              <c:f>Sheet1!$A$2:$A$5</c:f>
              <c:strCache>
                <c:ptCount val="4"/>
                <c:pt idx="0">
                  <c:v>Movie</c:v>
                </c:pt>
                <c:pt idx="1">
                  <c:v>Music</c:v>
                </c:pt>
                <c:pt idx="2">
                  <c:v>Radio</c:v>
                </c:pt>
                <c:pt idx="3">
                  <c:v>Internet</c:v>
                </c:pt>
              </c:strCache>
            </c:strRef>
          </c:cat>
          <c:val>
            <c:numRef>
              <c:f>Sheet1!$B$2:$B$5</c:f>
              <c:numCache>
                <c:formatCode>General</c:formatCode>
                <c:ptCount val="4"/>
                <c:pt idx="0">
                  <c:v>4.5</c:v>
                </c:pt>
                <c:pt idx="1">
                  <c:v>0.72</c:v>
                </c:pt>
                <c:pt idx="2">
                  <c:v>0.6</c:v>
                </c:pt>
                <c:pt idx="3">
                  <c:v>0.18</c:v>
                </c:pt>
              </c:numCache>
            </c:numRef>
          </c:val>
          <c:extLst>
            <c:ext xmlns:c16="http://schemas.microsoft.com/office/drawing/2014/chart" uri="{C3380CC4-5D6E-409C-BE32-E72D297353CC}">
              <c16:uniqueId val="{00000000-DC0C-41A3-B37F-1623E3580E78}"/>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0.4234279117086811"/>
          <c:y val="0.92849582546819454"/>
          <c:w val="0.50651252982703443"/>
          <c:h val="7.1504174531805423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31815A"/>
              </a:solidFill>
              <a:latin typeface="Lloyds Bank Jack" panose="0200050304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C6B9B-4F53-4CCE-8C05-0CA6A120F268}" type="datetimeFigureOut">
              <a:rPr lang="en-GB" smtClean="0"/>
              <a:t>05/07/2024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04D4E-E165-4C8B-AE30-7BC43DC59763}" type="slidenum">
              <a:rPr lang="en-GB" smtClean="0"/>
              <a:t>‹#›</a:t>
            </a:fld>
            <a:endParaRPr lang="en-GB"/>
          </a:p>
        </p:txBody>
      </p:sp>
    </p:spTree>
    <p:extLst>
      <p:ext uri="{BB962C8B-B14F-4D97-AF65-F5344CB8AC3E}">
        <p14:creationId xmlns:p14="http://schemas.microsoft.com/office/powerpoint/2010/main" val="8177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ncsc.gov.uk/collection/top-tips-for-staying-secure-online" TargetMode="External"/><Relationship Id="rId3" Type="http://schemas.openxmlformats.org/officeDocument/2006/relationships/hyperlink" Target="https://www.lloydsbankacademy.co.uk/learn-for-life" TargetMode="External"/><Relationship Id="rId7" Type="http://schemas.openxmlformats.org/officeDocument/2006/relationships/hyperlink" Target="https://images-eu.ssl-images-amazon.com/images/I/91jtERixEm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ownload.lenovo.com/consumer/mobiles_pub/tab_m9_ug_en.pdf" TargetMode="External"/><Relationship Id="rId5" Type="http://schemas.openxmlformats.org/officeDocument/2006/relationships/hyperlink" Target="https://support.vodafone.co.uk/SIM-eSIM/SIM" TargetMode="External"/><Relationship Id="rId4" Type="http://schemas.openxmlformats.org/officeDocument/2006/relationships/hyperlink" Target="https://deviceguides.vodafone.co.uk/lenovo/tab-m10-plus-3rd-gen-android-13/getting-started/insert-sim/" TargetMode="External"/><Relationship Id="rId9" Type="http://schemas.openxmlformats.org/officeDocument/2006/relationships/hyperlink" Target="https://stopthinkfraud.campaign.gov.uk/protect-yourself-from-fraud/protecting-against-online-fraud/turn-on-2-step-verification-2s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upport.google.com/android/answer/2819582?hl=e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topthinkfraud.campaign.gov.uk/protect-yourself-from-fraud/protecting-against-online-fraud/turn-on-2-step-verification-2s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lloydsbankacademy.co.uk/learn-for-life/get-started-online/" TargetMode="External"/><Relationship Id="rId7" Type="http://schemas.openxmlformats.org/officeDocument/2006/relationships/hyperlink" Target="https://downloadcenter.samsung.com/content/UM/202404/20240417180233550/SM-X11X_X21X_UM_EU_UU_Eng_Rev.1.1_240417.pdf"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images-eu.ssl-images-amazon.com/images/I/91jtERixEmS.pdf" TargetMode="External"/><Relationship Id="rId5" Type="http://schemas.openxmlformats.org/officeDocument/2006/relationships/hyperlink" Target="https://download.lenovo.com/consumer/mobiles_pub/tab_m9_ug_en.pdf" TargetMode="External"/><Relationship Id="rId4" Type="http://schemas.openxmlformats.org/officeDocument/2006/relationships/hyperlink" Target="https://support.vodafone.co.uk/SIM-eSIM/SIM"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Websites / pages to have open prior to session start: </a:t>
            </a:r>
            <a:endParaRPr lang="en-GB"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u="sng" strike="noStrike" dirty="0">
                <a:solidFill>
                  <a:srgbClr val="313233"/>
                </a:solidFill>
                <a:effectLst/>
                <a:latin typeface="Lloyds Bank Jack" panose="02000503040000020004" pitchFamily="50" charset="0"/>
                <a:hlinkClick r:id="rId3"/>
              </a:rPr>
              <a:t>https://www.lloydsbankacademy.co.uk/learn-for-life</a:t>
            </a:r>
            <a:r>
              <a:rPr lang="en-GB" sz="1800" b="1" i="0" dirty="0">
                <a:solidFill>
                  <a:srgbClr val="313233"/>
                </a:solidFill>
                <a:effectLst/>
                <a:latin typeface="Lloyds Bank Jack" panose="02000503040000020004" pitchFamily="50" charset="0"/>
              </a:rPr>
              <a:t> </a:t>
            </a:r>
            <a:r>
              <a:rPr lang="en-GB" sz="1800" b="0" i="0" dirty="0">
                <a:solidFill>
                  <a:srgbClr val="313233"/>
                </a:solidFill>
                <a:effectLst/>
                <a:latin typeface="Lloyds Bank Jack" panose="02000503040000020004" pitchFamily="50" charset="0"/>
              </a:rPr>
              <a:t>- Academy site - for Individuals  </a:t>
            </a:r>
          </a:p>
          <a:p>
            <a:pPr marL="285750" indent="-285750" algn="l" rtl="0" fontAlgn="base">
              <a:buFont typeface="Arial" panose="020B0604020202020204" pitchFamily="34" charset="0"/>
              <a:buChar char="•"/>
            </a:pPr>
            <a:r>
              <a:rPr lang="en-GB" sz="1800" b="1" i="0" u="sng" strike="noStrike" dirty="0">
                <a:solidFill>
                  <a:srgbClr val="313233"/>
                </a:solidFill>
                <a:effectLst/>
                <a:latin typeface="Lloyds Bank Jack" panose="02000503040000020004" pitchFamily="50" charset="0"/>
                <a:hlinkClick r:id="rId4"/>
              </a:rPr>
              <a:t>https://deviceguides.vodafone.co.uk/lenovo/tab-m10-plus-3rd-gen-android-13/getting-started/insert-sim/</a:t>
            </a:r>
            <a:r>
              <a:rPr lang="en-GB" sz="1800" b="0" i="0" dirty="0">
                <a:solidFill>
                  <a:srgbClr val="313233"/>
                </a:solidFill>
                <a:effectLst/>
                <a:latin typeface="Lloyds Bank Jack" panose="02000503040000020004" pitchFamily="50" charset="0"/>
              </a:rPr>
              <a:t> (step-by-step graphics to show how to insert the SIM card into the device) </a:t>
            </a:r>
          </a:p>
          <a:p>
            <a:pPr marL="285750" indent="-285750" algn="l" rtl="0" fontAlgn="base">
              <a:buFont typeface="Arial" panose="020B0604020202020204" pitchFamily="34" charset="0"/>
              <a:buChar char="•"/>
            </a:pPr>
            <a:r>
              <a:rPr lang="en-GB" sz="1800" b="1" i="0" u="sng" strike="noStrike" dirty="0">
                <a:solidFill>
                  <a:srgbClr val="313233"/>
                </a:solidFill>
                <a:effectLst/>
                <a:latin typeface="Lloyds Bank Jack" panose="02000503040000020004" pitchFamily="50" charset="0"/>
                <a:hlinkClick r:id="rId5"/>
              </a:rPr>
              <a:t>https://support.vodafone.co.uk/SIM-eSIM/SIM</a:t>
            </a:r>
            <a:r>
              <a:rPr lang="en-GB" sz="1800" b="1" i="0" dirty="0">
                <a:solidFill>
                  <a:srgbClr val="313233"/>
                </a:solidFill>
                <a:effectLst/>
                <a:latin typeface="Lloyds Bank Jack" panose="02000503040000020004" pitchFamily="50" charset="0"/>
              </a:rPr>
              <a:t> </a:t>
            </a:r>
            <a:r>
              <a:rPr lang="en-GB" sz="1800" b="0" i="0" dirty="0">
                <a:solidFill>
                  <a:srgbClr val="313233"/>
                </a:solidFill>
                <a:effectLst/>
                <a:latin typeface="Lloyds Bank Jack" panose="02000503040000020004" pitchFamily="50" charset="0"/>
              </a:rPr>
              <a:t>- this is Vodafone’s general support page for SIMs </a:t>
            </a:r>
          </a:p>
          <a:p>
            <a:pPr marL="285750" indent="-285750" algn="l" rtl="0" fontAlgn="base">
              <a:buFont typeface="Arial" panose="020B0604020202020204" pitchFamily="34" charset="0"/>
              <a:buChar char="•"/>
            </a:pPr>
            <a:r>
              <a:rPr lang="en-GB" sz="1800" b="1" i="0" u="sng" strike="noStrike" dirty="0">
                <a:solidFill>
                  <a:srgbClr val="313233"/>
                </a:solidFill>
                <a:effectLst/>
                <a:latin typeface="Lloyds Bank Jack" panose="02000503040000020004" pitchFamily="50" charset="0"/>
                <a:hlinkClick r:id="rId6"/>
              </a:rPr>
              <a:t>https://download.lenovo.com/consumer/mobiles_pub/tab_m9_ug_en.pdf</a:t>
            </a:r>
            <a:r>
              <a:rPr lang="en-GB" sz="1800" b="1" i="0" dirty="0">
                <a:solidFill>
                  <a:srgbClr val="313233"/>
                </a:solidFill>
                <a:effectLst/>
                <a:latin typeface="Lloyds Bank Jack" panose="02000503040000020004" pitchFamily="50" charset="0"/>
              </a:rPr>
              <a:t> </a:t>
            </a:r>
            <a:r>
              <a:rPr lang="en-GB" sz="1800" b="0" i="0" dirty="0">
                <a:solidFill>
                  <a:srgbClr val="313233"/>
                </a:solidFill>
                <a:effectLst/>
                <a:latin typeface="Lloyds Bank Jack" panose="02000503040000020004" pitchFamily="50" charset="0"/>
              </a:rPr>
              <a:t>- this is the user guide for the Lenovo M9 tablet</a:t>
            </a:r>
            <a:endParaRPr lang="en-GB" sz="1800" b="0" i="0" u="none" kern="1200" dirty="0">
              <a:solidFill>
                <a:srgbClr val="313233"/>
              </a:solidFill>
              <a:effectLst/>
              <a:latin typeface="Lloyds Bank Jack" panose="02000503040000020004" pitchFamily="50"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u="sng" kern="100" dirty="0">
                <a:solidFill>
                  <a:srgbClr val="467886"/>
                </a:solidFill>
                <a:effectLst/>
                <a:latin typeface="Lloyds Bank Jack" panose="02000503040000020004" pitchFamily="50" charset="0"/>
                <a:ea typeface="Aptos" panose="020B0004020202020204" pitchFamily="34" charset="0"/>
                <a:cs typeface="Times New Roman" panose="02020603050405020304" pitchFamily="18" charset="0"/>
                <a:hlinkClick r:id="rId7"/>
              </a:rPr>
              <a:t>https://images-eu.ssl-images-amazon.com/images/I/91jtERixEmS.pdf</a:t>
            </a:r>
            <a:r>
              <a:rPr lang="en-GB" sz="1800" b="1" u="sng" kern="100" dirty="0">
                <a:solidFill>
                  <a:srgbClr val="467886"/>
                </a:solidFill>
                <a:effectLst/>
                <a:latin typeface="Lloyds Bank Jack" panose="02000503040000020004" pitchFamily="50" charset="0"/>
                <a:ea typeface="Aptos" panose="020B0004020202020204" pitchFamily="34" charset="0"/>
                <a:cs typeface="Times New Roman" panose="02020603050405020304" pitchFamily="18" charset="0"/>
              </a:rPr>
              <a:t> </a:t>
            </a:r>
            <a:r>
              <a:rPr lang="en-GB" sz="1800" b="0" i="0" dirty="0">
                <a:solidFill>
                  <a:srgbClr val="313233"/>
                </a:solidFill>
                <a:effectLst/>
                <a:latin typeface="Lloyds Bank Jack" panose="02000503040000020004" pitchFamily="50" charset="0"/>
              </a:rPr>
              <a:t>- this is user guide for the ZTE MiFi device</a:t>
            </a:r>
            <a:endParaRPr lang="en-GB" sz="1800" b="1"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u="sng" strike="noStrike" dirty="0">
                <a:solidFill>
                  <a:srgbClr val="313233"/>
                </a:solidFill>
                <a:effectLst/>
                <a:latin typeface="Lloyds Bank Jack" panose="02000503040000020004" pitchFamily="50" charset="0"/>
                <a:hlinkClick r:id="rId8"/>
              </a:rPr>
              <a:t>https://www.ncsc.gov.uk/collection/top-tips-for-staying-secure-online</a:t>
            </a:r>
            <a:r>
              <a:rPr lang="en-GB" sz="1800" b="1" i="0" dirty="0">
                <a:solidFill>
                  <a:srgbClr val="313233"/>
                </a:solidFill>
                <a:effectLst/>
                <a:latin typeface="Lloyds Bank Jack" panose="02000503040000020004" pitchFamily="50" charset="0"/>
              </a:rPr>
              <a:t> </a:t>
            </a:r>
            <a:r>
              <a:rPr lang="en-GB" sz="1800" b="0" i="0" dirty="0">
                <a:solidFill>
                  <a:srgbClr val="313233"/>
                </a:solidFill>
                <a:effectLst/>
                <a:latin typeface="Lloyds Bank Jack" panose="02000503040000020004" pitchFamily="50" charset="0"/>
              </a:rPr>
              <a:t>- referenced by our Fraud team – all our ‘top tips’ in the session are derived from the NCSC’s content </a:t>
            </a:r>
          </a:p>
          <a:p>
            <a:pPr marL="285750" indent="-285750" algn="l" rtl="0" fontAlgn="base">
              <a:buFont typeface="Arial" panose="020B0604020202020204" pitchFamily="34" charset="0"/>
              <a:buChar char="•"/>
            </a:pPr>
            <a:r>
              <a:rPr lang="en-GB" sz="1800" b="1" i="0" u="sng" strike="noStrike" dirty="0">
                <a:solidFill>
                  <a:srgbClr val="313233"/>
                </a:solidFill>
                <a:effectLst/>
                <a:latin typeface="Lloyds Bank Jack" panose="02000503040000020004" pitchFamily="50" charset="0"/>
                <a:hlinkClick r:id="rId9"/>
              </a:rPr>
              <a:t>https://stopthinkfraud.campaign.gov.uk/protect-yourself-from-fraud/protecting-against-online-fraud/turn-on-2-step-verification-2sv/</a:t>
            </a:r>
            <a:r>
              <a:rPr lang="en-GB" sz="1800" b="0" i="0" dirty="0">
                <a:solidFill>
                  <a:srgbClr val="313233"/>
                </a:solidFill>
                <a:effectLst/>
                <a:latin typeface="Lloyds Bank Jack" panose="02000503040000020004" pitchFamily="50" charset="0"/>
              </a:rPr>
              <a:t> - how to turn on 2sv for various email, social media and other accounts </a:t>
            </a: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1" i="0" dirty="0">
                <a:solidFill>
                  <a:srgbClr val="313233"/>
                </a:solidFill>
                <a:effectLst/>
                <a:latin typeface="Lloyds Bank Jack" panose="02000503040000020004" pitchFamily="50" charset="0"/>
              </a:rPr>
              <a:t>Capture participant numbers once everyone has arrived</a:t>
            </a:r>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(These should be sent to your Liverpool City Region contact after the session)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313233"/>
                </a:solidFill>
                <a:effectLst/>
                <a:latin typeface="Lloyds Bank Jack" panose="02000503040000020004" pitchFamily="50" charset="0"/>
              </a:rPr>
              <a:t>TRAINER NOTE</a:t>
            </a:r>
            <a:r>
              <a:rPr lang="en-GB" sz="1800" b="0" i="0" dirty="0">
                <a:solidFill>
                  <a:srgbClr val="313233"/>
                </a:solidFill>
                <a:effectLst/>
                <a:latin typeface="Lloyds Bank Jack" panose="02000503040000020004" pitchFamily="50" charset="0"/>
              </a:rPr>
              <a:t> – Stress the importance of applying these principles while learners are using their devices remotely  </a:t>
            </a:r>
            <a:endParaRPr lang="en-GB" sz="2800" b="0" i="0" dirty="0">
              <a:solidFill>
                <a:srgbClr val="313233"/>
              </a:solidFill>
              <a:effectLst/>
              <a:latin typeface="Arial" panose="020B0604020202020204"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Be careful with public Wi-Fi</a:t>
            </a:r>
            <a:r>
              <a:rPr lang="en-GB" sz="1800" b="0" i="0" dirty="0">
                <a:solidFill>
                  <a:srgbClr val="313233"/>
                </a:solidFill>
                <a:effectLst/>
                <a:latin typeface="Lloyds Bank Jack" panose="02000503040000020004" pitchFamily="50" charset="0"/>
              </a:rPr>
              <a:t>  – Public Wi-Fi can be tempting but risky. Scammers might set up their own "free Wi-Fi" to access your device. If you use public Wi-Fi, avoid logging into sensitive accounts, like your bank </a:t>
            </a:r>
          </a:p>
          <a:p>
            <a:pPr marL="285750" indent="-285750" algn="l" rtl="0" fontAlgn="base">
              <a:buFont typeface="Arial" panose="020B0604020202020204" pitchFamily="34" charset="0"/>
              <a:buChar char="•"/>
            </a:pPr>
            <a:endParaRPr lang="en-GB" sz="1800" b="0" i="0" dirty="0">
              <a:solidFill>
                <a:srgbClr val="313233"/>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Take care visiting websites</a:t>
            </a:r>
            <a:r>
              <a:rPr lang="en-GB" sz="1800" b="0" i="0" dirty="0">
                <a:solidFill>
                  <a:srgbClr val="313233"/>
                </a:solidFill>
                <a:effectLst/>
                <a:latin typeface="Lloyds Bank Jack" panose="02000503040000020004" pitchFamily="50" charset="0"/>
              </a:rPr>
              <a:t> – Make sure you're on secure websites, especially those from those you trust. Look for a padlock icon and "https" in the web address. Check for spelling and grammar errors on the site.  </a:t>
            </a:r>
          </a:p>
          <a:p>
            <a:pPr marL="285750" indent="-285750" algn="l" rtl="0" fontAlgn="base">
              <a:buFont typeface="Arial" panose="020B0604020202020204" pitchFamily="34" charset="0"/>
              <a:buChar char="•"/>
            </a:pPr>
            <a:endParaRPr lang="en-GB" sz="1800" b="0" i="0" dirty="0">
              <a:solidFill>
                <a:srgbClr val="313233"/>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Remember the Take Five Message</a:t>
            </a:r>
            <a:r>
              <a:rPr lang="en-GB" sz="1800" b="0" i="0" dirty="0">
                <a:solidFill>
                  <a:srgbClr val="313233"/>
                </a:solidFill>
                <a:effectLst/>
                <a:latin typeface="Lloyds Bank Jack" panose="02000503040000020004" pitchFamily="50" charset="0"/>
              </a:rPr>
              <a:t>:   </a:t>
            </a:r>
            <a:endParaRPr lang="en-GB" sz="1800" b="0" i="0" dirty="0">
              <a:solidFill>
                <a:srgbClr val="313233"/>
              </a:solidFill>
              <a:effectLst/>
              <a:latin typeface="Arial" panose="020B0604020202020204" pitchFamily="34" charset="0"/>
            </a:endParaRPr>
          </a:p>
          <a:p>
            <a:pPr marL="742950" lvl="1"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Stop</a:t>
            </a:r>
            <a:r>
              <a:rPr lang="en-GB" sz="1800" b="0" i="0" dirty="0">
                <a:solidFill>
                  <a:srgbClr val="313233"/>
                </a:solidFill>
                <a:effectLst/>
                <a:latin typeface="Lloyds Bank Jack" panose="02000503040000020004" pitchFamily="50" charset="0"/>
              </a:rPr>
              <a:t> – Take a moment to think before taking any action regarding your finances or personal details  </a:t>
            </a:r>
          </a:p>
          <a:p>
            <a:pPr marL="742950" lvl="1"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Challenge</a:t>
            </a:r>
            <a:r>
              <a:rPr lang="en-GB" sz="1800" b="0" i="0" dirty="0">
                <a:solidFill>
                  <a:srgbClr val="313233"/>
                </a:solidFill>
                <a:effectLst/>
                <a:latin typeface="Lloyds Bank Jack" panose="02000503040000020004" pitchFamily="50" charset="0"/>
              </a:rPr>
              <a:t> – Question requests that seem too good to be true. Criminals often rush or panic you  </a:t>
            </a:r>
          </a:p>
          <a:p>
            <a:pPr marL="742950" lvl="1"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Protect </a:t>
            </a:r>
            <a:r>
              <a:rPr lang="en-GB" sz="1800" b="0" i="0" dirty="0">
                <a:solidFill>
                  <a:srgbClr val="313233"/>
                </a:solidFill>
                <a:effectLst/>
                <a:latin typeface="Lloyds Bank Jack" panose="02000503040000020004" pitchFamily="50" charset="0"/>
              </a:rPr>
              <a:t>– Contact your bank if you suspect a scam and report it to Action Fraud  </a:t>
            </a: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Arial" panose="020B0604020202020204" pitchFamily="34" charset="0"/>
            </a:endParaRPr>
          </a:p>
          <a:p>
            <a:pPr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Staying safe online is about being careful and staying informed. Don't rush into sharing personal information, and always double-check if something seems unusual </a:t>
            </a:r>
            <a:endParaRPr lang="en-GB" sz="1800" b="0" i="0" dirty="0">
              <a:solidFill>
                <a:srgbClr val="313233"/>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76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E6DC8-CB80-4A46-B466-3E1F67ADB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DD133-7D2F-5F05-D747-9D16D2875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18CFA-6943-87EF-8899-70E4ABDFB566}"/>
              </a:ext>
            </a:extLst>
          </p:cNvPr>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(See </a:t>
            </a:r>
            <a:r>
              <a:rPr lang="en-GB" sz="1800" b="1" i="0" dirty="0">
                <a:solidFill>
                  <a:srgbClr val="313233"/>
                </a:solidFill>
                <a:effectLst/>
                <a:latin typeface="Lloyds Bank Jack" panose="02000503040000020004" pitchFamily="50" charset="0"/>
              </a:rPr>
              <a:t>Get Started</a:t>
            </a:r>
            <a:r>
              <a:rPr lang="en-GB" sz="1800" b="0" i="0" dirty="0">
                <a:solidFill>
                  <a:srgbClr val="313233"/>
                </a:solidFill>
                <a:effectLst/>
                <a:latin typeface="Lloyds Bank Jack" panose="02000503040000020004" pitchFamily="50" charset="0"/>
              </a:rPr>
              <a:t> hands-on script – </a:t>
            </a:r>
            <a:r>
              <a:rPr lang="en-GB" sz="1800" b="1" i="0" dirty="0">
                <a:solidFill>
                  <a:srgbClr val="313233"/>
                </a:solidFill>
                <a:effectLst/>
                <a:latin typeface="Lloyds Bank Jack" panose="02000503040000020004" pitchFamily="50" charset="0"/>
              </a:rPr>
              <a:t>Secure </a:t>
            </a:r>
            <a:r>
              <a:rPr lang="en-GB" sz="1800" b="0" i="0" dirty="0">
                <a:solidFill>
                  <a:srgbClr val="313233"/>
                </a:solidFill>
                <a:effectLst/>
                <a:latin typeface="Lloyds Bank Jack" panose="02000503040000020004" pitchFamily="50" charset="0"/>
              </a:rPr>
              <a:t>step </a:t>
            </a:r>
            <a:r>
              <a:rPr lang="en-GB" sz="1800" b="0" i="0" u="none" strike="noStrike" dirty="0">
                <a:solidFill>
                  <a:srgbClr val="313233"/>
                </a:solidFill>
                <a:effectLst/>
                <a:latin typeface="Lloyds Bank Jack" panose="02000503040000020004" pitchFamily="50" charset="0"/>
              </a:rPr>
              <a:t>in the Facilitator Guide</a:t>
            </a:r>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First, talk through / check understanding of the term ‘screen lock’ and what this does / why you should set it up as part of keeping your device and data safe</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Face recognition</a:t>
            </a:r>
            <a:r>
              <a:rPr lang="en-GB" sz="1800" b="0" i="0" dirty="0">
                <a:solidFill>
                  <a:srgbClr val="313233"/>
                </a:solidFill>
                <a:effectLst/>
                <a:latin typeface="Lloyds Bank Jack" panose="02000503040000020004" pitchFamily="50" charset="0"/>
              </a:rPr>
              <a:t> – To set this up, you first need to create one of the other options. Do this as part of the setup </a:t>
            </a: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Pattern unlock</a:t>
            </a:r>
            <a:r>
              <a:rPr lang="en-GB" sz="1800" b="0" i="0" dirty="0">
                <a:solidFill>
                  <a:srgbClr val="313233"/>
                </a:solidFill>
                <a:effectLst/>
                <a:latin typeface="Lloyds Bank Jack" panose="02000503040000020004" pitchFamily="50" charset="0"/>
              </a:rPr>
              <a:t> – This is a security feature commonly used on some phones. It allows you to set a unique pattern by connecting dots on the screen. To unlock your phone, you need to recreate this pattern </a:t>
            </a: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PIN Unlock</a:t>
            </a:r>
            <a:r>
              <a:rPr lang="en-GB" sz="1800" b="0" i="0" dirty="0">
                <a:solidFill>
                  <a:srgbClr val="313233"/>
                </a:solidFill>
                <a:effectLst/>
                <a:latin typeface="Lloyds Bank Jack" panose="02000503040000020004" pitchFamily="50" charset="0"/>
              </a:rPr>
              <a:t> – To unlock your phone you simply type in a numeric pin code </a:t>
            </a:r>
            <a:endParaRPr lang="en-GB" sz="1800" b="0" i="0" dirty="0">
              <a:solidFill>
                <a:srgbClr val="313233"/>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Password</a:t>
            </a:r>
            <a:r>
              <a:rPr lang="en-GB" sz="1800" b="0" i="0" dirty="0">
                <a:solidFill>
                  <a:srgbClr val="313233"/>
                </a:solidFill>
                <a:effectLst/>
                <a:latin typeface="Lloyds Bank Jack" panose="02000503040000020004" pitchFamily="50" charset="0"/>
              </a:rPr>
              <a:t> – Choosing this option you can type a password to unlock your phone. Password can be a combination of numbers, letters and symbols. We’ll talk more about what makes a strong password in a little while</a:t>
            </a:r>
          </a:p>
        </p:txBody>
      </p:sp>
      <p:sp>
        <p:nvSpPr>
          <p:cNvPr id="4" name="Slide Number Placeholder 3">
            <a:extLst>
              <a:ext uri="{FF2B5EF4-FFF2-40B4-BE49-F238E27FC236}">
                <a16:creationId xmlns:a16="http://schemas.microsoft.com/office/drawing/2014/main" id="{C39DB303-9436-0D8D-ABFE-ED568E64DBAF}"/>
              </a:ext>
            </a:extLst>
          </p:cNvPr>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176970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30 mins - Staying safe while using your device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1" i="0" dirty="0">
                <a:solidFill>
                  <a:srgbClr val="313233"/>
                </a:solidFill>
                <a:effectLst/>
                <a:latin typeface="Lloyds Bank Jack" panose="02000503040000020004" pitchFamily="50" charset="0"/>
              </a:rPr>
              <a:t>TRAINER NOTE</a:t>
            </a:r>
            <a:r>
              <a:rPr lang="en-GB" sz="1800" b="0" i="0" dirty="0">
                <a:solidFill>
                  <a:srgbClr val="313233"/>
                </a:solidFill>
                <a:effectLst/>
                <a:latin typeface="Lloyds Bank Jack" panose="02000503040000020004" pitchFamily="50" charset="0"/>
              </a:rPr>
              <a:t> – No need to demo these, just talk through and signpost, where appropriate, further sources of advice/info.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Suggested script: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As with all your belongings, you will need to keep your device safe. There are plenty of ways to do this, beyond just keeping it with you or locked away when you are not using it.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We’ve mentioned locking and unlocking your device – who can remember the different options to unlock? (facial recognition, patterns, PINs and passwords) Also mention the screen lock options through </a:t>
            </a:r>
            <a:r>
              <a:rPr lang="en-GB" sz="1800" b="1" i="0" dirty="0">
                <a:solidFill>
                  <a:srgbClr val="313233"/>
                </a:solidFill>
                <a:effectLst/>
                <a:latin typeface="Lloyds Bank Jack" panose="02000503040000020004" pitchFamily="50" charset="0"/>
              </a:rPr>
              <a:t>Settings </a:t>
            </a:r>
            <a:r>
              <a:rPr lang="en-GB" sz="1800" b="1" i="0" dirty="0">
                <a:solidFill>
                  <a:srgbClr val="313233"/>
                </a:solidFill>
                <a:effectLst/>
                <a:latin typeface="Wingdings" panose="05000000000000000000" pitchFamily="2" charset="2"/>
              </a:rPr>
              <a:t>&gt; </a:t>
            </a:r>
            <a:r>
              <a:rPr lang="en-GB" sz="1800" b="1" i="0" dirty="0">
                <a:solidFill>
                  <a:srgbClr val="313233"/>
                </a:solidFill>
                <a:effectLst/>
                <a:latin typeface="Lloyds Bank Jack" panose="02000503040000020004" pitchFamily="50" charset="0"/>
              </a:rPr>
              <a:t>Display </a:t>
            </a:r>
            <a:r>
              <a:rPr lang="en-GB" sz="1800" b="1" i="0" dirty="0">
                <a:solidFill>
                  <a:srgbClr val="313233"/>
                </a:solidFill>
                <a:effectLst/>
                <a:latin typeface="Wingdings" panose="05000000000000000000" pitchFamily="2" charset="2"/>
              </a:rPr>
              <a:t>&gt; </a:t>
            </a:r>
            <a:r>
              <a:rPr lang="en-GB" sz="1800" b="1" i="0" dirty="0">
                <a:solidFill>
                  <a:srgbClr val="313233"/>
                </a:solidFill>
                <a:effectLst/>
                <a:latin typeface="Lloyds Bank Jack" panose="02000503040000020004" pitchFamily="50" charset="0"/>
              </a:rPr>
              <a:t>Lock display</a:t>
            </a:r>
            <a:r>
              <a:rPr lang="en-GB" sz="1800" b="0" i="0" dirty="0">
                <a:solidFill>
                  <a:srgbClr val="313233"/>
                </a:solidFill>
                <a:effectLst/>
                <a:latin typeface="Lloyds Bank Jack" panose="02000503040000020004" pitchFamily="50" charset="0"/>
              </a:rPr>
              <a:t> (allows you to change the timeout duration, switch on ‘double-tap to lock’ etc).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Another way to keep it safe is to make sure all the apps and the software on your device are always up-to-date. That means applying updates when you’re prompted to do so. This software helps to fix, improve and secure your device. So, these updates include the latest security fixes as well as improvements and new features, so it’s important to apply them as soon as possible. The best way to do this is set these updates to automatically install. On your tablet, you can do this by going into Settings &gt; System &gt; System Update and tapping the three dots at the top right of the System Update screen.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You may occasionally see a prompt to update your device. If you do, don’t ignore it. And make sure you are only downloading and installing these updates from trusted sources.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It’s important that when you’re creating passwords – to access your device or any app or website that needs it – that you pick one that is not easily guessed. Protect your accounts by using strong and unique passwords. Don't reuse them. Scammers can easily guess weak passwords. So how to come up with a strong password? Start by picking three random words, then join them all together. Change some letters from lower case to capitals, and swap others for numbers, to make it harder to guess.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Never share your passwords or use the same password for multiple things. If you have trouble remembering your passwords, consider using a password manager, which can create strong passwords and store them safely for you. Now you have a Google account for instance, you may find that when you access websites that request a password, Google will offer to suggest a strong password and store this for you.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28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17F94-ED66-F1FA-8882-87E923579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A6097-BA25-2A99-7F0B-C75B5D85E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21709-842D-0954-2604-6C7B8D6C7179}"/>
              </a:ext>
            </a:extLst>
          </p:cNvPr>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(See </a:t>
            </a:r>
            <a:r>
              <a:rPr lang="en-GB" sz="1800" b="1" i="0" dirty="0">
                <a:solidFill>
                  <a:srgbClr val="313233"/>
                </a:solidFill>
                <a:effectLst/>
                <a:latin typeface="Lloyds Bank Jack" panose="02000503040000020004" pitchFamily="50" charset="0"/>
              </a:rPr>
              <a:t>Get Started</a:t>
            </a:r>
            <a:r>
              <a:rPr lang="en-GB" sz="1800" b="0" i="0" dirty="0">
                <a:solidFill>
                  <a:srgbClr val="313233"/>
                </a:solidFill>
                <a:effectLst/>
                <a:latin typeface="Lloyds Bank Jack" panose="02000503040000020004" pitchFamily="50" charset="0"/>
              </a:rPr>
              <a:t> hands-on script – </a:t>
            </a:r>
            <a:r>
              <a:rPr lang="en-GB" sz="1800" b="1" i="0" dirty="0">
                <a:solidFill>
                  <a:srgbClr val="313233"/>
                </a:solidFill>
                <a:effectLst/>
                <a:latin typeface="Lloyds Bank Jack" panose="02000503040000020004" pitchFamily="50" charset="0"/>
              </a:rPr>
              <a:t>Complete setup </a:t>
            </a:r>
            <a:r>
              <a:rPr lang="en-GB" sz="1800" b="0" i="0" dirty="0">
                <a:solidFill>
                  <a:srgbClr val="313233"/>
                </a:solidFill>
                <a:effectLst/>
                <a:latin typeface="Lloyds Bank Jack" panose="02000503040000020004" pitchFamily="50" charset="0"/>
              </a:rPr>
              <a:t>step </a:t>
            </a:r>
            <a:r>
              <a:rPr lang="en-GB" sz="1800" b="0" i="0" u="none" strike="noStrike" dirty="0">
                <a:solidFill>
                  <a:srgbClr val="313233"/>
                </a:solidFill>
                <a:effectLst/>
                <a:latin typeface="Lloyds Bank Jack" panose="02000503040000020004" pitchFamily="50" charset="0"/>
              </a:rPr>
              <a:t>in the Facilitator Guide</a:t>
            </a:r>
            <a:r>
              <a:rPr lang="en-GB" sz="1800" b="0" i="0" dirty="0">
                <a:solidFill>
                  <a:srgbClr val="313233"/>
                </a:solidFill>
                <a:effectLst/>
                <a:latin typeface="Lloyds Bank Jack" panose="02000503040000020004" pitchFamily="50" charset="0"/>
              </a:rPr>
              <a:t>) </a:t>
            </a:r>
            <a:r>
              <a:rPr lang="en-GB" sz="1800" b="1"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Use this slide for the Lenovo M9 tablets</a:t>
            </a:r>
            <a:endParaRPr lang="en-GB" b="1"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Part of setup is setting preferred navigation mode</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Default is ‘</a:t>
            </a:r>
            <a:r>
              <a:rPr lang="en-GB" sz="1800" b="1" i="0" dirty="0">
                <a:solidFill>
                  <a:srgbClr val="313233"/>
                </a:solidFill>
                <a:effectLst/>
                <a:latin typeface="Lloyds Bank Jack" panose="02000503040000020004" pitchFamily="50" charset="0"/>
              </a:rPr>
              <a:t>3-button navigation</a:t>
            </a:r>
            <a:r>
              <a:rPr lang="en-GB" sz="1800" b="0" i="0" dirty="0">
                <a:solidFill>
                  <a:srgbClr val="313233"/>
                </a:solidFill>
                <a:effectLst/>
                <a:latin typeface="Lloyds Bank Jack" panose="02000503040000020004" pitchFamily="50" charset="0"/>
              </a:rPr>
              <a:t>’ – as shown here, the 3 buttons show on the navigation bar at the bottom of the screen:</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Triangle</a:t>
            </a:r>
            <a:r>
              <a:rPr lang="en-GB" sz="1800" b="0" i="0" dirty="0">
                <a:solidFill>
                  <a:srgbClr val="313233"/>
                </a:solidFill>
                <a:effectLst/>
                <a:latin typeface="Lloyds Bank Jack" panose="02000503040000020004" pitchFamily="50" charset="0"/>
              </a:rPr>
              <a:t> = Go back (returns to previous menu or exits an app</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Circle </a:t>
            </a:r>
            <a:r>
              <a:rPr lang="en-GB" sz="1800" b="0" i="0" dirty="0">
                <a:solidFill>
                  <a:srgbClr val="313233"/>
                </a:solidFill>
                <a:effectLst/>
                <a:latin typeface="Lloyds Bank Jack" panose="02000503040000020004" pitchFamily="50" charset="0"/>
              </a:rPr>
              <a:t>= Home (returns to home screen)</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Square</a:t>
            </a:r>
            <a:r>
              <a:rPr lang="en-GB" sz="1800" b="0" i="0" dirty="0">
                <a:solidFill>
                  <a:srgbClr val="313233"/>
                </a:solidFill>
                <a:effectLst/>
                <a:latin typeface="Lloyds Bank Jack" panose="02000503040000020004" pitchFamily="50" charset="0"/>
              </a:rPr>
              <a:t> = Switch apps – shows a list of open apps and switches between them</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Can switch to </a:t>
            </a:r>
            <a:r>
              <a:rPr lang="en-GB" sz="1800" b="1" i="0" dirty="0">
                <a:solidFill>
                  <a:srgbClr val="313233"/>
                </a:solidFill>
                <a:effectLst/>
                <a:latin typeface="Lloyds Bank Jack" panose="02000503040000020004" pitchFamily="50" charset="0"/>
              </a:rPr>
              <a:t>gesture navigation </a:t>
            </a:r>
            <a:r>
              <a:rPr lang="en-GB" sz="1800" b="0" i="0" dirty="0">
                <a:solidFill>
                  <a:srgbClr val="313233"/>
                </a:solidFill>
                <a:effectLst/>
                <a:latin typeface="Lloyds Bank Jack" panose="02000503040000020004" pitchFamily="50" charset="0"/>
              </a:rPr>
              <a:t>during setup or later (hands-on script suggests all learners leave this as 3-button during setup to ensure consistency and for ease of training – they can change this later if required) Gesture navigation-specific gestures:</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 up from bottom</a:t>
            </a:r>
            <a:r>
              <a:rPr lang="en-GB" sz="1800" b="0" i="0" dirty="0">
                <a:solidFill>
                  <a:srgbClr val="313233"/>
                </a:solidFill>
                <a:effectLst/>
                <a:latin typeface="Lloyds Bank Jack" panose="02000503040000020004" pitchFamily="50" charset="0"/>
              </a:rPr>
              <a:t> – Return to Home screen</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 up from bottom and hold</a:t>
            </a:r>
            <a:r>
              <a:rPr lang="en-GB" sz="1800" b="0" i="0" dirty="0">
                <a:solidFill>
                  <a:srgbClr val="313233"/>
                </a:solidFill>
                <a:effectLst/>
                <a:latin typeface="Lloyds Bank Jack" panose="02000503040000020004" pitchFamily="50" charset="0"/>
              </a:rPr>
              <a:t> – View open apps</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 from left / right</a:t>
            </a:r>
            <a:r>
              <a:rPr lang="en-GB" sz="1800" b="0" i="0" dirty="0">
                <a:solidFill>
                  <a:srgbClr val="313233"/>
                </a:solidFill>
                <a:effectLst/>
                <a:latin typeface="Lloyds Bank Jack" panose="02000503040000020004" pitchFamily="50" charset="0"/>
              </a:rPr>
              <a:t> – Switch to previous page</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 from left or right at bottom</a:t>
            </a:r>
            <a:r>
              <a:rPr lang="en-GB" sz="1800" b="0" i="0" dirty="0">
                <a:solidFill>
                  <a:srgbClr val="313233"/>
                </a:solidFill>
                <a:effectLst/>
                <a:latin typeface="Lloyds Bank Jack" panose="02000503040000020004" pitchFamily="50" charset="0"/>
              </a:rPr>
              <a:t> – Switch between open apps</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Mention also basic gestures (available regardless of navigation mode)</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Tap</a:t>
            </a:r>
            <a:r>
              <a:rPr lang="en-GB" sz="1800" b="0" i="0" dirty="0">
                <a:solidFill>
                  <a:srgbClr val="313233"/>
                </a:solidFill>
                <a:effectLst/>
                <a:latin typeface="Lloyds Bank Jack" panose="02000503040000020004" pitchFamily="50" charset="0"/>
              </a:rPr>
              <a:t> – Select or open an item</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Press and hold</a:t>
            </a:r>
            <a:r>
              <a:rPr lang="en-GB" sz="1800" b="0" i="0" dirty="0">
                <a:solidFill>
                  <a:srgbClr val="313233"/>
                </a:solidFill>
                <a:effectLst/>
                <a:latin typeface="Lloyds Bank Jack" panose="02000503040000020004" pitchFamily="50" charset="0"/>
              </a:rPr>
              <a:t> – For frequently used app functions and customising the Home screen</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a:t>
            </a:r>
            <a:r>
              <a:rPr lang="en-GB" sz="1800" b="0" i="0" dirty="0">
                <a:solidFill>
                  <a:srgbClr val="313233"/>
                </a:solidFill>
                <a:effectLst/>
                <a:latin typeface="Lloyds Bank Jack" panose="02000503040000020004" pitchFamily="50" charset="0"/>
              </a:rPr>
              <a:t> – Up to see list of all apps; down for Notifications; down twice for Quick settings</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Hold and drag</a:t>
            </a:r>
            <a:r>
              <a:rPr lang="en-GB" sz="1800" b="0" i="0" dirty="0">
                <a:solidFill>
                  <a:srgbClr val="313233"/>
                </a:solidFill>
                <a:effectLst/>
                <a:latin typeface="Lloyds Bank Jack" panose="02000503040000020004" pitchFamily="50" charset="0"/>
              </a:rPr>
              <a:t> – To move apps etc</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Spread and pinch</a:t>
            </a:r>
            <a:r>
              <a:rPr lang="en-GB" sz="1800" b="0" i="0" dirty="0">
                <a:solidFill>
                  <a:srgbClr val="313233"/>
                </a:solidFill>
                <a:effectLst/>
                <a:latin typeface="Lloyds Bank Jack" panose="02000503040000020004" pitchFamily="50" charset="0"/>
              </a:rPr>
              <a:t> – To zoom in and out</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664D792B-1BBD-CB43-2A47-12166570C3AA}"/>
              </a:ext>
            </a:extLst>
          </p:cNvPr>
          <p:cNvSpPr>
            <a:spLocks noGrp="1"/>
          </p:cNvSpPr>
          <p:nvPr>
            <p:ph type="sldNum" sz="quarter" idx="5"/>
          </p:nvPr>
        </p:nvSpPr>
        <p:spPr/>
        <p:txBody>
          <a:bodyPr/>
          <a:lstStyle/>
          <a:p>
            <a:fld id="{A0704D4E-E165-4C8B-AE30-7BC43DC59763}" type="slidenum">
              <a:rPr lang="en-GB" smtClean="0"/>
              <a:t>13</a:t>
            </a:fld>
            <a:endParaRPr lang="en-GB"/>
          </a:p>
        </p:txBody>
      </p:sp>
    </p:spTree>
    <p:extLst>
      <p:ext uri="{BB962C8B-B14F-4D97-AF65-F5344CB8AC3E}">
        <p14:creationId xmlns:p14="http://schemas.microsoft.com/office/powerpoint/2010/main" val="358368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17F94-ED66-F1FA-8882-87E923579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A6097-BA25-2A99-7F0B-C75B5D85E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21709-842D-0954-2604-6C7B8D6C7179}"/>
              </a:ext>
            </a:extLst>
          </p:cNvPr>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(See </a:t>
            </a:r>
            <a:r>
              <a:rPr lang="en-GB" sz="1800" b="1" i="0" dirty="0">
                <a:solidFill>
                  <a:srgbClr val="313233"/>
                </a:solidFill>
                <a:effectLst/>
                <a:latin typeface="Lloyds Bank Jack" panose="02000503040000020004" pitchFamily="50" charset="0"/>
              </a:rPr>
              <a:t>Get Started</a:t>
            </a:r>
            <a:r>
              <a:rPr lang="en-GB" sz="1800" b="0" i="0" dirty="0">
                <a:solidFill>
                  <a:srgbClr val="313233"/>
                </a:solidFill>
                <a:effectLst/>
                <a:latin typeface="Lloyds Bank Jack" panose="02000503040000020004" pitchFamily="50" charset="0"/>
              </a:rPr>
              <a:t> hands-on script – </a:t>
            </a:r>
            <a:r>
              <a:rPr lang="en-GB" sz="1800" b="1" i="0" dirty="0">
                <a:solidFill>
                  <a:srgbClr val="313233"/>
                </a:solidFill>
                <a:effectLst/>
                <a:latin typeface="Lloyds Bank Jack" panose="02000503040000020004" pitchFamily="50" charset="0"/>
              </a:rPr>
              <a:t>Complete setup </a:t>
            </a:r>
            <a:r>
              <a:rPr lang="en-GB" sz="1800" b="0" i="0" dirty="0">
                <a:solidFill>
                  <a:srgbClr val="313233"/>
                </a:solidFill>
                <a:effectLst/>
                <a:latin typeface="Lloyds Bank Jack" panose="02000503040000020004" pitchFamily="50" charset="0"/>
              </a:rPr>
              <a:t>step </a:t>
            </a:r>
            <a:r>
              <a:rPr lang="en-GB" sz="1800" b="0" i="0" u="none" strike="noStrike" dirty="0">
                <a:solidFill>
                  <a:srgbClr val="313233"/>
                </a:solidFill>
                <a:effectLst/>
                <a:latin typeface="Lloyds Bank Jack" panose="02000503040000020004" pitchFamily="50" charset="0"/>
              </a:rPr>
              <a:t>in the Facilitator Guide</a:t>
            </a:r>
            <a:r>
              <a:rPr lang="en-GB" sz="1800" b="0" i="0" dirty="0">
                <a:solidFill>
                  <a:srgbClr val="313233"/>
                </a:solidFill>
                <a:effectLst/>
                <a:latin typeface="Lloyds Bank Jack" panose="02000503040000020004" pitchFamily="50" charset="0"/>
              </a:rPr>
              <a:t>) </a:t>
            </a:r>
            <a:r>
              <a:rPr lang="en-GB" sz="1800" b="1"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Use this slide for the Samsung Galaxy Tab A9 tablets</a:t>
            </a:r>
            <a:endParaRPr lang="en-GB" b="1"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Part of setup is setting preferred navigation mode</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Default is ‘</a:t>
            </a:r>
            <a:r>
              <a:rPr lang="en-GB" sz="1800" b="1" i="0" dirty="0">
                <a:solidFill>
                  <a:srgbClr val="313233"/>
                </a:solidFill>
                <a:effectLst/>
                <a:latin typeface="Lloyds Bank Jack" panose="02000503040000020004" pitchFamily="50" charset="0"/>
              </a:rPr>
              <a:t>3-button navigation</a:t>
            </a:r>
            <a:r>
              <a:rPr lang="en-GB" sz="1800" b="0" i="0" dirty="0">
                <a:solidFill>
                  <a:srgbClr val="313233"/>
                </a:solidFill>
                <a:effectLst/>
                <a:latin typeface="Lloyds Bank Jack" panose="02000503040000020004" pitchFamily="50" charset="0"/>
              </a:rPr>
              <a:t>’ – as shown here, the 3 buttons show on the navigation bar at the bottom of the screen:</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Back</a:t>
            </a:r>
            <a:r>
              <a:rPr lang="en-GB" sz="1800" b="0" i="0" dirty="0">
                <a:solidFill>
                  <a:srgbClr val="313233"/>
                </a:solidFill>
                <a:effectLst/>
                <a:latin typeface="Lloyds Bank Jack" panose="02000503040000020004" pitchFamily="50" charset="0"/>
              </a:rPr>
              <a:t> = (Triangle) Go back, returns to previous menu or exits an app</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Home </a:t>
            </a:r>
            <a:r>
              <a:rPr lang="en-GB" sz="1800" b="0" i="0" dirty="0">
                <a:solidFill>
                  <a:srgbClr val="313233"/>
                </a:solidFill>
                <a:effectLst/>
                <a:latin typeface="Lloyds Bank Jack" panose="02000503040000020004" pitchFamily="50" charset="0"/>
              </a:rPr>
              <a:t>= (Square) Returns to home screen</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Recent</a:t>
            </a:r>
            <a:r>
              <a:rPr lang="en-GB" sz="1800" b="0" i="0" dirty="0">
                <a:solidFill>
                  <a:srgbClr val="313233"/>
                </a:solidFill>
                <a:effectLst/>
                <a:latin typeface="Lloyds Bank Jack" panose="02000503040000020004" pitchFamily="50" charset="0"/>
              </a:rPr>
              <a:t> = (Three horizontal Lines) shows a list of open apps and switches between them</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Can switch to </a:t>
            </a:r>
            <a:r>
              <a:rPr lang="en-GB" sz="1800" b="1" i="0" dirty="0">
                <a:solidFill>
                  <a:srgbClr val="313233"/>
                </a:solidFill>
                <a:effectLst/>
                <a:latin typeface="Lloyds Bank Jack" panose="02000503040000020004" pitchFamily="50" charset="0"/>
              </a:rPr>
              <a:t>gesture navigation </a:t>
            </a:r>
            <a:r>
              <a:rPr lang="en-GB" sz="1800" b="0" i="0" dirty="0">
                <a:solidFill>
                  <a:srgbClr val="313233"/>
                </a:solidFill>
                <a:effectLst/>
                <a:latin typeface="Lloyds Bank Jack" panose="02000503040000020004" pitchFamily="50" charset="0"/>
              </a:rPr>
              <a:t>during setup or later (hands-on script suggests all learners leave this as 3-button during setup to ensure consistency and for ease of training – they can change this later if required) Gesture navigation-specific gestures:</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 up from bottom</a:t>
            </a:r>
            <a:r>
              <a:rPr lang="en-GB" sz="1800" b="0" i="0" dirty="0">
                <a:solidFill>
                  <a:srgbClr val="313233"/>
                </a:solidFill>
                <a:effectLst/>
                <a:latin typeface="Lloyds Bank Jack" panose="02000503040000020004" pitchFamily="50" charset="0"/>
              </a:rPr>
              <a:t> – Return to Home screen</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 up from bottom and hold</a:t>
            </a:r>
            <a:r>
              <a:rPr lang="en-GB" sz="1800" b="0" i="0" dirty="0">
                <a:solidFill>
                  <a:srgbClr val="313233"/>
                </a:solidFill>
                <a:effectLst/>
                <a:latin typeface="Lloyds Bank Jack" panose="02000503040000020004" pitchFamily="50" charset="0"/>
              </a:rPr>
              <a:t> – View open apps</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 from left / right</a:t>
            </a:r>
            <a:r>
              <a:rPr lang="en-GB" sz="1800" b="0" i="0" dirty="0">
                <a:solidFill>
                  <a:srgbClr val="313233"/>
                </a:solidFill>
                <a:effectLst/>
                <a:latin typeface="Lloyds Bank Jack" panose="02000503040000020004" pitchFamily="50" charset="0"/>
              </a:rPr>
              <a:t> – Switch to previous page</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 from left or right at bottom</a:t>
            </a:r>
            <a:r>
              <a:rPr lang="en-GB" sz="1800" b="0" i="0" dirty="0">
                <a:solidFill>
                  <a:srgbClr val="313233"/>
                </a:solidFill>
                <a:effectLst/>
                <a:latin typeface="Lloyds Bank Jack" panose="02000503040000020004" pitchFamily="50" charset="0"/>
              </a:rPr>
              <a:t> – Switch between open apps</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Mention also basic gestures (available regardless of navigation mode)</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Tap</a:t>
            </a:r>
            <a:r>
              <a:rPr lang="en-GB" sz="1800" b="0" i="0" dirty="0">
                <a:solidFill>
                  <a:srgbClr val="313233"/>
                </a:solidFill>
                <a:effectLst/>
                <a:latin typeface="Lloyds Bank Jack" panose="02000503040000020004" pitchFamily="50" charset="0"/>
              </a:rPr>
              <a:t> – Select or open an item</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Press and hold</a:t>
            </a:r>
            <a:r>
              <a:rPr lang="en-GB" sz="1800" b="0" i="0" dirty="0">
                <a:solidFill>
                  <a:srgbClr val="313233"/>
                </a:solidFill>
                <a:effectLst/>
                <a:latin typeface="Lloyds Bank Jack" panose="02000503040000020004" pitchFamily="50" charset="0"/>
              </a:rPr>
              <a:t> – For frequently used app functions and customising the Home screen</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Swipe</a:t>
            </a:r>
            <a:r>
              <a:rPr lang="en-GB" sz="1800" b="0" i="0" dirty="0">
                <a:solidFill>
                  <a:srgbClr val="313233"/>
                </a:solidFill>
                <a:effectLst/>
                <a:latin typeface="Lloyds Bank Jack" panose="02000503040000020004" pitchFamily="50" charset="0"/>
              </a:rPr>
              <a:t> – Up to see list of all apps; down for Notifications; down twice for Quick settings</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Hold and drag</a:t>
            </a:r>
            <a:r>
              <a:rPr lang="en-GB" sz="1800" b="0" i="0" dirty="0">
                <a:solidFill>
                  <a:srgbClr val="313233"/>
                </a:solidFill>
                <a:effectLst/>
                <a:latin typeface="Lloyds Bank Jack" panose="02000503040000020004" pitchFamily="50" charset="0"/>
              </a:rPr>
              <a:t> – To move apps etc</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Spread and pinch</a:t>
            </a:r>
            <a:r>
              <a:rPr lang="en-GB" sz="1800" b="0" i="0" dirty="0">
                <a:solidFill>
                  <a:srgbClr val="313233"/>
                </a:solidFill>
                <a:effectLst/>
                <a:latin typeface="Lloyds Bank Jack" panose="02000503040000020004" pitchFamily="50" charset="0"/>
              </a:rPr>
              <a:t> – To zoom in and out</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664D792B-1BBD-CB43-2A47-12166570C3AA}"/>
              </a:ext>
            </a:extLst>
          </p:cNvPr>
          <p:cNvSpPr>
            <a:spLocks noGrp="1"/>
          </p:cNvSpPr>
          <p:nvPr>
            <p:ph type="sldNum" sz="quarter" idx="5"/>
          </p:nvPr>
        </p:nvSpPr>
        <p:spPr/>
        <p:txBody>
          <a:bodyPr/>
          <a:lstStyle/>
          <a:p>
            <a:fld id="{A0704D4E-E165-4C8B-AE30-7BC43DC59763}" type="slidenum">
              <a:rPr lang="en-GB" smtClean="0"/>
              <a:t>14</a:t>
            </a:fld>
            <a:endParaRPr lang="en-GB"/>
          </a:p>
        </p:txBody>
      </p:sp>
    </p:spTree>
    <p:extLst>
      <p:ext uri="{BB962C8B-B14F-4D97-AF65-F5344CB8AC3E}">
        <p14:creationId xmlns:p14="http://schemas.microsoft.com/office/powerpoint/2010/main" val="47430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3D158-0347-C61E-676D-6C67243D5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62843-1344-74F6-2644-77807F4A2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6387E-EF92-341D-535A-12AF1FC08EBF}"/>
              </a:ext>
            </a:extLst>
          </p:cNvPr>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(See </a:t>
            </a:r>
            <a:r>
              <a:rPr lang="en-GB" sz="1800" b="1" i="0" dirty="0">
                <a:solidFill>
                  <a:srgbClr val="313233"/>
                </a:solidFill>
                <a:effectLst/>
                <a:latin typeface="Lloyds Bank Jack" panose="02000503040000020004" pitchFamily="50" charset="0"/>
              </a:rPr>
              <a:t>Get Started</a:t>
            </a:r>
            <a:r>
              <a:rPr lang="en-GB" sz="1800" b="0" i="0" dirty="0">
                <a:solidFill>
                  <a:srgbClr val="313233"/>
                </a:solidFill>
                <a:effectLst/>
                <a:latin typeface="Lloyds Bank Jack" panose="02000503040000020004" pitchFamily="50" charset="0"/>
              </a:rPr>
              <a:t> hands-on script – </a:t>
            </a:r>
            <a:r>
              <a:rPr lang="en-GB" sz="1800" b="1" i="0" dirty="0">
                <a:solidFill>
                  <a:srgbClr val="313233"/>
                </a:solidFill>
                <a:effectLst/>
                <a:latin typeface="Lloyds Bank Jack" panose="02000503040000020004" pitchFamily="50" charset="0"/>
              </a:rPr>
              <a:t>Navigation and apps </a:t>
            </a:r>
            <a:r>
              <a:rPr lang="en-GB" sz="1800" b="0" i="0" u="none" dirty="0">
                <a:solidFill>
                  <a:srgbClr val="313233"/>
                </a:solidFill>
                <a:effectLst/>
                <a:latin typeface="Lloyds Bank Jack" panose="02000503040000020004" pitchFamily="50" charset="0"/>
              </a:rPr>
              <a:t>step</a:t>
            </a:r>
            <a:r>
              <a:rPr lang="en-GB" sz="1800" b="0" i="0" u="none" strike="noStrike" dirty="0">
                <a:solidFill>
                  <a:schemeClr val="tx1"/>
                </a:solidFill>
                <a:effectLst/>
                <a:latin typeface="Lloyds Bank Jack" panose="02000503040000020004" pitchFamily="50" charset="0"/>
              </a:rPr>
              <a:t> </a:t>
            </a:r>
            <a:r>
              <a:rPr lang="en-GB" sz="1800" b="0" i="0" u="none" strike="noStrike" dirty="0">
                <a:solidFill>
                  <a:srgbClr val="313233"/>
                </a:solidFill>
                <a:effectLst/>
                <a:latin typeface="Lloyds Bank Jack" panose="02000503040000020004" pitchFamily="50" charset="0"/>
              </a:rPr>
              <a:t>in the Facilitator Guide</a:t>
            </a:r>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Apps help you to use your device. You can use different types of apps like the Camera to take pictures, games apps, online banking apps, talk to family and more.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Apps and the Home screen </a:t>
            </a:r>
            <a:r>
              <a:rPr lang="en-GB" sz="1800" b="0" i="0" dirty="0">
                <a:solidFill>
                  <a:srgbClr val="313233"/>
                </a:solidFill>
                <a:effectLst/>
                <a:latin typeface="Lloyds Bank Jack" panose="02000503040000020004" pitchFamily="50" charset="0"/>
              </a:rPr>
              <a:t>– Let</a:t>
            </a:r>
            <a:r>
              <a:rPr lang="en-GB" sz="1800" b="1" i="0" dirty="0">
                <a:solidFill>
                  <a:srgbClr val="313233"/>
                </a:solidFill>
                <a:effectLst/>
                <a:latin typeface="Lloyds Bank Jack" panose="02000503040000020004" pitchFamily="50" charset="0"/>
              </a:rPr>
              <a:t> </a:t>
            </a:r>
            <a:r>
              <a:rPr lang="en-GB" sz="1800" b="0" i="0" dirty="0">
                <a:solidFill>
                  <a:srgbClr val="313233"/>
                </a:solidFill>
                <a:effectLst/>
                <a:latin typeface="Lloyds Bank Jack" panose="02000503040000020004" pitchFamily="50" charset="0"/>
              </a:rPr>
              <a:t>the participants feel comfortable with the device and show the apps situated on the home screen and other screens, swipe up to see list of all apps that are installed on the device </a:t>
            </a:r>
          </a:p>
          <a:p>
            <a:pPr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313233"/>
                </a:solidFill>
                <a:effectLst/>
                <a:latin typeface="Cambria Math" panose="02040503050406030204" pitchFamily="18" charset="0"/>
              </a:rPr>
              <a:t>​</a:t>
            </a:r>
            <a:r>
              <a:rPr lang="en-GB" sz="1800" b="1" i="0" dirty="0">
                <a:solidFill>
                  <a:srgbClr val="313233"/>
                </a:solidFill>
                <a:effectLst/>
                <a:latin typeface="Lloyds Bank Jack" panose="02000503040000020004" pitchFamily="50" charset="0"/>
              </a:rPr>
              <a:t>Camera App</a:t>
            </a:r>
            <a:r>
              <a:rPr lang="en-GB" sz="1800" b="0" i="0" dirty="0">
                <a:solidFill>
                  <a:srgbClr val="313233"/>
                </a:solidFill>
                <a:effectLst/>
                <a:latin typeface="Cambria Math" panose="02040503050406030204" pitchFamily="18" charset="0"/>
              </a:rPr>
              <a:t>​</a:t>
            </a:r>
            <a:r>
              <a:rPr lang="en-GB" sz="1800" b="0" i="0" dirty="0">
                <a:solidFill>
                  <a:srgbClr val="313233"/>
                </a:solidFill>
                <a:effectLst/>
                <a:latin typeface="Lloyds Bank Jack" panose="02000503040000020004" pitchFamily="50" charset="0"/>
              </a:rPr>
              <a:t> – On the home screen you will see an icon that looks like a Camera  </a:t>
            </a: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Tap this icon </a:t>
            </a: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​Click the Camera app, this will open the app to allow you to take pictures </a:t>
            </a: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You can then click the big button to take a picture, you can also take videos by choosing the video option </a:t>
            </a: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1" i="0" dirty="0">
                <a:solidFill>
                  <a:srgbClr val="313233"/>
                </a:solidFill>
                <a:effectLst/>
                <a:latin typeface="Lloyds Bank Jack" panose="02000503040000020004" pitchFamily="50" charset="0"/>
              </a:rPr>
              <a:t>TRAINER NOTE: </a:t>
            </a:r>
            <a:r>
              <a:rPr lang="en-GB" sz="1800" b="0" i="0" dirty="0">
                <a:solidFill>
                  <a:srgbClr val="313233"/>
                </a:solidFill>
                <a:effectLst/>
                <a:latin typeface="Lloyds Bank Jack" panose="02000503040000020004" pitchFamily="50" charset="0"/>
              </a:rPr>
              <a:t>We have noted that the App named "Duo" (Google Duo app) icon looks similar to the Camera Icon so be aware of this and go around the room to make sure everyone is in the correct camera app. Allow participants to take pictures use the video and feel more comfortable. </a:t>
            </a:r>
            <a:endParaRPr lang="en-GB" b="0" i="0" dirty="0">
              <a:solidFill>
                <a:srgbClr val="313233"/>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FF3CC0E2-1AF7-E0BF-ADC6-5BB6B4E833F5}"/>
              </a:ext>
            </a:extLst>
          </p:cNvPr>
          <p:cNvSpPr>
            <a:spLocks noGrp="1"/>
          </p:cNvSpPr>
          <p:nvPr>
            <p:ph type="sldNum" sz="quarter" idx="5"/>
          </p:nvPr>
        </p:nvSpPr>
        <p:spPr/>
        <p:txBody>
          <a:bodyPr/>
          <a:lstStyle/>
          <a:p>
            <a:fld id="{A0704D4E-E165-4C8B-AE30-7BC43DC59763}" type="slidenum">
              <a:rPr lang="en-GB" smtClean="0"/>
              <a:t>15</a:t>
            </a:fld>
            <a:endParaRPr lang="en-GB"/>
          </a:p>
        </p:txBody>
      </p:sp>
    </p:spTree>
    <p:extLst>
      <p:ext uri="{BB962C8B-B14F-4D97-AF65-F5344CB8AC3E}">
        <p14:creationId xmlns:p14="http://schemas.microsoft.com/office/powerpoint/2010/main" val="1531681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313233"/>
                </a:solidFill>
                <a:effectLst/>
                <a:latin typeface="Lloyds Bank Jack" panose="02000503040000020004" pitchFamily="50" charset="0"/>
              </a:rPr>
              <a:t>10-15 mins hands-on session</a:t>
            </a:r>
            <a:r>
              <a:rPr lang="en-GB" sz="1800" b="0" i="0" dirty="0">
                <a:solidFill>
                  <a:srgbClr val="313233"/>
                </a:solidFill>
                <a:effectLst/>
                <a:latin typeface="Lloyds Bank Jack" panose="02000503040000020004" pitchFamily="50" charset="0"/>
              </a:rPr>
              <a:t> </a:t>
            </a:r>
          </a:p>
          <a:p>
            <a:pPr algn="l" rtl="0" fontAlgn="base"/>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(See </a:t>
            </a:r>
            <a:r>
              <a:rPr lang="en-GB" sz="1800" b="1" i="0" dirty="0">
                <a:solidFill>
                  <a:srgbClr val="313233"/>
                </a:solidFill>
                <a:effectLst/>
                <a:latin typeface="Lloyds Bank Jack" panose="02000503040000020004" pitchFamily="50" charset="0"/>
              </a:rPr>
              <a:t>Reach Out </a:t>
            </a:r>
            <a:r>
              <a:rPr lang="en-GB" sz="1800" b="0" i="0" dirty="0">
                <a:solidFill>
                  <a:srgbClr val="313233"/>
                </a:solidFill>
                <a:effectLst/>
                <a:latin typeface="Lloyds Bank Jack" panose="02000503040000020004" pitchFamily="50" charset="0"/>
              </a:rPr>
              <a:t>hands-on script for step-by-step instructions – up to and including </a:t>
            </a:r>
            <a:r>
              <a:rPr lang="en-GB" sz="1800" b="1" i="0" dirty="0">
                <a:solidFill>
                  <a:srgbClr val="313233"/>
                </a:solidFill>
                <a:effectLst/>
                <a:latin typeface="Lloyds Bank Jack" panose="02000503040000020004" pitchFamily="50" charset="0"/>
              </a:rPr>
              <a:t>Start using Gmail</a:t>
            </a:r>
            <a:r>
              <a:rPr lang="en-GB" sz="1800" b="0" i="0" dirty="0">
                <a:solidFill>
                  <a:srgbClr val="313233"/>
                </a:solidFill>
                <a:effectLst/>
                <a:latin typeface="Lloyds Bank Jack" panose="02000503040000020004" pitchFamily="50" charset="0"/>
              </a:rPr>
              <a:t> step in Facilitator Guide)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Email is a great way to keep in touch with friends and family and is much quicker and cheaper than sending a card or letter in the post. You can write to people online, send pictures and even upload short videos to an email. Having an email address is also useful in other ways. It means you can do everyday tasks like shopping and banking online. It’s also now the main way companies and organisations keep in touch with customers. Email is definitely a handy thing to have as it will keep you connected with the wider world.</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We’re going to work through how to set up a Gmail email account. You may already have a Google account and know the email address and password. If that’s the case, you can use that email address. If you can’t remember the password, would like another email account or just don’t have one yet, then this next activity is for you.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1" i="0" dirty="0">
                <a:solidFill>
                  <a:srgbClr val="313233"/>
                </a:solidFill>
                <a:effectLst/>
                <a:latin typeface="Lloyds Bank Jack" panose="02000503040000020004" pitchFamily="50" charset="0"/>
              </a:rPr>
              <a:t>TRAINER NOTE:</a:t>
            </a:r>
            <a:r>
              <a:rPr lang="en-GB" sz="1800" b="0" i="0" dirty="0">
                <a:solidFill>
                  <a:srgbClr val="313233"/>
                </a:solidFill>
                <a:effectLst/>
                <a:latin typeface="Lloyds Bank Jack" panose="02000503040000020004" pitchFamily="50" charset="0"/>
              </a:rPr>
              <a:t> If any learner would like to know more about setting up another email account, this can be done as a separate 1-to-1 after the session. </a:t>
            </a:r>
            <a:endParaRPr lang="en-GB" b="0" i="0" dirty="0">
              <a:solidFill>
                <a:srgbClr val="313233"/>
              </a:solidFill>
              <a:effectLst/>
              <a:latin typeface="Lloyds Bank Jack" panose="02000503040000020004" pitchFamily="50" charset="0"/>
            </a:endParaRPr>
          </a:p>
          <a:p>
            <a:pPr algn="l" rtl="0" fontAlgn="base"/>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Mention:   </a:t>
            </a:r>
            <a:endParaRPr lang="en-GB"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You can access email on various devices, like phones, tablets, laptops, or computers   </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Most devices have built-in email apps, and you can also download email apps from app stores or browsers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6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200"/>
              </a:spcAft>
              <a:buFont typeface="Symbol" pitchFamily="2" charset="2"/>
              <a:buNone/>
            </a:pPr>
            <a:r>
              <a:rPr lang="en-GB" sz="1800" dirty="0">
                <a:solidFill>
                  <a:srgbClr val="313233"/>
                </a:solidFill>
                <a:effectLst/>
                <a:latin typeface="Lloyds Bank Jack Light"/>
                <a:ea typeface="Arial" panose="020B0604020202020204" pitchFamily="34" charset="0"/>
                <a:cs typeface="Arial" panose="020B0604020202020204" pitchFamily="34" charset="0"/>
              </a:rPr>
              <a:t>Let's test your instincts in a common online scenario. Imagine you receive an email from an unknown sender asking for your personal information. What would you do in this situation?</a:t>
            </a:r>
          </a:p>
          <a:p>
            <a:pPr marL="342900" lvl="0" indent="-342900">
              <a:lnSpc>
                <a:spcPct val="115000"/>
              </a:lnSpc>
              <a:buFont typeface="+mj-lt"/>
              <a:buAutoNum type="alphaUcPeriod"/>
            </a:pPr>
            <a:r>
              <a:rPr lang="en-GB" sz="1800" dirty="0">
                <a:solidFill>
                  <a:srgbClr val="313233"/>
                </a:solidFill>
                <a:effectLst/>
                <a:latin typeface="Lloyds Bank Jack Light"/>
                <a:ea typeface="Arial" panose="020B0604020202020204" pitchFamily="34" charset="0"/>
                <a:cs typeface="Arial" panose="020B0604020202020204" pitchFamily="34" charset="0"/>
              </a:rPr>
              <a:t>Reply with information</a:t>
            </a:r>
          </a:p>
          <a:p>
            <a:pPr marL="342900" lvl="0" indent="-342900">
              <a:lnSpc>
                <a:spcPct val="115000"/>
              </a:lnSpc>
              <a:buFont typeface="+mj-lt"/>
              <a:buAutoNum type="alphaUcPeriod"/>
            </a:pPr>
            <a:r>
              <a:rPr lang="en-GB" sz="1800" dirty="0">
                <a:solidFill>
                  <a:srgbClr val="313233"/>
                </a:solidFill>
                <a:effectLst/>
                <a:latin typeface="Lloyds Bank Jack Light"/>
                <a:ea typeface="Arial" panose="020B0604020202020204" pitchFamily="34" charset="0"/>
                <a:cs typeface="Arial" panose="020B0604020202020204" pitchFamily="34" charset="0"/>
              </a:rPr>
              <a:t>Ignore the email</a:t>
            </a:r>
          </a:p>
          <a:p>
            <a:pPr marL="342900" lvl="0" indent="-342900">
              <a:lnSpc>
                <a:spcPct val="115000"/>
              </a:lnSpc>
              <a:buFont typeface="+mj-lt"/>
              <a:buAutoNum type="alphaUcPeriod"/>
            </a:pPr>
            <a:r>
              <a:rPr lang="en-GB" sz="1800" dirty="0">
                <a:solidFill>
                  <a:srgbClr val="313233"/>
                </a:solidFill>
                <a:effectLst/>
                <a:latin typeface="Lloyds Bank Jack Light"/>
                <a:ea typeface="Arial" panose="020B0604020202020204" pitchFamily="34" charset="0"/>
                <a:cs typeface="Arial" panose="020B0604020202020204" pitchFamily="34" charset="0"/>
              </a:rPr>
              <a:t>Report it</a:t>
            </a:r>
          </a:p>
          <a:p>
            <a:pPr marL="342900" lvl="0" indent="-342900">
              <a:lnSpc>
                <a:spcPct val="115000"/>
              </a:lnSpc>
              <a:spcAft>
                <a:spcPts val="1200"/>
              </a:spcAft>
              <a:buFont typeface="+mj-lt"/>
              <a:buAutoNum type="alphaUcPeriod"/>
            </a:pPr>
            <a:r>
              <a:rPr lang="en-GB" sz="1800" dirty="0">
                <a:solidFill>
                  <a:srgbClr val="313233"/>
                </a:solidFill>
                <a:effectLst/>
                <a:latin typeface="Lloyds Bank Jack Light"/>
                <a:ea typeface="Arial" panose="020B0604020202020204" pitchFamily="34" charset="0"/>
                <a:cs typeface="Arial" panose="020B0604020202020204" pitchFamily="34" charset="0"/>
              </a:rPr>
              <a:t>Check with the sender using contact details you trust</a:t>
            </a:r>
          </a:p>
          <a:p>
            <a:pPr marL="342900" lvl="0" indent="-342900">
              <a:lnSpc>
                <a:spcPct val="115000"/>
              </a:lnSpc>
              <a:spcAft>
                <a:spcPts val="1200"/>
              </a:spcAft>
              <a:buFont typeface="+mj-lt"/>
              <a:buAutoNum type="alphaUcPeriod"/>
            </a:pPr>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l" rtl="0" fontAlgn="base"/>
            <a:r>
              <a:rPr lang="en-GB" sz="1800" b="0" i="0" dirty="0">
                <a:solidFill>
                  <a:srgbClr val="313233"/>
                </a:solidFill>
                <a:effectLst/>
                <a:latin typeface="Lloyds Bank Jack" panose="02000503040000020004" pitchFamily="50" charset="0"/>
              </a:rPr>
              <a:t>Take a moment to choose your answer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algn="l" rtl="0" fontAlgn="base"/>
            <a:r>
              <a:rPr lang="en-GB" sz="1800" b="1" i="0" dirty="0">
                <a:solidFill>
                  <a:srgbClr val="313233"/>
                </a:solidFill>
                <a:effectLst/>
                <a:latin typeface="Lloyds Bank Jack" panose="02000503040000020004" pitchFamily="50" charset="0"/>
              </a:rPr>
              <a:t>TRAINER NOTE</a:t>
            </a:r>
            <a:r>
              <a:rPr lang="en-GB" sz="1800" b="0" i="0" dirty="0">
                <a:solidFill>
                  <a:srgbClr val="313233"/>
                </a:solidFill>
                <a:effectLst/>
                <a:latin typeface="Lloyds Bank Jack" panose="02000503040000020004" pitchFamily="50" charset="0"/>
              </a:rPr>
              <a:t> – The correct responses here are C. Report it and D. Check with the sender using contact details you trust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C. Report it: If you ever receive an email that seems suspicious or requests personal information, report it. If you have received an email which you’re not quite sure about, forward it to </a:t>
            </a:r>
            <a:r>
              <a:rPr lang="en-GB" sz="1800" b="1" i="0" dirty="0">
                <a:solidFill>
                  <a:srgbClr val="313233"/>
                </a:solidFill>
                <a:effectLst/>
                <a:latin typeface="Lloyds Bank Jack" panose="02000503040000020004" pitchFamily="50" charset="0"/>
              </a:rPr>
              <a:t>report@phishing.gov.uk</a:t>
            </a:r>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D - Check with the sender using contact details you trust: If you know the person that the message is supposed to have been sent by, it’s a good idea to check with them directly and make sure they sent it. If the message comes from a business or organisation, you can find their contact details by searching online – don’t trust the contact details in the email. You can then explain the email you have received and check they are aware of it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Follow-up discussion: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Now, let's discuss why these are the right choices. These kinds of emails are attempts to trick people into sharing sensitive information. Reporting them helps prevent others from falling for these types of traps. Checking using another channel that you know, and trust can give you an extra line of safety before responding to or interacting with the email. Online safety is a shared responsibility, and being aware of these situations will help you to navigate the digital world securely. </a:t>
            </a:r>
            <a:endParaRPr lang="en-GB" sz="2800" b="0" i="0" dirty="0">
              <a:solidFill>
                <a:srgbClr val="313233"/>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04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3D158-0347-C61E-676D-6C67243D5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62843-1344-74F6-2644-77807F4A2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6387E-EF92-341D-535A-12AF1FC08EBF}"/>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i="0" dirty="0">
                <a:solidFill>
                  <a:srgbClr val="313233"/>
                </a:solidFill>
                <a:effectLst/>
                <a:latin typeface="Lloyds Bank Jack" panose="02000503040000020004" pitchFamily="50" charset="0"/>
              </a:rPr>
              <a:t>(See </a:t>
            </a:r>
            <a:r>
              <a:rPr lang="en-GB" sz="1800" b="1" i="0" dirty="0">
                <a:solidFill>
                  <a:srgbClr val="313233"/>
                </a:solidFill>
                <a:effectLst/>
                <a:latin typeface="Lloyds Bank Jack" panose="02000503040000020004" pitchFamily="50" charset="0"/>
              </a:rPr>
              <a:t>Reach Out</a:t>
            </a:r>
            <a:r>
              <a:rPr lang="en-GB" sz="1800" b="0" i="0" dirty="0">
                <a:solidFill>
                  <a:srgbClr val="313233"/>
                </a:solidFill>
                <a:effectLst/>
                <a:latin typeface="Lloyds Bank Jack" panose="02000503040000020004" pitchFamily="50" charset="0"/>
              </a:rPr>
              <a:t> hands-on script for step-by-step instructions – </a:t>
            </a:r>
            <a:r>
              <a:rPr lang="en-GB" sz="1800" b="0" i="0" u="none" dirty="0">
                <a:solidFill>
                  <a:srgbClr val="313233"/>
                </a:solidFill>
                <a:effectLst/>
                <a:latin typeface="Lloyds Bank Jack" panose="02000503040000020004" pitchFamily="50" charset="0"/>
              </a:rPr>
              <a:t>from </a:t>
            </a:r>
            <a:r>
              <a:rPr lang="en-GB" sz="1800" b="1" i="0" u="none" dirty="0">
                <a:solidFill>
                  <a:srgbClr val="313233"/>
                </a:solidFill>
                <a:effectLst/>
                <a:latin typeface="Lloyds Bank Jack" panose="02000503040000020004" pitchFamily="50" charset="0"/>
              </a:rPr>
              <a:t>Access Play Store app </a:t>
            </a:r>
            <a:r>
              <a:rPr lang="en-GB" sz="1800" b="0" i="0" dirty="0">
                <a:solidFill>
                  <a:srgbClr val="313233"/>
                </a:solidFill>
                <a:effectLst/>
                <a:latin typeface="Lloyds Bank Jack" panose="02000503040000020004" pitchFamily="50" charset="0"/>
              </a:rPr>
              <a:t>step in Facilitator Guide) </a:t>
            </a:r>
            <a:endParaRPr lang="en-GB" sz="1800" b="0" i="0" dirty="0">
              <a:solidFill>
                <a:srgbClr val="313233"/>
              </a:solidFill>
              <a:effectLst/>
              <a:latin typeface="Segoe UI" panose="020B0502040204020203" pitchFamily="34" charset="0"/>
            </a:endParaRPr>
          </a:p>
          <a:p>
            <a:pPr algn="l" rtl="0" fontAlgn="base"/>
            <a:endParaRPr lang="en-GB" sz="1800" b="0" i="0" dirty="0">
              <a:solidFill>
                <a:srgbClr val="313233"/>
              </a:solidFill>
              <a:effectLst/>
              <a:latin typeface="Lloyds Bank Jack" panose="02000503040000020004" pitchFamily="50"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i="0" dirty="0">
                <a:solidFill>
                  <a:srgbClr val="313233"/>
                </a:solidFill>
                <a:effectLst/>
                <a:latin typeface="Lloyds Bank Jack" panose="02000503040000020004" pitchFamily="50" charset="0"/>
              </a:rPr>
              <a:t>Having a Google account means you’ve got access to more than just Gmail. You can also use things like the Google Play Store app. This is where you can get more apps on your device, so we’re going to look at how to use the Play store to get a new app – we’ve picked the Google Lens app as it can be quite a useful one to have. Google Lens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uses your camera to do lots of wonderful things like, translate words, identify plants, use QR codes and so much more.</a:t>
            </a:r>
          </a:p>
          <a:p>
            <a:pPr algn="l" rtl="0" fontAlgn="base"/>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Cambria Math" panose="02040503050406030204" pitchFamily="18" charset="0"/>
              </a:rPr>
              <a:t>​ </a:t>
            </a:r>
            <a:r>
              <a:rPr lang="en-GB" sz="1800" b="1" i="0" dirty="0">
                <a:solidFill>
                  <a:srgbClr val="313233"/>
                </a:solidFill>
                <a:effectLst/>
                <a:latin typeface="Lloyds Bank Jack" panose="02000503040000020004" pitchFamily="50" charset="0"/>
              </a:rPr>
              <a:t>Adding apps to your device</a:t>
            </a:r>
            <a:r>
              <a:rPr lang="en-GB" sz="1800" b="1" i="0" dirty="0">
                <a:solidFill>
                  <a:srgbClr val="313233"/>
                </a:solidFill>
                <a:effectLst/>
                <a:latin typeface="Cambria Math" panose="02040503050406030204" pitchFamily="18" charset="0"/>
              </a:rPr>
              <a:t>​ </a:t>
            </a:r>
            <a:r>
              <a:rPr lang="en-GB" sz="1800" b="0" i="0" dirty="0">
                <a:solidFill>
                  <a:srgbClr val="313233"/>
                </a:solidFill>
                <a:effectLst/>
                <a:latin typeface="Lloyds Bank Jack" panose="02000503040000020004" pitchFamily="50" charset="0"/>
              </a:rPr>
              <a:t>– You</a:t>
            </a:r>
            <a:r>
              <a:rPr lang="en-GB" sz="1800" b="1" i="0" dirty="0">
                <a:solidFill>
                  <a:srgbClr val="313233"/>
                </a:solidFill>
                <a:effectLst/>
                <a:latin typeface="Cambria Math" panose="02040503050406030204" pitchFamily="18" charset="0"/>
              </a:rPr>
              <a:t> </a:t>
            </a:r>
            <a:r>
              <a:rPr lang="en-GB" sz="1800" b="0" i="0" dirty="0">
                <a:solidFill>
                  <a:srgbClr val="313233"/>
                </a:solidFill>
                <a:effectLst/>
                <a:latin typeface="Lloyds Bank Jack" panose="02000503040000020004" pitchFamily="50" charset="0"/>
              </a:rPr>
              <a:t>can add other apps that may be useful for you. You can add apps like, emails, games, banking, and more. The "Play Store" has a library of apps from which you can choose the ones to download and use on your device </a:t>
            </a:r>
            <a:r>
              <a:rPr lang="en-GB" sz="1800" b="0" i="0" dirty="0">
                <a:solidFill>
                  <a:srgbClr val="313233"/>
                </a:solidFill>
                <a:effectLst/>
                <a:latin typeface="Cambria Math" panose="02040503050406030204" pitchFamily="18"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Let's download Google Lens app now.</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FF3CC0E2-1AF7-E0BF-ADC6-5BB6B4E833F5}"/>
              </a:ext>
            </a:extLst>
          </p:cNvPr>
          <p:cNvSpPr>
            <a:spLocks noGrp="1"/>
          </p:cNvSpPr>
          <p:nvPr>
            <p:ph type="sldNum" sz="quarter" idx="5"/>
          </p:nvPr>
        </p:nvSpPr>
        <p:spPr/>
        <p:txBody>
          <a:bodyPr/>
          <a:lstStyle/>
          <a:p>
            <a:fld id="{A0704D4E-E165-4C8B-AE30-7BC43DC59763}" type="slidenum">
              <a:rPr lang="en-GB" smtClean="0"/>
              <a:t>18</a:t>
            </a:fld>
            <a:endParaRPr lang="en-GB"/>
          </a:p>
        </p:txBody>
      </p:sp>
    </p:spTree>
    <p:extLst>
      <p:ext uri="{BB962C8B-B14F-4D97-AF65-F5344CB8AC3E}">
        <p14:creationId xmlns:p14="http://schemas.microsoft.com/office/powerpoint/2010/main" val="3755698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BBBF-687F-9C12-5CD4-2CA03AE0E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A0412-463D-6EB9-FCAE-FEB7C2415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3DE48-50EC-C5FA-657E-5F2D50D7D272}"/>
              </a:ext>
            </a:extLst>
          </p:cNvPr>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Suggested script: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When you start to use your device</a:t>
            </a:r>
            <a:r>
              <a:rPr lang="en-GB" sz="1800" b="0" i="0" dirty="0">
                <a:solidFill>
                  <a:srgbClr val="313233"/>
                </a:solidFill>
                <a:effectLst/>
                <a:latin typeface="Lloyds Bank Jack" panose="02000503040000020004" pitchFamily="50" charset="0"/>
              </a:rPr>
              <a:t> – Can you remember information you gave out when you first logged into your device? (Looking for: name, contact details, date of birth plus username/email address and password /PIN / pattern info) This data is held and remembered on your device, and it’s the first piece of personal data that is stored there </a:t>
            </a:r>
          </a:p>
          <a:p>
            <a:pPr marL="285750"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Using apps and websites</a:t>
            </a:r>
            <a:r>
              <a:rPr lang="en-GB" sz="1800" b="0" i="0" dirty="0">
                <a:solidFill>
                  <a:srgbClr val="313233"/>
                </a:solidFill>
                <a:effectLst/>
                <a:latin typeface="Lloyds Bank Jack" panose="02000503040000020004" pitchFamily="50" charset="0"/>
              </a:rPr>
              <a:t> – Now think about data you share or enter when you’re setting up and using the different apps and websites. This may be similar to when you first logged into your device, plus it may include other information, depending on the type of app or site  </a:t>
            </a:r>
          </a:p>
          <a:p>
            <a:pPr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What kind of content would you share on a social media site for example? (Looking for: photos, videos, maybe location info etc). Talk about how this information might be used by others and the need to be careful about what you post and who might see it – e.g. holiday snaps that tell people you’re not at home all week </a:t>
            </a:r>
          </a:p>
          <a:p>
            <a:pPr marL="742950" lvl="1"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How about when you’re buying something online – what information do you need to give out to the online shop/seller? (Looking for payment info including credit / debit card details, as well as your name and billing plus delivery address) Again, talk about how this information may be used and the importance of checking / researching the seller before giving payment information out. Make sure you only buy from trusted sellers – and only give the details that are absolutely needed to complete the sale. If you’re not sure about a seller, if you can’t see a padlock icon on their website or if they want payment through a direct bank transfer, don’t go ahead with the purchase </a:t>
            </a:r>
          </a:p>
          <a:p>
            <a:pPr marL="742950" lvl="1"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If you are buying or selling items on social media such as Facebook Marketplace, just like in real life buying something from someone unknown or a guy down the pub, be careful. Things to think about when buying on social media, someone may ask you to put down a deposit or send payment in advance to secure your Item. It could be possible that they'll take off with your money and give you nothing in return. Never agree to pay for an item before you receive it. If the seller continues pressuring you or implies it's urgent that you pay in advance, it's possible it could be a scam and best to be safe. Beware of anything that's for sale for a fraction of the proper retail price. It could be that the item listing non-working electronics or counterfeit designer clothing. Or may take you away from the platform to take your money. So best to be safe </a:t>
            </a:r>
          </a:p>
          <a:p>
            <a:pPr lvl="1"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Back up your valuables</a:t>
            </a:r>
            <a:r>
              <a:rPr lang="en-GB" sz="1800" b="0" i="0" dirty="0">
                <a:solidFill>
                  <a:srgbClr val="313233"/>
                </a:solidFill>
                <a:effectLst/>
                <a:latin typeface="Lloyds Bank Jack" panose="02000503040000020004" pitchFamily="50" charset="0"/>
              </a:rPr>
              <a:t>– this includes all your precious photos and videos, as well as important contacts and documents – anything that is of value to you. If you’re not sure whether something needs backing up, just ask ‘would it be a problem if I lost this?’. Backups mean that even if your device is lost or stolen, you’ll still be able to access your data. Backing up just means taking a copy of all your important information and keeping this copy somewhere safe </a:t>
            </a:r>
          </a:p>
          <a:p>
            <a:pPr marL="285750"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That ‘somewhere safe’ may be on the internet – using what we call ‘cloud’ storage. This is online storage, available to you on your devices through your Google accounts. You’ll get a certain amount of cloud storage space included for free with your Google account, and you can buy more if you need it. Then if you need to access your backed up data – for instance if your device is broken or you’re getting a new one – you can log into your Google account from elsewhere to retrieve your data</a:t>
            </a:r>
          </a:p>
          <a:p>
            <a:pPr marL="742950" lvl="1"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The other type of ‘somewhere safe’  is a separate physical device. This can be a useful option if you don’t have cloud storage, or if you have a lot of data to back up </a:t>
            </a:r>
          </a:p>
          <a:p>
            <a:pPr lvl="1"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lvl="1"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r>
              <a:rPr lang="en-GB" sz="1800" b="1" i="0" dirty="0">
                <a:solidFill>
                  <a:srgbClr val="313233"/>
                </a:solidFill>
                <a:effectLst/>
                <a:latin typeface="Lloyds Bank Jack" panose="02000503040000020004" pitchFamily="50" charset="0"/>
              </a:rPr>
              <a:t>TRAINER NOTE – </a:t>
            </a:r>
            <a:r>
              <a:rPr lang="en-GB" sz="1800" b="0" i="0" dirty="0">
                <a:solidFill>
                  <a:srgbClr val="313233"/>
                </a:solidFill>
                <a:effectLst/>
                <a:latin typeface="Lloyds Bank Jack" panose="02000503040000020004" pitchFamily="50" charset="0"/>
              </a:rPr>
              <a:t>This article gives more detail on the Google backups: </a:t>
            </a:r>
            <a:r>
              <a:rPr lang="en-GB" sz="1800" b="1" i="0" u="sng" strike="noStrike" dirty="0">
                <a:solidFill>
                  <a:srgbClr val="313233"/>
                </a:solidFill>
                <a:effectLst/>
                <a:latin typeface="Lloyds Bank Jack" panose="02000503040000020004" pitchFamily="50" charset="0"/>
                <a:hlinkClick r:id="rId3"/>
              </a:rPr>
              <a:t>https://support.google.com/android/answer/2819582?hl=en</a:t>
            </a:r>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buFont typeface="Arial" panose="020B0604020202020204" pitchFamily="34" charset="0"/>
              <a:buNone/>
            </a:pPr>
            <a:r>
              <a:rPr lang="en-GB" sz="1800" b="0" i="0" dirty="0">
                <a:solidFill>
                  <a:srgbClr val="313233"/>
                </a:solidFill>
                <a:effectLst/>
                <a:latin typeface="Lloyds Bank Jack" panose="02000503040000020004" pitchFamily="50" charset="0"/>
              </a:rPr>
              <a:t>If you’re no longer using the device – if you are preparing to pass your device on, you’ll need to clear out all your personal data. We recommend you do two things here:  </a:t>
            </a:r>
          </a:p>
          <a:p>
            <a:pPr algn="l" rtl="0" fontAlgn="base">
              <a:buFont typeface="Arial" panose="020B0604020202020204" pitchFamily="34" charset="0"/>
              <a:buNone/>
            </a:pPr>
            <a:endParaRPr lang="en-GB" sz="1800" b="0" i="0" dirty="0">
              <a:solidFill>
                <a:srgbClr val="313233"/>
              </a:solidFill>
              <a:effectLst/>
              <a:latin typeface="Lloyds Bank Jack" panose="02000503040000020004" pitchFamily="50" charset="0"/>
            </a:endParaRP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First, remove that device from any online accounts you have, for instance your Google account. Google has a simple feature to remove a single device, or even ‘remove all devices’ so that if you – or anyone else – tries to log into your account from that device, they’ll need to enter the login details, including password </a:t>
            </a:r>
          </a:p>
          <a:p>
            <a:pPr marL="742950" lvl="1"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742950" lvl="1"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Secondly, clear down all the data that’s stored on the device itself, by doing a ‘Factory reset’. This literally means resetting the device back to what it looked like when it came out of the factory. Make sure that before you do this, you’ve backed up any data that you’re likely to need elsewhere. To do a factory reset on your tablet, go to Settings </a:t>
            </a:r>
            <a:r>
              <a:rPr lang="en-GB" sz="1800" b="0" i="0" dirty="0">
                <a:solidFill>
                  <a:srgbClr val="313233"/>
                </a:solidFill>
                <a:effectLst/>
                <a:latin typeface="Wingdings" panose="05000000000000000000" pitchFamily="2" charset="2"/>
              </a:rPr>
              <a:t>&gt;</a:t>
            </a:r>
            <a:r>
              <a:rPr lang="en-GB" sz="1800" b="0" i="0" dirty="0">
                <a:solidFill>
                  <a:srgbClr val="313233"/>
                </a:solidFill>
                <a:effectLst/>
                <a:latin typeface="Lloyds Bank Jack" panose="02000503040000020004" pitchFamily="50" charset="0"/>
              </a:rPr>
              <a:t> System </a:t>
            </a:r>
            <a:r>
              <a:rPr lang="en-GB" sz="1800" b="0" i="0" dirty="0">
                <a:solidFill>
                  <a:srgbClr val="313233"/>
                </a:solidFill>
                <a:effectLst/>
                <a:latin typeface="Wingdings" panose="05000000000000000000" pitchFamily="2" charset="2"/>
              </a:rPr>
              <a:t>&gt; </a:t>
            </a:r>
            <a:r>
              <a:rPr lang="en-GB" sz="1800" b="0" i="0" dirty="0">
                <a:solidFill>
                  <a:srgbClr val="313233"/>
                </a:solidFill>
                <a:effectLst/>
                <a:latin typeface="Lloyds Bank Jack" panose="02000503040000020004" pitchFamily="50" charset="0"/>
              </a:rPr>
              <a:t>Reset options </a:t>
            </a:r>
            <a:r>
              <a:rPr lang="en-GB" sz="1800" b="0" i="0" dirty="0">
                <a:solidFill>
                  <a:srgbClr val="313233"/>
                </a:solidFill>
                <a:effectLst/>
                <a:latin typeface="Wingdings" panose="05000000000000000000" pitchFamily="2" charset="2"/>
              </a:rPr>
              <a:t>&gt;</a:t>
            </a:r>
            <a:r>
              <a:rPr lang="en-GB" sz="1800" b="0" i="0" dirty="0">
                <a:solidFill>
                  <a:srgbClr val="313233"/>
                </a:solidFill>
                <a:effectLst/>
                <a:latin typeface="Lloyds Bank Jack" panose="02000503040000020004" pitchFamily="50" charset="0"/>
              </a:rPr>
              <a:t> Erase all data (factory reset) then tap ‘Erase all data’  </a:t>
            </a:r>
          </a:p>
        </p:txBody>
      </p:sp>
      <p:sp>
        <p:nvSpPr>
          <p:cNvPr id="4" name="Slide Number Placeholder 3">
            <a:extLst>
              <a:ext uri="{FF2B5EF4-FFF2-40B4-BE49-F238E27FC236}">
                <a16:creationId xmlns:a16="http://schemas.microsoft.com/office/drawing/2014/main" id="{47A4DB3F-9DF6-BFA7-130E-F2191B63B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74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313233"/>
                </a:solidFill>
                <a:effectLst/>
                <a:latin typeface="Lloyds Bank Jack" panose="02000503040000020004" pitchFamily="50" charset="0"/>
              </a:rPr>
              <a:t>Facilitator note:</a:t>
            </a:r>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Introduce yourself – state your role today and how you plan to help them </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Let them know this is a safe space to ask questions  </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Encourage them to ask about words or phrases they are unclear on </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Today's session will last around 90 minutes (if delivering the full session) </a:t>
            </a: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Suggested script:  </a:t>
            </a:r>
            <a:endParaRPr lang="en-GB" sz="2800" b="0" i="0" dirty="0">
              <a:solidFill>
                <a:srgbClr val="313233"/>
              </a:solidFill>
              <a:effectLst/>
              <a:latin typeface="Arial" panose="020B0604020202020204"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Two-factor authentication</a:t>
            </a:r>
            <a:r>
              <a:rPr lang="en-GB" sz="1800" b="0" i="0" dirty="0">
                <a:solidFill>
                  <a:srgbClr val="313233"/>
                </a:solidFill>
                <a:effectLst/>
                <a:latin typeface="Lloyds Bank Jack" panose="02000503040000020004" pitchFamily="50" charset="0"/>
              </a:rPr>
              <a:t> (2FA) - also called multi-factor authentication (MFA) and 2-step verification (2SV)  adds an extra layer of security to your accounts. This might involve a text being sent to your phone with a code you use, a fingerprint or face scan or an app. It's a great way to keep your accounts extra safe. If you want to know more about this, there's a gov.uk site to help you, which includes how to go about setting this up: </a:t>
            </a:r>
            <a:r>
              <a:rPr lang="en-GB" sz="1800" b="0" i="0" u="sng" strike="noStrike" dirty="0">
                <a:solidFill>
                  <a:srgbClr val="313233"/>
                </a:solidFill>
                <a:effectLst/>
                <a:latin typeface="Lloyds Bank Jack" panose="02000503040000020004" pitchFamily="50" charset="0"/>
                <a:hlinkClick r:id="rId3"/>
              </a:rPr>
              <a:t>https://stopthinkfraud.campaign.gov.uk/protect-yourself-from-fraud/protecting-against-online-fraud/turn-on-2-step-verification-2sv/</a:t>
            </a:r>
            <a:r>
              <a:rPr lang="en-GB" sz="1800" b="0" i="0" dirty="0">
                <a:solidFill>
                  <a:srgbClr val="313233"/>
                </a:solidFill>
                <a:effectLst/>
                <a:latin typeface="Lloyds Bank Jack" panose="02000503040000020004" pitchFamily="50" charset="0"/>
              </a:rPr>
              <a:t>  </a:t>
            </a:r>
          </a:p>
          <a:p>
            <a:pPr marL="285750" indent="-285750" algn="l" rtl="0" fontAlgn="base">
              <a:buFont typeface="Arial" panose="020B0604020202020204" pitchFamily="34" charset="0"/>
              <a:buChar char="•"/>
            </a:pPr>
            <a:endParaRPr lang="en-GB" sz="1800" b="0" i="0" dirty="0">
              <a:solidFill>
                <a:srgbClr val="313233"/>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Antivirus and security software help keep your devices safe. There’s built-in security software for your devices (including Google Play Protect plus Android built-in security protection tools). You can also get separate software for your laptop or PC – some are free, others you pay for, though they may offer a free trial. It’s a good idea to ask around and do your research when you’re thinking of getting this, to make sure anything you get doesn’t conflict with that device’s built-in software. Phones and tablets don’t need antivirus software, just make sure that when you install or download apps, you do this from your official app store. Plus, don’t forget to update these apps when a new version is available, to keep their own security features up-to-date </a:t>
            </a:r>
          </a:p>
          <a:p>
            <a:pPr marL="285750"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Don’t share personal information</a:t>
            </a:r>
            <a:r>
              <a:rPr lang="en-GB" sz="1800" b="0" i="0" dirty="0">
                <a:solidFill>
                  <a:srgbClr val="313233"/>
                </a:solidFill>
                <a:effectLst/>
                <a:latin typeface="Lloyds Bank Jack" panose="02000503040000020004" pitchFamily="50" charset="0"/>
              </a:rPr>
              <a:t> – this applies to all your devices, including your phone. Sadly, not everyone has good intentions online, so it’s good to always be protective of your personal information – even around family members and friends. Think of this information as private to you, and always think twice when someone is asking for things like date of birth, address or other contact details or banking details  </a:t>
            </a:r>
          </a:p>
          <a:p>
            <a:pPr marL="285750"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Check your social media profile and privacy settings</a:t>
            </a:r>
            <a:r>
              <a:rPr lang="en-GB" sz="1800" b="0" i="0" dirty="0">
                <a:solidFill>
                  <a:srgbClr val="313233"/>
                </a:solidFill>
                <a:effectLst/>
                <a:latin typeface="Lloyds Bank Jack" panose="02000503040000020004" pitchFamily="50" charset="0"/>
              </a:rPr>
              <a:t> – while these apps are a great way to share with friends and family, you need to think about who else might be viewing these. So, when setting up your social media – and every so often after this – do check your public profile. This will show you what everyone can see. Then you can tweak or change who you want to see this, through your privacy settings. You may not want everyone to see photos of your children for instance. And those holiday snaps tell people that you’re not at home this week, too </a:t>
            </a:r>
            <a:endParaRPr lang="en-GB" sz="1800" b="0" i="0" dirty="0">
              <a:solidFill>
                <a:srgbClr val="313233"/>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09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Let's explore another scenario related to online interactions. You've been chatting with someone online. They ask for your personal information, including your full name, address, and phone number. What would you do in this situation?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marL="342900" indent="-342900" algn="l" rtl="0" fontAlgn="base">
              <a:buFont typeface="+mj-lt"/>
              <a:buAutoNum type="alphaUcPeriod"/>
            </a:pPr>
            <a:r>
              <a:rPr lang="en-GB" sz="1800" b="0" i="0" dirty="0">
                <a:solidFill>
                  <a:srgbClr val="313233"/>
                </a:solidFill>
                <a:effectLst/>
                <a:latin typeface="Lloyds Bank Jack" panose="02000503040000020004" pitchFamily="50" charset="0"/>
              </a:rPr>
              <a:t>Share my personal information with them  	</a:t>
            </a:r>
          </a:p>
          <a:p>
            <a:pPr marL="342900" indent="-342900" algn="l" rtl="0" fontAlgn="base">
              <a:buFont typeface="+mj-lt"/>
              <a:buAutoNum type="alphaUcPeriod"/>
            </a:pPr>
            <a:r>
              <a:rPr lang="en-GB" sz="1800" b="0" i="0" dirty="0">
                <a:solidFill>
                  <a:srgbClr val="313233"/>
                </a:solidFill>
                <a:effectLst/>
                <a:latin typeface="Lloyds Bank Jack" panose="02000503040000020004" pitchFamily="50" charset="0"/>
              </a:rPr>
              <a:t>Say no and not share any personal information 	</a:t>
            </a:r>
          </a:p>
          <a:p>
            <a:pPr marL="342900" indent="-342900" algn="l" rtl="0" fontAlgn="base">
              <a:buFont typeface="+mj-lt"/>
              <a:buAutoNum type="alphaUcPeriod"/>
            </a:pPr>
            <a:r>
              <a:rPr lang="en-GB" sz="1800" b="0" i="0" dirty="0">
                <a:solidFill>
                  <a:srgbClr val="313233"/>
                </a:solidFill>
                <a:effectLst/>
                <a:latin typeface="Lloyds Bank Jack" panose="02000503040000020004" pitchFamily="50" charset="0"/>
              </a:rPr>
              <a:t>Ask them why they need this information </a:t>
            </a:r>
          </a:p>
          <a:p>
            <a:pPr marL="342900" indent="-342900" algn="l" rtl="0" fontAlgn="base">
              <a:buFont typeface="+mj-lt"/>
              <a:buAutoNum type="alphaUcPeriod"/>
            </a:pPr>
            <a:r>
              <a:rPr lang="en-GB" sz="1800" b="0" i="0" dirty="0">
                <a:solidFill>
                  <a:srgbClr val="313233"/>
                </a:solidFill>
                <a:effectLst/>
                <a:latin typeface="Lloyds Bank Jack" panose="02000503040000020004" pitchFamily="50" charset="0"/>
              </a:rPr>
              <a:t>Seek advice from someone I trust  </a:t>
            </a:r>
            <a:endParaRPr lang="en-GB" sz="1800" b="0" i="0" dirty="0">
              <a:solidFill>
                <a:srgbClr val="313233"/>
              </a:solidFill>
              <a:effectLst/>
              <a:latin typeface="Arial" panose="020B0604020202020204"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Take a moment to choose your answer.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1" i="0" dirty="0">
                <a:solidFill>
                  <a:srgbClr val="313233"/>
                </a:solidFill>
                <a:effectLst/>
                <a:latin typeface="Lloyds Bank Jack" panose="02000503040000020004" pitchFamily="50" charset="0"/>
              </a:rPr>
              <a:t>TRAINER NOTE</a:t>
            </a:r>
            <a:r>
              <a:rPr lang="en-GB" sz="1800" b="0" i="0" dirty="0">
                <a:solidFill>
                  <a:srgbClr val="313233"/>
                </a:solidFill>
                <a:effectLst/>
                <a:latin typeface="Lloyds Bank Jack" panose="02000503040000020004" pitchFamily="50" charset="0"/>
              </a:rPr>
              <a:t> – The correct responses here are: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B. Say no and not share any personal information – Take care and be cautious when sharing personal details online, especially with someone you've just met. Your privacy is important, and sharing information like this can pose risks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D. Seek advice from someone I trust –Seeking advice adds an extra layer of security. If you're unsure about the situation, talking it though with someone you trust provides valuable insights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Discuss the answers and share tips based on the responses.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Emphasise the importance of protecting personal information online and the potential risks of sharing such details with strangers.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Let's discuss why these are the recommended choices: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You need to protect your personal information online  </a:t>
            </a:r>
          </a:p>
          <a:p>
            <a:pPr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Saying no to sharing sensitive details helps protect your privacy and security  </a:t>
            </a:r>
          </a:p>
          <a:p>
            <a:pPr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Seeking advice helps you make sure that you make informed decisions. It also highlights the importance of involving people you trust in your online interactions </a:t>
            </a: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2279405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If you encounter a problem online, quick action is key. Here's what to do: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algn="l" rtl="0" fontAlgn="base"/>
            <a:r>
              <a:rPr lang="en-GB" sz="1800" b="1" i="0" dirty="0">
                <a:solidFill>
                  <a:srgbClr val="313233"/>
                </a:solidFill>
                <a:effectLst/>
                <a:latin typeface="Lloyds Bank Jack" panose="02000503040000020004" pitchFamily="50" charset="0"/>
              </a:rPr>
              <a:t>Contact authorities</a:t>
            </a:r>
            <a:r>
              <a:rPr lang="en-GB" sz="1800" b="0" i="0" dirty="0">
                <a:solidFill>
                  <a:srgbClr val="313233"/>
                </a:solidFill>
                <a:effectLst/>
                <a:latin typeface="Lloyds Bank Jack" panose="02000503040000020004" pitchFamily="50" charset="0"/>
              </a:rPr>
              <a:t> – If you suspect a scam, report it to Action Fraud on 0300 123 2040 or online at Action Fraud. In Scotland, you can contact Police Scotland on 101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Gather evidence</a:t>
            </a:r>
            <a:r>
              <a:rPr lang="en-GB" sz="1800" b="0" i="0" dirty="0">
                <a:solidFill>
                  <a:srgbClr val="313233"/>
                </a:solidFill>
                <a:effectLst/>
                <a:latin typeface="Lloyds Bank Jack" panose="02000503040000020004" pitchFamily="50" charset="0"/>
              </a:rPr>
              <a:t> – Keep any screenshots or any relevant data related to the incident together. This evidence can be really helpful for reporting and potential investigations  </a:t>
            </a:r>
          </a:p>
          <a:p>
            <a:pPr algn="l" rtl="0" fontAlgn="base">
              <a:buFont typeface="Arial" panose="020B0604020202020204" pitchFamily="34" charset="0"/>
              <a:buChar char="•"/>
            </a:pPr>
            <a:endParaRPr lang="en-GB" sz="1800" b="0" i="0" dirty="0">
              <a:solidFill>
                <a:srgbClr val="313233"/>
              </a:solidFill>
              <a:effectLst/>
              <a:latin typeface="Arial" panose="020B0604020202020204" pitchFamily="34" charset="0"/>
            </a:endParaRPr>
          </a:p>
          <a:p>
            <a:pPr algn="l" rtl="0" fontAlgn="base"/>
            <a:r>
              <a:rPr lang="en-GB" sz="1800" b="0" i="0" dirty="0">
                <a:solidFill>
                  <a:srgbClr val="313233"/>
                </a:solidFill>
                <a:effectLst/>
                <a:latin typeface="Lloyds Bank Jack" panose="02000503040000020004" pitchFamily="50" charset="0"/>
              </a:rPr>
              <a:t> </a:t>
            </a:r>
            <a:r>
              <a:rPr lang="en-GB" sz="1800" b="1" i="0" dirty="0">
                <a:solidFill>
                  <a:srgbClr val="313233"/>
                </a:solidFill>
                <a:effectLst/>
                <a:latin typeface="Lloyds Bank Jack" panose="02000503040000020004" pitchFamily="50" charset="0"/>
              </a:rPr>
              <a:t>TRAINER NOTE</a:t>
            </a:r>
            <a:r>
              <a:rPr lang="en-GB" sz="1800" b="0" i="0" dirty="0">
                <a:solidFill>
                  <a:srgbClr val="313233"/>
                </a:solidFill>
                <a:effectLst/>
                <a:latin typeface="Lloyds Bank Jack" panose="02000503040000020004" pitchFamily="50" charset="0"/>
              </a:rPr>
              <a:t> – This is a good opportunity to demo how to take a screenshot on their device: press and hold the volume down and power buttons together. Show how the screenshot is then displayed bottom left of screen, and that you can go into it, edit if required (e.g. to crop) then tap the tick/check icon to save it. Then show in the Photos app the new album called Screenshots, with your saved screenshot there.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Arial" panose="020B0604020202020204" pitchFamily="34" charset="0"/>
              </a:rPr>
              <a:t> </a:t>
            </a:r>
            <a:endParaRPr lang="en-GB" sz="2800"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Tell your bank</a:t>
            </a:r>
            <a:r>
              <a:rPr lang="en-GB" sz="1800" b="0" i="0" dirty="0">
                <a:solidFill>
                  <a:srgbClr val="313233"/>
                </a:solidFill>
                <a:effectLst/>
                <a:latin typeface="Lloyds Bank Jack" panose="02000503040000020004" pitchFamily="50" charset="0"/>
              </a:rPr>
              <a:t> – If your bank account is affected, contact your bank immediately. They can secure your accounts and investigate. 159 is a new, secure number that contacts you directly to your bank if you think you’re being scammed </a:t>
            </a:r>
          </a:p>
          <a:p>
            <a:pPr marL="285750" indent="-285750" algn="l" rtl="0" fontAlgn="base">
              <a:buFont typeface="Arial" panose="020B0604020202020204" pitchFamily="34" charset="0"/>
              <a:buChar char="•"/>
            </a:pPr>
            <a:endParaRPr lang="en-GB" sz="1800" b="1"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Change your passwords</a:t>
            </a:r>
            <a:r>
              <a:rPr lang="en-GB" sz="1800" b="0" i="0" dirty="0">
                <a:solidFill>
                  <a:srgbClr val="313233"/>
                </a:solidFill>
                <a:effectLst/>
                <a:latin typeface="Lloyds Bank Jack" panose="02000503040000020004" pitchFamily="50" charset="0"/>
              </a:rPr>
              <a:t> – If you think someone might have your password, change it right away. Make sure your new passwords are strong and unique for each account.  </a:t>
            </a:r>
            <a:endParaRPr lang="en-GB" sz="1800" b="0" i="0" dirty="0">
              <a:solidFill>
                <a:srgbClr val="313233"/>
              </a:solidFill>
              <a:effectLst/>
              <a:latin typeface="Arial" panose="020B0604020202020204" pitchFamily="34" charset="0"/>
            </a:endParaRPr>
          </a:p>
          <a:p>
            <a:pPr marL="285750" indent="-285750" algn="l" rtl="0" fontAlgn="base">
              <a:buFont typeface="Arial" panose="020B0604020202020204" pitchFamily="34" charset="0"/>
              <a:buChar char="•"/>
            </a:pPr>
            <a:endParaRPr lang="en-GB" sz="1800" b="1"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Scan your device</a:t>
            </a:r>
            <a:r>
              <a:rPr lang="en-GB" sz="1800" b="0" i="0" dirty="0">
                <a:solidFill>
                  <a:srgbClr val="313233"/>
                </a:solidFill>
                <a:effectLst/>
                <a:latin typeface="Lloyds Bank Jack" panose="02000503040000020004" pitchFamily="50" charset="0"/>
              </a:rPr>
              <a:t> – Run an antivirus and malware scan on your devices to make sure your data is safe </a:t>
            </a:r>
            <a:endParaRPr lang="en-GB" sz="1800" b="0" i="0" dirty="0">
              <a:solidFill>
                <a:srgbClr val="313233"/>
              </a:solidFill>
              <a:effectLst/>
              <a:latin typeface="Arial" panose="020B0604020202020204" pitchFamily="34" charset="0"/>
            </a:endParaRPr>
          </a:p>
          <a:p>
            <a:pPr marL="0" indent="0" algn="l" rtl="0" fontAlgn="base">
              <a:buFont typeface="Arial" panose="020B0604020202020204" pitchFamily="34" charset="0"/>
              <a:buNone/>
            </a:pPr>
            <a:endParaRPr lang="en-GB" sz="1800" b="0" i="0" dirty="0">
              <a:solidFill>
                <a:srgbClr val="313233"/>
              </a:solidFill>
              <a:effectLst/>
              <a:latin typeface="Lloyds Bank Jack" panose="02000503040000020004" pitchFamily="50" charset="0"/>
            </a:endParaRPr>
          </a:p>
          <a:p>
            <a:pPr marL="0" indent="0" algn="l" rtl="0" fontAlgn="base">
              <a:buFont typeface="Arial" panose="020B0604020202020204" pitchFamily="34" charset="0"/>
              <a:buNone/>
            </a:pPr>
            <a:r>
              <a:rPr lang="en-GB" sz="1800" b="0" i="0" dirty="0">
                <a:solidFill>
                  <a:srgbClr val="313233"/>
                </a:solidFill>
                <a:effectLst/>
                <a:latin typeface="Lloyds Bank Jack" panose="02000503040000020004" pitchFamily="50" charset="0"/>
              </a:rPr>
              <a:t>Taking these steps quickly can make a big difference. Stay alert, seek help, and take action if you encounter a problem. </a:t>
            </a:r>
            <a:endParaRPr lang="en-GB" sz="2800" b="0" i="0" dirty="0">
              <a:solidFill>
                <a:srgbClr val="313233"/>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659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Recap what they've done so far. Let them know that we have an extra hour available now if anyone would like 1:1 support</a:t>
            </a:r>
            <a:endParaRPr lang="en-GB"/>
          </a:p>
        </p:txBody>
      </p:sp>
      <p:sp>
        <p:nvSpPr>
          <p:cNvPr id="4" name="Slide Number Placeholder 3"/>
          <p:cNvSpPr>
            <a:spLocks noGrp="1"/>
          </p:cNvSpPr>
          <p:nvPr>
            <p:ph type="sldNum" sz="quarter" idx="5"/>
          </p:nvPr>
        </p:nvSpPr>
        <p:spPr/>
        <p:txBody>
          <a:bodyPr/>
          <a:lstStyle/>
          <a:p>
            <a:fld id="{A0704D4E-E165-4C8B-AE30-7BC43DC59763}" type="slidenum">
              <a:rPr lang="en-GB" smtClean="0"/>
              <a:t>23</a:t>
            </a:fld>
            <a:endParaRPr lang="en-GB"/>
          </a:p>
        </p:txBody>
      </p:sp>
    </p:spTree>
    <p:extLst>
      <p:ext uri="{BB962C8B-B14F-4D97-AF65-F5344CB8AC3E}">
        <p14:creationId xmlns:p14="http://schemas.microsoft.com/office/powerpoint/2010/main" val="2821504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10 mins - Recap, onward journey and signposting</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Signpost related content on the Academy website </a:t>
            </a:r>
            <a:r>
              <a:rPr lang="en-GB" sz="1800" u="sng" dirty="0">
                <a:solidFill>
                  <a:srgbClr val="313233"/>
                </a:solidFill>
                <a:effectLst/>
                <a:latin typeface="Lloyds Bank Jack" panose="02000503040000020004" pitchFamily="50" charset="0"/>
                <a:ea typeface="Arial" panose="020B0604020202020204" pitchFamily="34" charset="0"/>
                <a:cs typeface="Arial" panose="020B0604020202020204" pitchFamily="34" charset="0"/>
                <a:hlinkClick r:id="rId3"/>
              </a:rPr>
              <a:t>https://www.lloydsbankacademy.co.uk/learn-for-life/get-started-online/</a:t>
            </a: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Encourage them to search for this site. Alternatively, they could use their device or phone cameras to scan the QR code here. This is where we can now use the downloaded app, Google Lens. </a:t>
            </a:r>
            <a:r>
              <a:rPr lang="en-GB" sz="1800" b="0" i="0" dirty="0">
                <a:solidFill>
                  <a:srgbClr val="313233"/>
                </a:solidFill>
                <a:effectLst/>
                <a:latin typeface="Lloyds Bank Jack" panose="02000503040000020004" pitchFamily="50" charset="0"/>
              </a:rPr>
              <a:t>find the Google Lens app on your device and use it to scan this code. As you point your camera at the QR code, you’ll see a frame around the code and a prompt to open the website it links to, using your web browser.</a:t>
            </a:r>
          </a:p>
          <a:p>
            <a:pPr>
              <a:lnSpc>
                <a:spcPct val="107000"/>
              </a:lnSpc>
              <a:spcAft>
                <a:spcPts val="800"/>
              </a:spcAft>
            </a:pPr>
            <a:r>
              <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There’s also a QR code for the Vodaphone site, for any questions around SIMS (e.g. how to top up after their 6 months): </a:t>
            </a:r>
            <a:r>
              <a:rPr lang="en-GB" sz="1800" u="sng" dirty="0">
                <a:solidFill>
                  <a:srgbClr val="313233"/>
                </a:solidFill>
                <a:effectLst/>
                <a:latin typeface="Lloyds Bank Jack" panose="02000503040000020004" pitchFamily="50" charset="0"/>
                <a:ea typeface="Arial" panose="020B0604020202020204" pitchFamily="34" charset="0"/>
                <a:cs typeface="Arial" panose="020B0604020202020204" pitchFamily="34" charset="0"/>
                <a:hlinkClick r:id="rId4"/>
              </a:rPr>
              <a:t>https://support.vodafone.co.uk/SIM-eSIM/SIM</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There’s the Digital Helpline number: a free dedicated service offering 1:1 help with digital needs. Available to anyone 18 or over and who live in UK / Channel Islands – you don’t need to be a Lloyds Bank customer. Mon-Fri 9am-5pm, quote ‘Digital Inclusion Initiative’</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 </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You can use the QR code to link to the user guide for your tablets - contains everything we’ve been through in the ‘setting up your device’ part of this session as well as other useful info in an easy-to-read format </a:t>
            </a:r>
            <a:r>
              <a:rPr lang="en-GB" sz="1800" u="sng" dirty="0">
                <a:solidFill>
                  <a:srgbClr val="313233"/>
                </a:solidFill>
                <a:effectLst/>
                <a:latin typeface="Lloyds Bank Jack" panose="02000503040000020004" pitchFamily="50" charset="0"/>
                <a:ea typeface="Arial" panose="020B0604020202020204" pitchFamily="34" charset="0"/>
                <a:cs typeface="Arial" panose="020B0604020202020204" pitchFamily="34" charset="0"/>
                <a:hlinkClick r:id="rId5"/>
              </a:rPr>
              <a:t>https://download.lenovo.com/consumer/mobiles_pub/tab_m9_ug_en.pdf</a:t>
            </a: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 Lenovo M9 tablet</a:t>
            </a:r>
          </a:p>
          <a:p>
            <a:pPr>
              <a:lnSpc>
                <a:spcPct val="107000"/>
              </a:lnSpc>
              <a:spcAft>
                <a:spcPts val="800"/>
              </a:spcAft>
            </a:pPr>
            <a:endPar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You can use the QR code to access the u</a:t>
            </a:r>
            <a:r>
              <a:rPr lang="en-GB" sz="1800" b="0" i="0" dirty="0">
                <a:solidFill>
                  <a:srgbClr val="313233"/>
                </a:solidFill>
                <a:effectLst/>
                <a:latin typeface="Lloyds Bank Jack" panose="02000503040000020004" pitchFamily="50" charset="0"/>
              </a:rPr>
              <a:t>ser guide for the ZTE MiFi device which explains all the features available </a:t>
            </a:r>
            <a:r>
              <a:rPr lang="en-GB" sz="1800" b="0" u="sng" kern="100" dirty="0">
                <a:solidFill>
                  <a:srgbClr val="467886"/>
                </a:solidFill>
                <a:effectLst/>
                <a:latin typeface="Lloyds Bank Jack" panose="02000503040000020004" pitchFamily="50" charset="0"/>
                <a:ea typeface="Aptos" panose="020B0004020202020204" pitchFamily="34" charset="0"/>
                <a:cs typeface="Times New Roman" panose="02020603050405020304" pitchFamily="18" charset="0"/>
                <a:hlinkClick r:id="rId6"/>
              </a:rPr>
              <a:t>https://images-eu.ssl-images-amazon.com/images/I/91jtERixEmS.pdf</a:t>
            </a:r>
            <a:endParaRPr lang="en-GB" sz="18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800" u="sng" dirty="0">
              <a:solidFill>
                <a:srgbClr val="313233"/>
              </a:solidFill>
              <a:effectLst/>
              <a:latin typeface="Lloyds Bank Jack" panose="02000503040000020004" pitchFamily="50" charset="0"/>
              <a:ea typeface="Arial" panose="020B0604020202020204" pitchFamily="34" charset="0"/>
              <a:cs typeface="Arial" panose="020B0604020202020204" pitchFamily="34" charset="0"/>
              <a:hlinkClick r:id="rId7"/>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008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313233"/>
                </a:solidFill>
                <a:effectLst/>
                <a:latin typeface="Lloyds Bank Jack" panose="02000503040000020004" pitchFamily="50" charset="0"/>
              </a:rPr>
              <a:t>Final activity:</a:t>
            </a:r>
            <a:r>
              <a:rPr lang="en-GB" sz="1800" b="0" i="0" dirty="0">
                <a:solidFill>
                  <a:srgbClr val="313233"/>
                </a:solidFill>
                <a:effectLst/>
                <a:latin typeface="Lloyds Bank Jack" panose="02000503040000020004" pitchFamily="50" charset="0"/>
              </a:rPr>
              <a:t> accessing and completing the feedback survey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So, for your last activity today before you go, we’d like you to access the feedback survey for this session. You can see a QR code here – so find the Google Lens app on your device and use it to scan this code. As you point your camera at the QR code, you’ll see a frame around the code and a prompt to open the website it links to, using your web browser. Once you’ve tapped this, you’ll see a short form to fill in. </a:t>
            </a:r>
          </a:p>
          <a:p>
            <a:pPr algn="l" rtl="0" fontAlgn="base"/>
            <a:r>
              <a:rPr lang="en-GB" sz="1800" b="0" i="0" dirty="0">
                <a:solidFill>
                  <a:srgbClr val="313233"/>
                </a:solidFill>
                <a:effectLst/>
                <a:latin typeface="Lloyds Bank Jack" panose="02000503040000020004" pitchFamily="50" charset="0"/>
              </a:rPr>
              <a:t>Alternatively, type the URL into your web browser.</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A0704D4E-E165-4C8B-AE30-7BC43DC59763}" type="slidenum">
              <a:rPr lang="en-GB" smtClean="0"/>
              <a:t>25</a:t>
            </a:fld>
            <a:endParaRPr lang="en-GB"/>
          </a:p>
        </p:txBody>
      </p:sp>
    </p:spTree>
    <p:extLst>
      <p:ext uri="{BB962C8B-B14F-4D97-AF65-F5344CB8AC3E}">
        <p14:creationId xmlns:p14="http://schemas.microsoft.com/office/powerpoint/2010/main" val="325016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Lloyds Bank Jack" panose="02000503040000020004" pitchFamily="50" charset="0"/>
              </a:rPr>
              <a:t>First, a little about the Lloyds Academy and what it does. </a:t>
            </a:r>
            <a:endParaRPr lang="en-GB" b="0" i="0" dirty="0">
              <a:solidFill>
                <a:srgbClr val="313233"/>
              </a:solidFill>
              <a:effectLst/>
              <a:latin typeface="Segoe UI" panose="020B0502040204020203" pitchFamily="34" charset="0"/>
            </a:endParaRPr>
          </a:p>
          <a:p>
            <a:pPr algn="l" rtl="0" fontAlgn="base"/>
            <a:r>
              <a:rPr lang="en-GB" sz="1800" b="0" i="0" dirty="0">
                <a:solidFill>
                  <a:srgbClr val="000000"/>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000000"/>
                </a:solidFill>
                <a:effectLst/>
                <a:latin typeface="Lloyds Bank Jack" panose="02000503040000020004" pitchFamily="50" charset="0"/>
              </a:rPr>
              <a:t>Lloyds Academy work with local and UK-wide partners to help reach people and communities we would not otherwise be able to. We work with charities like Crisis, housing associations, anti-poverty groups, prison services and organisations who work with refugees. You don’t need to be a Lloyds bank customer to access our resources or training sessions.  </a:t>
            </a:r>
            <a:endParaRPr lang="en-GB" b="0" i="0" dirty="0">
              <a:solidFill>
                <a:srgbClr val="313233"/>
              </a:solidFill>
              <a:effectLst/>
              <a:latin typeface="Segoe UI" panose="020B0502040204020203" pitchFamily="34" charset="0"/>
            </a:endParaRPr>
          </a:p>
          <a:p>
            <a:pPr algn="l" rtl="0" fontAlgn="base"/>
            <a:r>
              <a:rPr lang="en-GB" sz="1800" b="0" i="0" dirty="0">
                <a:solidFill>
                  <a:srgbClr val="000000"/>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1" i="0" dirty="0">
                <a:solidFill>
                  <a:srgbClr val="000000"/>
                </a:solidFill>
                <a:effectLst/>
                <a:latin typeface="Lloyds Bank Jack" panose="02000503040000020004" pitchFamily="50" charset="0"/>
              </a:rPr>
              <a:t>Lloyds Academy has a wealth of resources that you can tap into – so, aside from face-to-face and virtual sessions, we’ve got a bunch of online lessons that anyone can access from our website. We focus on three broad areas:</a:t>
            </a:r>
            <a:r>
              <a:rPr lang="en-GB" sz="1800" b="0" i="0" dirty="0">
                <a:solidFill>
                  <a:srgbClr val="000000"/>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000000"/>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000000"/>
                </a:solidFill>
                <a:effectLst/>
                <a:latin typeface="Lloyds Bank Jack" panose="02000503040000020004" pitchFamily="50" charset="0"/>
              </a:rPr>
              <a:t>Online essentials</a:t>
            </a:r>
            <a:r>
              <a:rPr lang="en-GB" sz="1800" b="0" i="0" dirty="0">
                <a:solidFill>
                  <a:srgbClr val="000000"/>
                </a:solidFill>
                <a:effectLst/>
                <a:latin typeface="Lloyds Bank Jack" panose="02000503040000020004" pitchFamily="50" charset="0"/>
              </a:rPr>
              <a:t> – This covers all aspects of digital, from getting started with a device through to more specific lessons like how to use Excel and context-specific topics like how to access Universal Credit online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000000"/>
                </a:solidFill>
                <a:effectLst/>
                <a:latin typeface="Lloyds Bank Jack" panose="02000503040000020004" pitchFamily="50" charset="0"/>
              </a:rPr>
              <a:t>Working life</a:t>
            </a:r>
            <a:r>
              <a:rPr lang="en-GB" sz="1800" b="0" i="0" dirty="0">
                <a:solidFill>
                  <a:srgbClr val="000000"/>
                </a:solidFill>
                <a:effectLst/>
                <a:latin typeface="Lloyds Bank Jack" panose="02000503040000020004" pitchFamily="50" charset="0"/>
              </a:rPr>
              <a:t> – which covers both employability topics like working on CVs and interview preps through to lessons and videos on things like collaboration and productivity tools, how to use email and so on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1" i="0" dirty="0">
                <a:solidFill>
                  <a:srgbClr val="000000"/>
                </a:solidFill>
                <a:effectLst/>
                <a:latin typeface="Lloyds Bank Jack" panose="02000503040000020004" pitchFamily="50" charset="0"/>
              </a:rPr>
              <a:t>Money management</a:t>
            </a:r>
            <a:r>
              <a:rPr lang="en-GB" sz="1800" b="0" i="0" dirty="0">
                <a:solidFill>
                  <a:srgbClr val="000000"/>
                </a:solidFill>
                <a:effectLst/>
                <a:latin typeface="Lloyds Bank Jack" panose="02000503040000020004" pitchFamily="50" charset="0"/>
              </a:rPr>
              <a:t> –The aim here is to increase people’s confidence and show them how they can start to control their own finances</a:t>
            </a:r>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856C39B-3A1E-4FD7-A163-51C51EE53CDD}" type="slidenum">
              <a:rPr lang="en-GB" smtClean="0"/>
              <a:t>3</a:t>
            </a:fld>
            <a:endParaRPr lang="en-GB"/>
          </a:p>
        </p:txBody>
      </p:sp>
    </p:spTree>
    <p:extLst>
      <p:ext uri="{BB962C8B-B14F-4D97-AF65-F5344CB8AC3E}">
        <p14:creationId xmlns:p14="http://schemas.microsoft.com/office/powerpoint/2010/main" val="6056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313233"/>
                </a:solidFill>
                <a:effectLst/>
                <a:latin typeface="Lloyds Bank Jack" panose="02000503040000020004" pitchFamily="50" charset="0"/>
              </a:rPr>
              <a:t>Talk through the on-slide content:</a:t>
            </a:r>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Here’s what I’d like you to take away / know by the end of the session: </a:t>
            </a:r>
            <a:endParaRPr lang="en-GB" sz="2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000000"/>
                </a:solidFill>
                <a:effectLst/>
                <a:latin typeface="Lloyds Bank Jack" panose="02000503040000020004" pitchFamily="50" charset="0"/>
              </a:rPr>
              <a:t>You’ll have set up your device so you can take it away with you and start using it safely </a:t>
            </a:r>
          </a:p>
          <a:p>
            <a:pPr marL="285750" indent="-285750" algn="l" rtl="0" fontAlgn="base">
              <a:buFont typeface="Arial" panose="020B0604020202020204" pitchFamily="34" charset="0"/>
              <a:buChar char="•"/>
            </a:pPr>
            <a:r>
              <a:rPr lang="en-GB" sz="1800" b="0" i="0" dirty="0">
                <a:solidFill>
                  <a:srgbClr val="000000"/>
                </a:solidFill>
                <a:effectLst/>
                <a:latin typeface="Lloyds Bank Jack" panose="02000503040000020004" pitchFamily="50" charset="0"/>
              </a:rPr>
              <a:t>We’ll also make sure that you know how to connect your device to the internet, using your free SIM </a:t>
            </a:r>
          </a:p>
          <a:p>
            <a:pPr marL="285750" indent="-285750" algn="l" rtl="0" fontAlgn="base">
              <a:buFont typeface="Arial" panose="020B0604020202020204" pitchFamily="34" charset="0"/>
              <a:buChar char="•"/>
            </a:pPr>
            <a:r>
              <a:rPr lang="en-GB" sz="1800" b="0" i="0" dirty="0">
                <a:solidFill>
                  <a:srgbClr val="000000"/>
                </a:solidFill>
                <a:effectLst/>
                <a:latin typeface="Lloyds Bank Jack" panose="02000503040000020004" pitchFamily="50" charset="0"/>
              </a:rPr>
              <a:t>We’ll help you get set up with an email account too </a:t>
            </a:r>
          </a:p>
          <a:p>
            <a:pPr marL="285750" indent="-285750" algn="l" rtl="0" fontAlgn="base">
              <a:buFont typeface="Arial" panose="020B0604020202020204" pitchFamily="34" charset="0"/>
              <a:buChar char="•"/>
            </a:pPr>
            <a:r>
              <a:rPr lang="en-GB" sz="1800" b="0" i="0" dirty="0">
                <a:solidFill>
                  <a:srgbClr val="000000"/>
                </a:solidFill>
                <a:effectLst/>
                <a:latin typeface="Lloyds Bank Jack" panose="02000503040000020004" pitchFamily="50" charset="0"/>
              </a:rPr>
              <a:t>We will look at some tips to help you to keep safe </a:t>
            </a: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9F77C-D33D-D90C-C236-4C3A3A5A3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DF31D-223F-62C7-E1E1-472E48F1B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923B5-7407-129D-DC56-3E746C4E7C6B}"/>
              </a:ext>
            </a:extLst>
          </p:cNvPr>
          <p:cNvSpPr>
            <a:spLocks noGrp="1"/>
          </p:cNvSpPr>
          <p:nvPr>
            <p:ph type="body" idx="1"/>
          </p:nvPr>
        </p:nvSpPr>
        <p:spPr/>
        <p:txBody>
          <a:bodyPr/>
          <a:lstStyle/>
          <a:p>
            <a:pPr algn="l" rtl="0" fontAlgn="base"/>
            <a:r>
              <a:rPr lang="en-GB" sz="1800" b="0" i="0" dirty="0">
                <a:solidFill>
                  <a:srgbClr val="000000"/>
                </a:solidFill>
                <a:effectLst/>
                <a:latin typeface="Lloyds Bank Jack" panose="02000503040000020004" pitchFamily="50" charset="0"/>
              </a:rPr>
              <a:t>(See </a:t>
            </a:r>
            <a:r>
              <a:rPr lang="en-GB" sz="1800" b="1" i="0" dirty="0">
                <a:solidFill>
                  <a:srgbClr val="000000"/>
                </a:solidFill>
                <a:effectLst/>
                <a:latin typeface="Lloyds Bank Jack" panose="02000503040000020004" pitchFamily="50" charset="0"/>
              </a:rPr>
              <a:t>Get Started </a:t>
            </a:r>
            <a:r>
              <a:rPr lang="en-GB" sz="1800" b="0" i="0" dirty="0">
                <a:solidFill>
                  <a:srgbClr val="000000"/>
                </a:solidFill>
                <a:effectLst/>
                <a:latin typeface="Lloyds Bank Jack" panose="02000503040000020004" pitchFamily="50" charset="0"/>
              </a:rPr>
              <a:t>hands-on script </a:t>
            </a:r>
            <a:r>
              <a:rPr lang="en-GB" sz="1800" b="0" i="0" dirty="0">
                <a:solidFill>
                  <a:srgbClr val="313233"/>
                </a:solidFill>
                <a:effectLst/>
                <a:latin typeface="Lloyds Bank Jack" panose="02000503040000020004" pitchFamily="50" charset="0"/>
              </a:rPr>
              <a:t>in Facilitator Guide </a:t>
            </a:r>
            <a:r>
              <a:rPr lang="en-GB" sz="1800" b="0" i="0" dirty="0">
                <a:solidFill>
                  <a:srgbClr val="000000"/>
                </a:solidFill>
                <a:effectLst/>
                <a:latin typeface="Lloyds Bank Jack" panose="02000503040000020004" pitchFamily="50" charset="0"/>
              </a:rPr>
              <a:t>for detailed step-by-step instructions) </a:t>
            </a:r>
            <a:endParaRPr lang="en-GB" b="0" i="0" dirty="0">
              <a:solidFill>
                <a:srgbClr val="000000"/>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Talk through what we’re going to cover in this hands-on part of the session: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Lloyds Bank Jack" panose="02000503040000020004" pitchFamily="50" charset="0"/>
              </a:rPr>
              <a:t> </a:t>
            </a:r>
            <a:endParaRPr lang="en-GB"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Talk around the device, charger and any other items in the box (tool for inserting the SIM, Quick Start Guide and Safety info / warranty</a:t>
            </a:r>
            <a:r>
              <a:rPr lang="en-GB" sz="1800" b="0" i="0" dirty="0">
                <a:solidFill>
                  <a:srgbClr val="000000"/>
                </a:solidFill>
                <a:effectLst/>
                <a:latin typeface="Cambria Math" panose="02040503050406030204" pitchFamily="18" charset="0"/>
              </a:rPr>
              <a:t>​</a:t>
            </a:r>
            <a:r>
              <a:rPr lang="en-GB" sz="1800" b="0" i="0" dirty="0">
                <a:solidFill>
                  <a:srgbClr val="000000"/>
                </a:solidFill>
                <a:effectLst/>
                <a:latin typeface="Lloyds Bank Jack" panose="02000503040000020004" pitchFamily="50" charset="0"/>
              </a:rPr>
              <a:t>) </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Demonstrate the MiFi Device (more on the next slide)</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Insert the SIM card (detailed images on next slide)</a:t>
            </a:r>
            <a:r>
              <a:rPr lang="en-GB" sz="1800" b="0" i="0" dirty="0">
                <a:solidFill>
                  <a:srgbClr val="000000"/>
                </a:solidFill>
                <a:effectLst/>
                <a:latin typeface="Cambria Math" panose="02040503050406030204" pitchFamily="18" charset="0"/>
              </a:rPr>
              <a:t>​ </a:t>
            </a:r>
            <a:endParaRPr lang="en-GB" sz="1800" b="0" i="0" dirty="0">
              <a:solidFill>
                <a:srgbClr val="000000"/>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Power on (including talk around the charger) – plug in the charger ASK: what percentage power does it say?</a:t>
            </a:r>
            <a:r>
              <a:rPr lang="en-GB" sz="1800" b="0" i="0" dirty="0">
                <a:solidFill>
                  <a:srgbClr val="000000"/>
                </a:solidFill>
                <a:effectLst/>
                <a:latin typeface="Cambria Math" panose="02040503050406030204" pitchFamily="18" charset="0"/>
              </a:rPr>
              <a:t>​ </a:t>
            </a:r>
            <a:endParaRPr lang="en-GB" sz="1800" b="0" i="0" dirty="0">
              <a:solidFill>
                <a:srgbClr val="000000"/>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Setup and Personalisation / accessibility: language and vision settings as these are presented on initial power up (plus talk around the fact that the device will remember these, but you can change them any time)</a:t>
            </a:r>
            <a:r>
              <a:rPr lang="en-GB" sz="1800" b="0" i="0" dirty="0">
                <a:solidFill>
                  <a:srgbClr val="000000"/>
                </a:solidFill>
                <a:effectLst/>
                <a:latin typeface="Cambria Math" panose="02040503050406030204" pitchFamily="18" charset="0"/>
              </a:rPr>
              <a:t>​ </a:t>
            </a:r>
            <a:endParaRPr lang="en-GB" sz="1800" b="0" i="0" dirty="0">
              <a:solidFill>
                <a:srgbClr val="000000"/>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Connect to the network (talk about Wi-Fi – as they will need to know how to connect to their home Wi-Fi if appropriate, though note that during the training session they will be using their SIM card (mobile network))</a:t>
            </a:r>
            <a:r>
              <a:rPr lang="en-GB" sz="1800" b="0" i="0" dirty="0">
                <a:solidFill>
                  <a:srgbClr val="000000"/>
                </a:solidFill>
                <a:effectLst/>
                <a:latin typeface="Cambria Math" panose="02040503050406030204" pitchFamily="18" charset="0"/>
              </a:rPr>
              <a:t>​ </a:t>
            </a:r>
            <a:endParaRPr lang="en-GB" sz="1800" b="0" i="0" dirty="0">
              <a:solidFill>
                <a:srgbClr val="000000"/>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5655D872-7AF1-D8D4-A1A9-F0ABE05200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09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(See </a:t>
            </a:r>
            <a:r>
              <a:rPr lang="en-GB" sz="1800" b="1" i="0" dirty="0">
                <a:solidFill>
                  <a:srgbClr val="313233"/>
                </a:solidFill>
                <a:effectLst/>
                <a:latin typeface="Lloyds Bank Jack" panose="02000503040000020004" pitchFamily="50" charset="0"/>
              </a:rPr>
              <a:t>Get Started</a:t>
            </a:r>
            <a:r>
              <a:rPr lang="en-GB" sz="1800" b="0" i="0" dirty="0">
                <a:solidFill>
                  <a:srgbClr val="313233"/>
                </a:solidFill>
                <a:effectLst/>
                <a:latin typeface="Lloyds Bank Jack" panose="02000503040000020004" pitchFamily="50" charset="0"/>
              </a:rPr>
              <a:t> hands-on script – </a:t>
            </a:r>
            <a:r>
              <a:rPr lang="en-GB" sz="1800" b="1" i="0" dirty="0">
                <a:solidFill>
                  <a:srgbClr val="313233"/>
                </a:solidFill>
                <a:effectLst/>
                <a:latin typeface="Lloyds Bank Jack" panose="02000503040000020004" pitchFamily="50" charset="0"/>
              </a:rPr>
              <a:t>Your MiFi Device</a:t>
            </a:r>
            <a:r>
              <a:rPr lang="en-GB" sz="1800" b="0" i="0" dirty="0">
                <a:solidFill>
                  <a:srgbClr val="313233"/>
                </a:solidFill>
                <a:effectLst/>
                <a:latin typeface="Lloyds Bank Jack" panose="02000503040000020004" pitchFamily="50" charset="0"/>
              </a:rPr>
              <a:t> step in Facilitator Guide)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This is a pocket size MiFi device, used for connecting to the internet using your SIM card. It is battery powered, the battery life this can go up to 8 hours on a full charge, depending on usage that can fluctuate a bit. The device will require charging using the cable provided. The device is unlocked, you can add whatever SIM card you need.</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pPr algn="l" rtl="0" fontAlgn="base"/>
            <a:r>
              <a:rPr lang="en-GB" sz="1800" b="0" i="0" dirty="0">
                <a:solidFill>
                  <a:srgbClr val="313233"/>
                </a:solidFill>
                <a:effectLst/>
                <a:latin typeface="Lloyds Bank Jack" panose="02000503040000020004" pitchFamily="50" charset="0"/>
              </a:rPr>
              <a:t>At the top of the device, you will find the charging port.</a:t>
            </a:r>
          </a:p>
          <a:p>
            <a:pPr algn="l" rtl="0" fontAlgn="base"/>
            <a:endParaRPr lang="en-GB" sz="1800" b="0" i="0" dirty="0">
              <a:solidFill>
                <a:srgbClr val="313233"/>
              </a:solidFill>
              <a:effectLst/>
              <a:latin typeface="Lloyds Bank Jack" panose="02000503040000020004" pitchFamily="50"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On the front, right of the screen there are four LED lights, they monitor the basics things with the device. The one at the top that will monitor the battery health of the device. Green Light means Battery level is high to medium. Red Light means Battery level is low, please charge. Next there is the Wi-Fi status. Blue light means Wi-Fi is on. Light off means Wi-Fi is off. The third light is for unread text messages. Fourth Light will monitor the mobile reception strength like you notice on your phone, Blue light means 4G faster internet connected and Green light means a slower 3G internet connection.</a:t>
            </a:r>
            <a:endParaRPr lang="en-GB" sz="1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At the bottom side of the device, you will find the power button</a:t>
            </a:r>
            <a:r>
              <a:rPr lang="en-GB" sz="18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 </a:t>
            </a:r>
            <a:r>
              <a:rPr lang="en-GB"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on the opposite side to the power button you will find SIM card holder. We will look at this together shortly. The middle button for your reference is the WPS button, it lets you connect to the device without using the Wi-Fi name and password for the device but in this group environment </a:t>
            </a:r>
            <a:r>
              <a:rPr lang="en-GB" sz="1800" b="1" u="sng"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we recommend not to use this </a:t>
            </a:r>
            <a:r>
              <a:rPr lang="en-GB"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as people may end up connecting to other people's devices so recommended NOT to press the WPS button!</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2800" dirty="0"/>
              <a:t>On the back of the device, you can find your Wi-Fi name which is referred to as “</a:t>
            </a:r>
            <a:r>
              <a:rPr lang="en-GB" sz="2800" b="1" dirty="0" err="1"/>
              <a:t>WiFi</a:t>
            </a:r>
            <a:r>
              <a:rPr lang="en-GB" sz="2800" b="1" dirty="0"/>
              <a:t> SSID:</a:t>
            </a:r>
            <a:r>
              <a:rPr lang="en-GB" sz="2800" dirty="0"/>
              <a:t>” The password for your Wi-Fi is referred to as “</a:t>
            </a:r>
            <a:r>
              <a:rPr lang="en-GB" sz="2800" b="1" dirty="0" err="1"/>
              <a:t>WiFi</a:t>
            </a:r>
            <a:r>
              <a:rPr lang="en-GB" sz="2800" b="1" dirty="0"/>
              <a:t> Key:</a:t>
            </a:r>
            <a:r>
              <a:rPr lang="en-GB" sz="2800" dirty="0"/>
              <a:t>”. This is how you connect your tablet to your MiFi to enable you to use the internet.</a:t>
            </a:r>
            <a:endParaRPr lang="en-GB"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algn="l" rtl="0" fontAlgn="base"/>
            <a:r>
              <a:rPr lang="en-GB" sz="1800" b="1" i="0" dirty="0">
                <a:solidFill>
                  <a:srgbClr val="313233"/>
                </a:solidFill>
                <a:effectLst/>
                <a:latin typeface="Lloyds Bank Jack" panose="02000503040000020004" pitchFamily="50" charset="0"/>
              </a:rPr>
              <a:t>TRAINER NOTE</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As mentioned above The middle button at the bottom side of the device is the WPS button, it lets you connect to the device without using the Wi-Fi name and password for the device but in this group environment </a:t>
            </a:r>
            <a:r>
              <a:rPr lang="en-GB" sz="1800" b="1" u="sng"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we recommend not to use this </a:t>
            </a:r>
            <a:r>
              <a:rPr lang="en-GB"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as people may end up connecting to other people's devices creating stress and confusion, so recommended Not to press the WPS button!</a:t>
            </a:r>
          </a:p>
          <a:p>
            <a:pPr marL="285750"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endParaRPr lang="en-GB" b="0" i="0" dirty="0">
              <a:solidFill>
                <a:srgbClr val="313233"/>
              </a:solidFill>
              <a:effectLst/>
              <a:latin typeface="Lloyds Bank Jack" panose="02000503040000020004" pitchFamily="50" charset="0"/>
            </a:endParaRPr>
          </a:p>
        </p:txBody>
      </p:sp>
      <p:sp>
        <p:nvSpPr>
          <p:cNvPr id="4" name="Slide Number Placeholder 3"/>
          <p:cNvSpPr>
            <a:spLocks noGrp="1"/>
          </p:cNvSpPr>
          <p:nvPr>
            <p:ph type="sldNum" sz="quarter" idx="5"/>
          </p:nvPr>
        </p:nvSpPr>
        <p:spPr/>
        <p:txBody>
          <a:bodyPr/>
          <a:lstStyle/>
          <a:p>
            <a:fld id="{A0704D4E-E165-4C8B-AE30-7BC43DC59763}" type="slidenum">
              <a:rPr lang="en-GB" smtClean="0"/>
              <a:t>6</a:t>
            </a:fld>
            <a:endParaRPr lang="en-GB"/>
          </a:p>
        </p:txBody>
      </p:sp>
    </p:spTree>
    <p:extLst>
      <p:ext uri="{BB962C8B-B14F-4D97-AF65-F5344CB8AC3E}">
        <p14:creationId xmlns:p14="http://schemas.microsoft.com/office/powerpoint/2010/main" val="325783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(See </a:t>
            </a:r>
            <a:r>
              <a:rPr lang="en-GB" sz="1800" b="1" i="0" dirty="0">
                <a:solidFill>
                  <a:srgbClr val="313233"/>
                </a:solidFill>
                <a:effectLst/>
                <a:latin typeface="Lloyds Bank Jack" panose="02000503040000020004" pitchFamily="50" charset="0"/>
              </a:rPr>
              <a:t>Get Started</a:t>
            </a:r>
            <a:r>
              <a:rPr lang="en-GB" sz="1800" b="0" i="0" dirty="0">
                <a:solidFill>
                  <a:srgbClr val="313233"/>
                </a:solidFill>
                <a:effectLst/>
                <a:latin typeface="Lloyds Bank Jack" panose="02000503040000020004" pitchFamily="50" charset="0"/>
              </a:rPr>
              <a:t> hands-on script - </a:t>
            </a:r>
            <a:r>
              <a:rPr lang="en-GB" sz="1800" b="1" i="0" dirty="0">
                <a:solidFill>
                  <a:srgbClr val="313233"/>
                </a:solidFill>
                <a:effectLst/>
                <a:latin typeface="Lloyds Bank Jack" panose="02000503040000020004" pitchFamily="50" charset="0"/>
              </a:rPr>
              <a:t>Insert SIM</a:t>
            </a:r>
            <a:r>
              <a:rPr lang="en-GB" sz="1800" b="0" i="0" dirty="0">
                <a:solidFill>
                  <a:srgbClr val="313233"/>
                </a:solidFill>
                <a:effectLst/>
                <a:latin typeface="Lloyds Bank Jack" panose="02000503040000020004" pitchFamily="50" charset="0"/>
              </a:rPr>
              <a:t> step in Facilitator Guide)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Visuals are here to help the learners if they find it useful – let them know if this isn’t helpful, not to worry and that we will come round and help them with this as required​.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Give out SIM cards and MiFi device if not already done so​ </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Ask if anyone knows what these are / has used a SIM Card (e.g. with their phones)​</a:t>
            </a:r>
          </a:p>
          <a:p>
            <a:pPr marL="0" indent="0" algn="l" rtl="0" fontAlgn="base">
              <a:buFont typeface="Arial" panose="020B0604020202020204" pitchFamily="34" charset="0"/>
              <a:buNone/>
            </a:pP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Explain this MiFi device allows you to connect to the internet with a SIM card</a:t>
            </a: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algn="l" rtl="0" fontAlgn="base"/>
            <a:r>
              <a:rPr lang="en-GB" sz="1800" b="1" i="0" dirty="0">
                <a:solidFill>
                  <a:srgbClr val="313233"/>
                </a:solidFill>
                <a:effectLst/>
                <a:latin typeface="Lloyds Bank Jack" panose="02000503040000020004" pitchFamily="50" charset="0"/>
              </a:rPr>
              <a:t>TRAINER NOTE - </a:t>
            </a:r>
            <a:r>
              <a:rPr lang="en-GB" sz="1200" b="0" i="0" dirty="0">
                <a:solidFill>
                  <a:srgbClr val="313233"/>
                </a:solidFill>
                <a:effectLst/>
                <a:latin typeface="Lloyds Bank Jack" panose="02000503040000020004" pitchFamily="50" charset="0"/>
              </a:rPr>
              <a:t>Before they start this part of the hands-on session, make sure their devices are powered OFF</a:t>
            </a:r>
            <a:r>
              <a:rPr lang="en-GB" sz="1200" b="0" i="0" dirty="0">
                <a:solidFill>
                  <a:srgbClr val="313233"/>
                </a:solidFill>
                <a:effectLst/>
                <a:latin typeface="Cambria Math" panose="02040503050406030204" pitchFamily="18" charset="0"/>
              </a:rPr>
              <a:t>​. </a:t>
            </a:r>
            <a:endParaRPr lang="en-GB"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Micro SIM - Explain what a SIM card is, what they have (40Gb data per month for 6 months). They may have some knowledge e.g. if they have a mobile phone. Show SIM card in its packaging, including the Mobile number. Remove and show the different SIM sizes (standard, micro and nano)</a:t>
            </a:r>
            <a:r>
              <a:rPr lang="en-GB" sz="1800" b="0" i="0" dirty="0">
                <a:solidFill>
                  <a:srgbClr val="313233"/>
                </a:solidFill>
                <a:effectLst/>
                <a:latin typeface="Cambria Math" panose="02040503050406030204" pitchFamily="18" charset="0"/>
              </a:rPr>
              <a:t>​ </a:t>
            </a:r>
            <a:endParaRPr lang="en-GB" sz="1800" b="0" i="0" dirty="0">
              <a:solidFill>
                <a:srgbClr val="313233"/>
              </a:solidFill>
              <a:effectLst/>
              <a:latin typeface="Lloyds Bank Jack" panose="02000503040000020004" pitchFamily="50"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Remove and make sure to choose the correct SIM sizes (</a:t>
            </a:r>
            <a:r>
              <a:rPr lang="en-GB" sz="1800" b="1" i="0" dirty="0">
                <a:solidFill>
                  <a:srgbClr val="313233"/>
                </a:solidFill>
                <a:effectLst/>
                <a:latin typeface="Lloyds Bank Jack" panose="02000503040000020004" pitchFamily="50" charset="0"/>
              </a:rPr>
              <a:t>Micro-SIM for the MiFi device</a:t>
            </a:r>
            <a:r>
              <a:rPr lang="en-GB" sz="1800" b="0" i="0" dirty="0">
                <a:solidFill>
                  <a:srgbClr val="313233"/>
                </a:solidFill>
                <a:effectLst/>
                <a:latin typeface="Lloyds Bank Jack" panose="02000503040000020004" pitchFamily="50" charset="0"/>
              </a:rPr>
              <a:t>)​</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As the image on the right shows, on the bottom side of the device you have 2 buttons and a SIM card reader latch that you open. Remove the SIM cover and insert your Micro SIM card. Once the SIM card is inserted securely close the cover</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On the Back of the device, you will find your Wi-Fi name </a:t>
            </a:r>
            <a:r>
              <a:rPr lang="en-GB" sz="1800" b="1" i="0" dirty="0">
                <a:solidFill>
                  <a:srgbClr val="313233"/>
                </a:solidFill>
                <a:effectLst/>
                <a:latin typeface="Lloyds Bank Jack" panose="02000503040000020004" pitchFamily="50" charset="0"/>
              </a:rPr>
              <a:t>(</a:t>
            </a:r>
            <a:r>
              <a:rPr lang="en-GB" sz="1800" b="1" i="0" dirty="0" err="1">
                <a:solidFill>
                  <a:srgbClr val="313233"/>
                </a:solidFill>
                <a:effectLst/>
                <a:latin typeface="Lloyds Bank Jack" panose="02000503040000020004" pitchFamily="50" charset="0"/>
              </a:rPr>
              <a:t>WiFi</a:t>
            </a:r>
            <a:r>
              <a:rPr lang="en-GB" sz="1800" b="1" i="0" dirty="0">
                <a:solidFill>
                  <a:srgbClr val="313233"/>
                </a:solidFill>
                <a:effectLst/>
                <a:latin typeface="Lloyds Bank Jack" panose="02000503040000020004" pitchFamily="50" charset="0"/>
              </a:rPr>
              <a:t> SSID)</a:t>
            </a:r>
            <a:r>
              <a:rPr lang="en-GB" sz="1800" b="0" i="0" dirty="0">
                <a:solidFill>
                  <a:srgbClr val="313233"/>
                </a:solidFill>
                <a:effectLst/>
                <a:latin typeface="Lloyds Bank Jack" panose="02000503040000020004" pitchFamily="50" charset="0"/>
              </a:rPr>
              <a:t> and Your Wi-Fi Password </a:t>
            </a:r>
            <a:r>
              <a:rPr lang="en-GB" sz="1800" b="1" i="0" dirty="0">
                <a:solidFill>
                  <a:srgbClr val="313233"/>
                </a:solidFill>
                <a:effectLst/>
                <a:latin typeface="Lloyds Bank Jack" panose="02000503040000020004" pitchFamily="50" charset="0"/>
              </a:rPr>
              <a:t>(</a:t>
            </a:r>
            <a:r>
              <a:rPr lang="en-GB" sz="1800" b="1" i="0" dirty="0" err="1">
                <a:solidFill>
                  <a:srgbClr val="313233"/>
                </a:solidFill>
                <a:effectLst/>
                <a:latin typeface="Lloyds Bank Jack" panose="02000503040000020004" pitchFamily="50" charset="0"/>
              </a:rPr>
              <a:t>WiFi</a:t>
            </a:r>
            <a:r>
              <a:rPr lang="en-GB" sz="1800" b="1" i="0" dirty="0">
                <a:solidFill>
                  <a:srgbClr val="313233"/>
                </a:solidFill>
                <a:effectLst/>
                <a:latin typeface="Lloyds Bank Jack" panose="02000503040000020004" pitchFamily="50" charset="0"/>
              </a:rPr>
              <a:t> Key)</a:t>
            </a:r>
            <a:r>
              <a:rPr lang="en-GB" sz="1800" b="0" i="0" dirty="0">
                <a:solidFill>
                  <a:srgbClr val="313233"/>
                </a:solidFill>
                <a:effectLst/>
                <a:latin typeface="Lloyds Bank Jack" panose="02000503040000020004" pitchFamily="50" charset="0"/>
              </a:rPr>
              <a:t>. When prompted to connect to the internet use this information</a:t>
            </a:r>
            <a:endParaRPr lang="en-GB" b="0" i="0" dirty="0">
              <a:solidFill>
                <a:srgbClr val="313233"/>
              </a:solidFill>
              <a:effectLst/>
              <a:latin typeface="Lloyds Bank Jack" panose="02000503040000020004" pitchFamily="50" charset="0"/>
            </a:endParaRPr>
          </a:p>
        </p:txBody>
      </p:sp>
      <p:sp>
        <p:nvSpPr>
          <p:cNvPr id="4" name="Slide Number Placeholder 3"/>
          <p:cNvSpPr>
            <a:spLocks noGrp="1"/>
          </p:cNvSpPr>
          <p:nvPr>
            <p:ph type="sldNum" sz="quarter" idx="5"/>
          </p:nvPr>
        </p:nvSpPr>
        <p:spPr/>
        <p:txBody>
          <a:bodyPr/>
          <a:lstStyle/>
          <a:p>
            <a:fld id="{A0704D4E-E165-4C8B-AE30-7BC43DC59763}" type="slidenum">
              <a:rPr lang="en-GB" smtClean="0"/>
              <a:t>7</a:t>
            </a:fld>
            <a:endParaRPr lang="en-GB"/>
          </a:p>
        </p:txBody>
      </p:sp>
    </p:spTree>
    <p:extLst>
      <p:ext uri="{BB962C8B-B14F-4D97-AF65-F5344CB8AC3E}">
        <p14:creationId xmlns:p14="http://schemas.microsoft.com/office/powerpoint/2010/main" val="61595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313233"/>
                </a:solidFill>
                <a:effectLst/>
                <a:latin typeface="Lloyds Bank Jack" panose="02000503040000020004" pitchFamily="50" charset="0"/>
              </a:rPr>
              <a:t>(See </a:t>
            </a:r>
            <a:r>
              <a:rPr lang="en-GB" sz="1800" b="1" i="0" dirty="0">
                <a:solidFill>
                  <a:srgbClr val="313233"/>
                </a:solidFill>
                <a:effectLst/>
                <a:latin typeface="Lloyds Bank Jack" panose="02000503040000020004" pitchFamily="50" charset="0"/>
              </a:rPr>
              <a:t>Get Started</a:t>
            </a:r>
            <a:r>
              <a:rPr lang="en-GB" sz="1800" b="0" i="0" dirty="0">
                <a:solidFill>
                  <a:srgbClr val="313233"/>
                </a:solidFill>
                <a:effectLst/>
                <a:latin typeface="Lloyds Bank Jack" panose="02000503040000020004" pitchFamily="50" charset="0"/>
              </a:rPr>
              <a:t> hands-on script – </a:t>
            </a:r>
            <a:r>
              <a:rPr lang="en-GB" sz="1800" b="1" i="0" dirty="0">
                <a:solidFill>
                  <a:srgbClr val="313233"/>
                </a:solidFill>
                <a:effectLst/>
                <a:latin typeface="Lloyds Bank Jack" panose="02000503040000020004" pitchFamily="50" charset="0"/>
              </a:rPr>
              <a:t>Internet </a:t>
            </a:r>
            <a:r>
              <a:rPr lang="en-GB" sz="1800" b="0" i="0" dirty="0">
                <a:solidFill>
                  <a:srgbClr val="313233"/>
                </a:solidFill>
                <a:effectLst/>
                <a:latin typeface="Lloyds Bank Jack" panose="02000503040000020004" pitchFamily="50" charset="0"/>
              </a:rPr>
              <a:t>step </a:t>
            </a:r>
            <a:r>
              <a:rPr lang="en-GB" sz="1800" b="0" i="0" u="none" strike="noStrike" dirty="0">
                <a:solidFill>
                  <a:srgbClr val="313233"/>
                </a:solidFill>
                <a:effectLst/>
                <a:latin typeface="Lloyds Bank Jack" panose="02000503040000020004" pitchFamily="50" charset="0"/>
              </a:rPr>
              <a:t>in the Facilitator Guide</a:t>
            </a:r>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This slide may enable some discussions and questions. Here are the main talking points to share: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Wireless network</a:t>
            </a:r>
            <a:r>
              <a:rPr lang="en-GB" sz="1800" b="0" i="0" dirty="0">
                <a:solidFill>
                  <a:srgbClr val="313233"/>
                </a:solidFill>
                <a:effectLst/>
                <a:latin typeface="Lloyds Bank Jack" panose="02000503040000020004" pitchFamily="50" charset="0"/>
              </a:rPr>
              <a:t> – This is also known as 'Wi-Fi' and is a way for your computer to connect to the internet without using wires or cables. Does anyone have internet at home? You can connect this device to your home network for example - you will need the password. You can also connect to public Wi-Fi networks  </a:t>
            </a: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Mobile data </a:t>
            </a:r>
            <a:r>
              <a:rPr lang="en-GB" sz="1800" b="0" i="0" dirty="0">
                <a:solidFill>
                  <a:srgbClr val="313233"/>
                </a:solidFill>
                <a:effectLst/>
                <a:latin typeface="Lloyds Bank Jack" panose="02000503040000020004" pitchFamily="50" charset="0"/>
              </a:rPr>
              <a:t>– This</a:t>
            </a:r>
            <a:r>
              <a:rPr lang="en-GB" sz="1800" b="1" i="0" dirty="0">
                <a:solidFill>
                  <a:srgbClr val="313233"/>
                </a:solidFill>
                <a:effectLst/>
                <a:latin typeface="Lloyds Bank Jack" panose="02000503040000020004" pitchFamily="50" charset="0"/>
              </a:rPr>
              <a:t> </a:t>
            </a:r>
            <a:r>
              <a:rPr lang="en-GB" sz="1800" b="0" i="0" dirty="0">
                <a:solidFill>
                  <a:srgbClr val="313233"/>
                </a:solidFill>
                <a:effectLst/>
                <a:latin typeface="Lloyds Bank Jack" panose="02000503040000020004" pitchFamily="50" charset="0"/>
              </a:rPr>
              <a:t>enables your device to get online when you're not connected to Wi-Fi.  Your MiFi device connects you to the internet using SIM card which is your mobile data.</a:t>
            </a:r>
          </a:p>
          <a:p>
            <a:pPr marL="285750" indent="-285750" algn="l" rtl="0" fontAlgn="base">
              <a:buFont typeface="Arial" panose="020B0604020202020204" pitchFamily="34" charset="0"/>
              <a:buChar char="•"/>
            </a:pPr>
            <a:r>
              <a:rPr lang="en-GB" sz="1800" b="1" i="0" dirty="0">
                <a:solidFill>
                  <a:srgbClr val="313233"/>
                </a:solidFill>
                <a:effectLst/>
                <a:latin typeface="Lloyds Bank Jack" panose="02000503040000020004" pitchFamily="50" charset="0"/>
              </a:rPr>
              <a:t>Data allowance </a:t>
            </a:r>
            <a:r>
              <a:rPr lang="en-GB" sz="1800" b="0" i="0" dirty="0">
                <a:solidFill>
                  <a:srgbClr val="313233"/>
                </a:solidFill>
                <a:effectLst/>
                <a:latin typeface="Lloyds Bank Jack" panose="02000503040000020004" pitchFamily="50" charset="0"/>
              </a:rPr>
              <a:t>– If</a:t>
            </a:r>
            <a:r>
              <a:rPr lang="en-GB" sz="1800" b="1" i="0" dirty="0">
                <a:solidFill>
                  <a:srgbClr val="313233"/>
                </a:solidFill>
                <a:effectLst/>
                <a:latin typeface="Lloyds Bank Jack" panose="02000503040000020004" pitchFamily="50" charset="0"/>
              </a:rPr>
              <a:t> </a:t>
            </a:r>
            <a:r>
              <a:rPr lang="en-GB" sz="1800" b="0" i="0" dirty="0">
                <a:solidFill>
                  <a:srgbClr val="313233"/>
                </a:solidFill>
                <a:effectLst/>
                <a:latin typeface="Lloyds Bank Jack" panose="02000503040000020004" pitchFamily="50" charset="0"/>
              </a:rPr>
              <a:t>you aren't connected to Wi-Fi, using the internet on your smartphone or table uses mobile data, which is measured in megabytes (MB) and gigabytes (GB). Most phone and tablet contracts have monthly allowances for data usage. Once you use up your allowance, you might get charged for additional usage, or you might not be able to use mobile data until your allowance renews the next month  </a:t>
            </a:r>
          </a:p>
          <a:p>
            <a:pPr marL="285750" indent="-285750"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algn="l" rtl="0" fontAlgn="base"/>
            <a:r>
              <a:rPr lang="en-GB" sz="1800" b="1" i="0" dirty="0">
                <a:solidFill>
                  <a:srgbClr val="313233"/>
                </a:solidFill>
                <a:effectLst/>
                <a:latin typeface="Lloyds Bank Jack" panose="02000503040000020004" pitchFamily="50" charset="0"/>
              </a:rPr>
              <a:t>Ask:</a:t>
            </a:r>
            <a:r>
              <a:rPr lang="en-GB" sz="1800" b="0" i="0" dirty="0">
                <a:solidFill>
                  <a:srgbClr val="313233"/>
                </a:solidFill>
                <a:effectLst/>
                <a:latin typeface="Lloyds Bank Jack" panose="02000503040000020004" pitchFamily="50" charset="0"/>
              </a:rPr>
              <a:t> Can you remember your Data Allowance? 40GB </a:t>
            </a:r>
            <a:endParaRPr lang="en-GB" sz="2800"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sz="2800" b="0" i="0" dirty="0">
              <a:solidFill>
                <a:srgbClr val="313233"/>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22266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313233"/>
                </a:solidFill>
                <a:effectLst/>
                <a:latin typeface="Lloyds Bank Jack" panose="02000503040000020004" pitchFamily="50" charset="0"/>
              </a:rPr>
              <a:t>TRAINER NOTE</a:t>
            </a:r>
            <a:r>
              <a:rPr lang="en-GB" sz="1800" b="0" i="0" dirty="0">
                <a:solidFill>
                  <a:srgbClr val="313233"/>
                </a:solidFill>
                <a:effectLst/>
                <a:latin typeface="Lloyds Bank Jack" panose="02000503040000020004" pitchFamily="50" charset="0"/>
              </a:rPr>
              <a:t> – Some attendees may not understand what we mean by Megabytes and Gigabytes. Explain that this is how we measure internet use. Just like you measure weights with Grams and Kilograms.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This slide shows typical Internet data usage (these are average data and not exact) we have the following examples: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An average 90-minute Movie - 4.5GB of Data (1 Gigabyte = 1000 MB) </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Streaming Music online for 10 hours 720MB of Data </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Listening to Digital Radio for 10 hours 600MB of Data </a:t>
            </a:r>
          </a:p>
          <a:p>
            <a:pPr marL="285750" indent="-285750" algn="l" rtl="0" fontAlgn="base">
              <a:buFont typeface="Arial" panose="020B0604020202020204" pitchFamily="34" charset="0"/>
              <a:buChar char="•"/>
            </a:pPr>
            <a:r>
              <a:rPr lang="en-GB" sz="1800" b="0" i="0" dirty="0">
                <a:solidFill>
                  <a:srgbClr val="313233"/>
                </a:solidFill>
                <a:effectLst/>
                <a:latin typeface="Lloyds Bank Jack" panose="02000503040000020004" pitchFamily="50" charset="0"/>
              </a:rPr>
              <a:t>Surfing the Internet for 3 hours 180 MB </a:t>
            </a:r>
          </a:p>
          <a:p>
            <a:pPr algn="l" rtl="0" fontAlgn="base">
              <a:buFont typeface="Arial" panose="020B0604020202020204" pitchFamily="34" charset="0"/>
              <a:buChar char="•"/>
            </a:pPr>
            <a:endParaRPr lang="en-GB" sz="1800" b="0" i="0" dirty="0">
              <a:solidFill>
                <a:srgbClr val="313233"/>
              </a:solidFill>
              <a:effectLst/>
              <a:latin typeface="Lloyds Bank Jack" panose="02000503040000020004" pitchFamily="50" charset="0"/>
            </a:endParaRPr>
          </a:p>
          <a:p>
            <a:pPr algn="l" rtl="0" fontAlgn="base"/>
            <a:r>
              <a:rPr lang="en-GB" sz="1800" b="0" i="0" dirty="0">
                <a:solidFill>
                  <a:srgbClr val="313233"/>
                </a:solidFill>
                <a:effectLst/>
                <a:latin typeface="Lloyds Bank Jack" panose="02000503040000020004" pitchFamily="50" charset="0"/>
              </a:rPr>
              <a:t>So it’s good to keep track of this if you are using mobile data.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Average data usage for a 90-minute movie on your popular streaming platform is 4.5GB. So that means you could get around 8 movies out of your monthly data allowance, depending on their length. But if you streamed all those movies, you may not have much data left over for other things.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1" i="0" dirty="0">
                <a:solidFill>
                  <a:srgbClr val="313233"/>
                </a:solidFill>
                <a:effectLst/>
                <a:latin typeface="Lloyds Bank Jack" panose="02000503040000020004" pitchFamily="50" charset="0"/>
              </a:rPr>
              <a:t>How to set your Data Usage – learners may want to do this with you:</a:t>
            </a:r>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a:p>
            <a:pPr algn="l" rtl="0" fontAlgn="base"/>
            <a:r>
              <a:rPr lang="en-GB" sz="1800" b="1" i="0" dirty="0">
                <a:solidFill>
                  <a:srgbClr val="313233"/>
                </a:solidFill>
                <a:effectLst/>
                <a:latin typeface="Lloyds Bank Jack" panose="02000503040000020004" pitchFamily="50" charset="0"/>
              </a:rPr>
              <a:t>Settings &gt; </a:t>
            </a:r>
            <a:r>
              <a:rPr lang="en-GB" sz="1800" b="0" i="0" dirty="0">
                <a:solidFill>
                  <a:srgbClr val="313233"/>
                </a:solidFill>
                <a:effectLst/>
                <a:latin typeface="Lloyds Bank Jack" panose="02000503040000020004" pitchFamily="50" charset="0"/>
              </a:rPr>
              <a:t> Search for ‘</a:t>
            </a:r>
            <a:r>
              <a:rPr lang="en-GB" sz="1800" b="1" i="0" dirty="0">
                <a:solidFill>
                  <a:srgbClr val="313233"/>
                </a:solidFill>
                <a:effectLst/>
                <a:latin typeface="Lloyds Bank Jack" panose="02000503040000020004" pitchFamily="50" charset="0"/>
              </a:rPr>
              <a:t>data warning and limit’</a:t>
            </a:r>
            <a:r>
              <a:rPr lang="en-GB" sz="1800" b="0" i="0" dirty="0">
                <a:solidFill>
                  <a:srgbClr val="313233"/>
                </a:solidFill>
                <a:effectLst/>
                <a:latin typeface="Lloyds Bank Jack" panose="02000503040000020004" pitchFamily="50" charset="0"/>
              </a:rPr>
              <a:t> or go to </a:t>
            </a:r>
            <a:r>
              <a:rPr lang="en-GB" sz="1800" b="1" i="0" dirty="0">
                <a:solidFill>
                  <a:srgbClr val="313233"/>
                </a:solidFill>
                <a:effectLst/>
                <a:latin typeface="Lloyds Bank Jack" panose="02000503040000020004" pitchFamily="50" charset="0"/>
              </a:rPr>
              <a:t>Network and Internet </a:t>
            </a:r>
            <a:r>
              <a:rPr lang="en-GB" sz="1800" b="1" i="0" dirty="0">
                <a:solidFill>
                  <a:srgbClr val="313233"/>
                </a:solidFill>
                <a:effectLst/>
                <a:latin typeface="Wingdings" panose="05000000000000000000" pitchFamily="2" charset="2"/>
              </a:rPr>
              <a:t>&gt;</a:t>
            </a:r>
            <a:r>
              <a:rPr lang="en-GB" sz="1800" b="1" i="0" dirty="0">
                <a:solidFill>
                  <a:srgbClr val="313233"/>
                </a:solidFill>
                <a:effectLst/>
                <a:latin typeface="Lloyds Bank Jack" panose="02000503040000020004" pitchFamily="50" charset="0"/>
              </a:rPr>
              <a:t> Internet </a:t>
            </a:r>
            <a:r>
              <a:rPr lang="en-GB" sz="1800" b="1" i="0" dirty="0">
                <a:solidFill>
                  <a:srgbClr val="313233"/>
                </a:solidFill>
                <a:effectLst/>
                <a:latin typeface="Wingdings" panose="05000000000000000000" pitchFamily="2" charset="2"/>
              </a:rPr>
              <a:t>&gt;</a:t>
            </a:r>
            <a:r>
              <a:rPr lang="en-GB" sz="1800" b="1" i="0" dirty="0">
                <a:solidFill>
                  <a:srgbClr val="313233"/>
                </a:solidFill>
                <a:effectLst/>
                <a:latin typeface="Lloyds Bank Jack" panose="02000503040000020004" pitchFamily="50" charset="0"/>
              </a:rPr>
              <a:t> Vodafone</a:t>
            </a:r>
            <a:r>
              <a:rPr lang="en-GB" sz="1800" b="0" i="0" dirty="0">
                <a:solidFill>
                  <a:srgbClr val="313233"/>
                </a:solidFill>
                <a:effectLst/>
                <a:latin typeface="Lloyds Bank Jack" panose="02000503040000020004" pitchFamily="50" charset="0"/>
              </a:rPr>
              <a:t> setting </a:t>
            </a:r>
            <a:r>
              <a:rPr lang="en-GB" sz="1800" b="1" i="0" dirty="0">
                <a:solidFill>
                  <a:srgbClr val="313233"/>
                </a:solidFill>
                <a:effectLst/>
                <a:latin typeface="Wingdings" panose="05000000000000000000" pitchFamily="2" charset="2"/>
              </a:rPr>
              <a:t>&gt; </a:t>
            </a:r>
            <a:r>
              <a:rPr lang="en-GB" sz="1800" b="1" i="0" dirty="0">
                <a:solidFill>
                  <a:srgbClr val="313233"/>
                </a:solidFill>
                <a:effectLst/>
                <a:latin typeface="Lloyds Bank Jack" panose="02000503040000020004" pitchFamily="50" charset="0"/>
              </a:rPr>
              <a:t>Data warning and Limit</a:t>
            </a:r>
            <a:r>
              <a:rPr lang="en-GB" sz="1800" b="0" i="0" dirty="0">
                <a:solidFill>
                  <a:srgbClr val="313233"/>
                </a:solidFill>
                <a:effectLst/>
                <a:latin typeface="Lloyds Bank Jack" panose="02000503040000020004" pitchFamily="50" charset="0"/>
              </a:rPr>
              <a:t> here you can switch on </a:t>
            </a:r>
            <a:r>
              <a:rPr lang="en-GB" sz="1800" b="1" i="0" dirty="0">
                <a:solidFill>
                  <a:srgbClr val="313233"/>
                </a:solidFill>
                <a:effectLst/>
                <a:latin typeface="Lloyds Bank Jack" panose="02000503040000020004" pitchFamily="50" charset="0"/>
              </a:rPr>
              <a:t>‘Data warning’</a:t>
            </a:r>
            <a:r>
              <a:rPr lang="en-GB" sz="1800" b="0" i="0" dirty="0">
                <a:solidFill>
                  <a:srgbClr val="313233"/>
                </a:solidFill>
                <a:effectLst/>
                <a:latin typeface="Lloyds Bank Jack" panose="02000503040000020004" pitchFamily="50" charset="0"/>
              </a:rPr>
              <a:t> that tells you are reaching your data limit for the month. You can also set </a:t>
            </a:r>
            <a:r>
              <a:rPr lang="en-GB" sz="1800" b="1" i="0" dirty="0">
                <a:solidFill>
                  <a:srgbClr val="313233"/>
                </a:solidFill>
                <a:effectLst/>
                <a:latin typeface="Lloyds Bank Jack" panose="02000503040000020004" pitchFamily="50" charset="0"/>
              </a:rPr>
              <a:t>Data Limit</a:t>
            </a:r>
            <a:r>
              <a:rPr lang="en-GB" sz="1800" b="0" i="0" dirty="0">
                <a:solidFill>
                  <a:srgbClr val="313233"/>
                </a:solidFill>
                <a:effectLst/>
                <a:latin typeface="Lloyds Bank Jack" panose="02000503040000020004" pitchFamily="50" charset="0"/>
              </a:rPr>
              <a:t> so that you don’t use more than what you have paid for each month. This is around the 40Gb per month for 6 months provision – show the SIM card information provided. </a:t>
            </a:r>
            <a:endParaRPr lang="en-GB" b="0" i="0" dirty="0">
              <a:solidFill>
                <a:srgbClr val="313233"/>
              </a:solidFill>
              <a:effectLst/>
              <a:latin typeface="Segoe UI" panose="020B0502040204020203" pitchFamily="34" charset="0"/>
            </a:endParaRPr>
          </a:p>
          <a:p>
            <a:pPr algn="l" rtl="0" fontAlgn="base"/>
            <a:r>
              <a:rPr lang="en-GB" sz="1800" b="0" i="0" dirty="0">
                <a:solidFill>
                  <a:srgbClr val="313233"/>
                </a:solidFill>
                <a:effectLst/>
                <a:latin typeface="Lloyds Bank Jack" panose="02000503040000020004" pitchFamily="50" charset="0"/>
              </a:rPr>
              <a:t> </a:t>
            </a:r>
            <a:endParaRPr lang="en-GB" b="0" i="0" dirty="0">
              <a:solidFill>
                <a:srgbClr val="313233"/>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395550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411686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4" name="Picture 3">
            <a:extLst>
              <a:ext uri="{FF2B5EF4-FFF2-40B4-BE49-F238E27FC236}">
                <a16:creationId xmlns:a16="http://schemas.microsoft.com/office/drawing/2014/main" id="{1573560D-16DE-8599-07C4-6C6BF71B610A}"/>
              </a:ext>
            </a:extLst>
          </p:cNvPr>
          <p:cNvPicPr>
            <a:picLocks noChangeAspect="1"/>
          </p:cNvPicPr>
          <p:nvPr userDrawn="1"/>
        </p:nvPicPr>
        <p:blipFill rotWithShape="1">
          <a:blip r:embed="rId2"/>
          <a:srcRect t="1369"/>
          <a:stretch/>
        </p:blipFill>
        <p:spPr>
          <a:xfrm>
            <a:off x="0" y="1643170"/>
            <a:ext cx="12192000" cy="5225497"/>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5272" y="5094084"/>
            <a:ext cx="1428750" cy="1428750"/>
          </a:xfrm>
          <a:prstGeom prst="rect">
            <a:avLst/>
          </a:prstGeom>
        </p:spPr>
      </p:pic>
    </p:spTree>
    <p:extLst>
      <p:ext uri="{BB962C8B-B14F-4D97-AF65-F5344CB8AC3E}">
        <p14:creationId xmlns:p14="http://schemas.microsoft.com/office/powerpoint/2010/main" val="223972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ext White BG plus Image">
    <p:bg>
      <p:bgPr>
        <a:solidFill>
          <a:srgbClr val="FFFFFF"/>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9" y="564120"/>
            <a:ext cx="3776009" cy="1337973"/>
          </a:xfrm>
          <a:prstGeom prst="rect">
            <a:avLst/>
          </a:prstGeom>
        </p:spPr>
        <p:txBody>
          <a:bodyPr lIns="0"/>
          <a:lstStyle>
            <a:lvl1pPr>
              <a:lnSpc>
                <a:spcPct val="90000"/>
              </a:lnSpc>
              <a:defRPr lang="en-GB" sz="4365"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1" y="2180895"/>
            <a:ext cx="3815964" cy="451405"/>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6AD07F42-B339-88B7-5CE5-5010328B4B2E}"/>
              </a:ext>
            </a:extLst>
          </p:cNvPr>
          <p:cNvSpPr>
            <a:spLocks noGrp="1"/>
          </p:cNvSpPr>
          <p:nvPr>
            <p:ph type="sldNum" sz="quarter" idx="4"/>
          </p:nvPr>
        </p:nvSpPr>
        <p:spPr>
          <a:xfrm>
            <a:off x="9053269"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a:p>
        </p:txBody>
      </p:sp>
      <p:pic>
        <p:nvPicPr>
          <p:cNvPr id="15" name="Picture 14" descr="Graphical user interface, text, application, chat or text message&#10;&#10;Description automatically generated">
            <a:extLst>
              <a:ext uri="{FF2B5EF4-FFF2-40B4-BE49-F238E27FC236}">
                <a16:creationId xmlns:a16="http://schemas.microsoft.com/office/drawing/2014/main" id="{8B9D6491-75F6-1DF3-22BC-C2256A0B11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5947" cy="6858000"/>
          </a:xfrm>
          <a:prstGeom prst="rect">
            <a:avLst/>
          </a:prstGeom>
        </p:spPr>
      </p:pic>
      <p:sp>
        <p:nvSpPr>
          <p:cNvPr id="12" name="Picture Placeholder 11">
            <a:extLst>
              <a:ext uri="{FF2B5EF4-FFF2-40B4-BE49-F238E27FC236}">
                <a16:creationId xmlns:a16="http://schemas.microsoft.com/office/drawing/2014/main" id="{EAAED635-B99A-C14F-0818-96454FB6C532}"/>
              </a:ext>
            </a:extLst>
          </p:cNvPr>
          <p:cNvSpPr>
            <a:spLocks noGrp="1"/>
          </p:cNvSpPr>
          <p:nvPr>
            <p:ph type="pic" sz="quarter" idx="16"/>
          </p:nvPr>
        </p:nvSpPr>
        <p:spPr>
          <a:xfrm>
            <a:off x="8124589" y="850861"/>
            <a:ext cx="2275313" cy="4827913"/>
          </a:xfrm>
          <a:custGeom>
            <a:avLst/>
            <a:gdLst>
              <a:gd name="connsiteX0" fmla="*/ 354751 w 3641834"/>
              <a:gd name="connsiteY0" fmla="*/ 0 h 7961586"/>
              <a:gd name="connsiteX1" fmla="*/ 3287083 w 3641834"/>
              <a:gd name="connsiteY1" fmla="*/ 0 h 7961586"/>
              <a:gd name="connsiteX2" fmla="*/ 3641834 w 3641834"/>
              <a:gd name="connsiteY2" fmla="*/ 354751 h 7961586"/>
              <a:gd name="connsiteX3" fmla="*/ 3641834 w 3641834"/>
              <a:gd name="connsiteY3" fmla="*/ 7606835 h 7961586"/>
              <a:gd name="connsiteX4" fmla="*/ 3287083 w 3641834"/>
              <a:gd name="connsiteY4" fmla="*/ 7961586 h 7961586"/>
              <a:gd name="connsiteX5" fmla="*/ 354751 w 3641834"/>
              <a:gd name="connsiteY5" fmla="*/ 7961586 h 7961586"/>
              <a:gd name="connsiteX6" fmla="*/ 0 w 3641834"/>
              <a:gd name="connsiteY6" fmla="*/ 7606835 h 7961586"/>
              <a:gd name="connsiteX7" fmla="*/ 0 w 3641834"/>
              <a:gd name="connsiteY7" fmla="*/ 354751 h 7961586"/>
              <a:gd name="connsiteX8" fmla="*/ 354751 w 3641834"/>
              <a:gd name="connsiteY8" fmla="*/ 0 h 79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834" h="7961586">
                <a:moveTo>
                  <a:pt x="354751" y="0"/>
                </a:moveTo>
                <a:lnTo>
                  <a:pt x="3287083" y="0"/>
                </a:lnTo>
                <a:cubicBezTo>
                  <a:pt x="3483007" y="0"/>
                  <a:pt x="3641834" y="158827"/>
                  <a:pt x="3641834" y="354751"/>
                </a:cubicBezTo>
                <a:lnTo>
                  <a:pt x="3641834" y="7606835"/>
                </a:lnTo>
                <a:cubicBezTo>
                  <a:pt x="3641834" y="7802759"/>
                  <a:pt x="3483007" y="7961586"/>
                  <a:pt x="3287083" y="7961586"/>
                </a:cubicBezTo>
                <a:lnTo>
                  <a:pt x="354751" y="7961586"/>
                </a:lnTo>
                <a:cubicBezTo>
                  <a:pt x="158827" y="7961586"/>
                  <a:pt x="0" y="7802759"/>
                  <a:pt x="0" y="7606835"/>
                </a:cubicBezTo>
                <a:lnTo>
                  <a:pt x="0" y="354751"/>
                </a:lnTo>
                <a:cubicBezTo>
                  <a:pt x="0" y="158827"/>
                  <a:pt x="158827" y="0"/>
                  <a:pt x="354751" y="0"/>
                </a:cubicBezTo>
                <a:close/>
              </a:path>
            </a:pathLst>
          </a:custGeom>
        </p:spPr>
        <p:txBody>
          <a:bodyPr wrap="square">
            <a:noAutofit/>
          </a:bodyPr>
          <a:lstStyle/>
          <a:p>
            <a:endParaRPr lang="en-GB"/>
          </a:p>
        </p:txBody>
      </p:sp>
    </p:spTree>
    <p:extLst>
      <p:ext uri="{BB962C8B-B14F-4D97-AF65-F5344CB8AC3E}">
        <p14:creationId xmlns:p14="http://schemas.microsoft.com/office/powerpoint/2010/main" val="1414427931"/>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764180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904380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4219456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582576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2283100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29440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5626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80290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897830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3829997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EB159C-A499-E3E5-178A-2AEFBF21CD80}"/>
              </a:ext>
            </a:extLst>
          </p:cNvPr>
          <p:cNvSpPr txBox="1"/>
          <p:nvPr userDrawn="1"/>
        </p:nvSpPr>
        <p:spPr>
          <a:xfrm>
            <a:off x="741760" y="39339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4" name="Picture 3">
            <a:extLst>
              <a:ext uri="{FF2B5EF4-FFF2-40B4-BE49-F238E27FC236}">
                <a16:creationId xmlns:a16="http://schemas.microsoft.com/office/drawing/2014/main" id="{490E11B3-0A6F-0DF1-7BFF-05549C5A79B4}"/>
              </a:ext>
            </a:extLst>
          </p:cNvPr>
          <p:cNvPicPr>
            <a:picLocks noChangeAspect="1"/>
          </p:cNvPicPr>
          <p:nvPr userDrawn="1"/>
        </p:nvPicPr>
        <p:blipFill rotWithShape="1">
          <a:blip r:embed="rId2"/>
          <a:srcRect l="-1" t="223" r="-1" b="-1"/>
          <a:stretch/>
        </p:blipFill>
        <p:spPr>
          <a:xfrm>
            <a:off x="0" y="1479792"/>
            <a:ext cx="12192000" cy="5378207"/>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A1212EE-C10C-98C5-1E23-929641148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760" y="4999647"/>
            <a:ext cx="1561670" cy="1561670"/>
          </a:xfrm>
          <a:prstGeom prst="rect">
            <a:avLst/>
          </a:prstGeom>
        </p:spPr>
      </p:pic>
    </p:spTree>
    <p:extLst>
      <p:ext uri="{BB962C8B-B14F-4D97-AF65-F5344CB8AC3E}">
        <p14:creationId xmlns:p14="http://schemas.microsoft.com/office/powerpoint/2010/main" val="104548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2817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31176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276030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290347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20581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405638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94151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sv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2612514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6956372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26.png"/><Relationship Id="rId12" Type="http://schemas.openxmlformats.org/officeDocument/2006/relationships/image" Target="../media/image38.sv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 Id="rId1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8.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jpeg"/><Relationship Id="rId7" Type="http://schemas.openxmlformats.org/officeDocument/2006/relationships/image" Target="../media/image52.png"/><Relationship Id="rId12"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png"/><Relationship Id="rId10" Type="http://schemas.openxmlformats.org/officeDocument/2006/relationships/image" Target="../media/image54.svg"/><Relationship Id="rId4" Type="http://schemas.openxmlformats.org/officeDocument/2006/relationships/image" Target="../media/image4.png"/><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5.jp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Getting started on your device</a:t>
            </a:r>
          </a:p>
        </p:txBody>
      </p:sp>
      <p:pic>
        <p:nvPicPr>
          <p:cNvPr id="4" name="Picture Placeholder 3">
            <a:extLst>
              <a:ext uri="{FF2B5EF4-FFF2-40B4-BE49-F238E27FC236}">
                <a16:creationId xmlns:a16="http://schemas.microsoft.com/office/drawing/2014/main" id="{B831B0BB-3B76-683B-BA9D-06E151F7BC0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p:blipFill>
        <p:spPr>
          <a:prstGeom prst="rect">
            <a:avLst/>
          </a:prstGeom>
        </p:spPr>
      </p:pic>
    </p:spTree>
    <p:extLst>
      <p:ext uri="{BB962C8B-B14F-4D97-AF65-F5344CB8AC3E}">
        <p14:creationId xmlns:p14="http://schemas.microsoft.com/office/powerpoint/2010/main" val="2470214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D3FB23E-18A4-F93B-6FF1-65942CD3F65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8" name="Text Placeholder 7">
            <a:extLst>
              <a:ext uri="{FF2B5EF4-FFF2-40B4-BE49-F238E27FC236}">
                <a16:creationId xmlns:a16="http://schemas.microsoft.com/office/drawing/2014/main" id="{D2A29713-C8AB-A5DE-12BF-5722FCE425A3}"/>
              </a:ext>
            </a:extLst>
          </p:cNvPr>
          <p:cNvSpPr>
            <a:spLocks noGrp="1"/>
          </p:cNvSpPr>
          <p:nvPr>
            <p:ph type="body" sz="quarter" idx="11"/>
          </p:nvPr>
        </p:nvSpPr>
        <p:spPr/>
        <p:txBody>
          <a:bodyPr/>
          <a:lstStyle/>
          <a:p>
            <a:r>
              <a:rPr lang="en-GB"/>
              <a:t>Keep yourself safe online</a:t>
            </a:r>
          </a:p>
        </p:txBody>
      </p:sp>
      <p:sp>
        <p:nvSpPr>
          <p:cNvPr id="9" name="Text Placeholder 8">
            <a:extLst>
              <a:ext uri="{FF2B5EF4-FFF2-40B4-BE49-F238E27FC236}">
                <a16:creationId xmlns:a16="http://schemas.microsoft.com/office/drawing/2014/main" id="{21118649-76C2-1C80-63F5-2982EFBE285A}"/>
              </a:ext>
            </a:extLst>
          </p:cNvPr>
          <p:cNvSpPr>
            <a:spLocks noGrp="1"/>
          </p:cNvSpPr>
          <p:nvPr>
            <p:ph type="body" sz="quarter" idx="12"/>
          </p:nvPr>
        </p:nvSpPr>
        <p:spPr/>
        <p:txBody>
          <a:bodyPr lIns="91440" tIns="45720" rIns="91440" bIns="45720" anchor="ctr"/>
          <a:lstStyle/>
          <a:p>
            <a:pPr marL="457200" indent="-457200">
              <a:buFont typeface="Wingdings" pitchFamily="2" charset="2"/>
              <a:buChar char="ü"/>
            </a:pPr>
            <a:r>
              <a:rPr lang="en-GB" dirty="0"/>
              <a:t>Take care with public Wi-Fi</a:t>
            </a:r>
          </a:p>
          <a:p>
            <a:pPr marL="457200" indent="-457200">
              <a:buFont typeface="Wingdings" pitchFamily="2" charset="2"/>
              <a:buChar char="ü"/>
            </a:pPr>
            <a:r>
              <a:rPr lang="en-GB" dirty="0"/>
              <a:t>Check websites are secure </a:t>
            </a:r>
          </a:p>
          <a:p>
            <a:pPr marL="457200" indent="-457200">
              <a:buFont typeface="Wingdings" pitchFamily="2" charset="2"/>
              <a:buChar char="ü"/>
            </a:pPr>
            <a:r>
              <a:rPr lang="en-GB" dirty="0">
                <a:latin typeface="Lloyds Bank Jack Medium"/>
              </a:rPr>
              <a:t>Take Five message</a:t>
            </a:r>
            <a:endParaRPr lang="en-GB" dirty="0"/>
          </a:p>
          <a:p>
            <a:pPr marL="914400" lvl="1" indent="-457200">
              <a:buFont typeface="Wingdings" pitchFamily="2" charset="2"/>
              <a:buChar char="ü"/>
            </a:pPr>
            <a:r>
              <a:rPr lang="en-GB" dirty="0"/>
              <a:t>Stop</a:t>
            </a:r>
          </a:p>
          <a:p>
            <a:pPr marL="914400" lvl="1" indent="-457200">
              <a:buFont typeface="Wingdings" pitchFamily="2" charset="2"/>
              <a:buChar char="ü"/>
            </a:pPr>
            <a:r>
              <a:rPr lang="en-GB" dirty="0"/>
              <a:t>Challenge </a:t>
            </a:r>
          </a:p>
          <a:p>
            <a:pPr marL="914400" lvl="1" indent="-457200">
              <a:buFont typeface="Wingdings" pitchFamily="2" charset="2"/>
              <a:buChar char="ü"/>
            </a:pPr>
            <a:r>
              <a:rPr lang="en-GB" dirty="0"/>
              <a:t>Protect</a:t>
            </a:r>
          </a:p>
        </p:txBody>
      </p:sp>
    </p:spTree>
    <p:extLst>
      <p:ext uri="{BB962C8B-B14F-4D97-AF65-F5344CB8AC3E}">
        <p14:creationId xmlns:p14="http://schemas.microsoft.com/office/powerpoint/2010/main" val="143933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EF9D3-6578-5EA4-5F0B-5DAF9F05DE50}"/>
            </a:ext>
          </a:extLst>
        </p:cNvPr>
        <p:cNvGrpSpPr/>
        <p:nvPr/>
      </p:nvGrpSpPr>
      <p:grpSpPr>
        <a:xfrm>
          <a:off x="0" y="0"/>
          <a:ext cx="0" cy="0"/>
          <a:chOff x="0" y="0"/>
          <a:chExt cx="0" cy="0"/>
        </a:xfrm>
      </p:grpSpPr>
      <p:pic>
        <p:nvPicPr>
          <p:cNvPr id="4" name="Picture Placeholder 2">
            <a:extLst>
              <a:ext uri="{FF2B5EF4-FFF2-40B4-BE49-F238E27FC236}">
                <a16:creationId xmlns:a16="http://schemas.microsoft.com/office/drawing/2014/main" id="{00C93B28-9FC5-5879-C06F-96EEB720AC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a:prstGeom prst="rect">
            <a:avLst/>
          </a:prstGeom>
        </p:spPr>
      </p:pic>
      <p:sp>
        <p:nvSpPr>
          <p:cNvPr id="2" name="Text Placeholder 1">
            <a:extLst>
              <a:ext uri="{FF2B5EF4-FFF2-40B4-BE49-F238E27FC236}">
                <a16:creationId xmlns:a16="http://schemas.microsoft.com/office/drawing/2014/main" id="{F69585DA-228E-CD0C-003F-4DE70F9660D8}"/>
              </a:ext>
            </a:extLst>
          </p:cNvPr>
          <p:cNvSpPr>
            <a:spLocks noGrp="1"/>
          </p:cNvSpPr>
          <p:nvPr>
            <p:ph type="body" sz="quarter" idx="11"/>
          </p:nvPr>
        </p:nvSpPr>
        <p:spPr/>
        <p:txBody>
          <a:bodyPr lIns="91440" tIns="45720" rIns="91440" bIns="45720" anchor="t"/>
          <a:lstStyle/>
          <a:p>
            <a:r>
              <a:rPr lang="en-GB"/>
              <a:t>Screen unlock options</a:t>
            </a:r>
            <a:endParaRPr lang="en-US"/>
          </a:p>
        </p:txBody>
      </p:sp>
      <p:sp>
        <p:nvSpPr>
          <p:cNvPr id="3" name="Text Placeholder 2">
            <a:extLst>
              <a:ext uri="{FF2B5EF4-FFF2-40B4-BE49-F238E27FC236}">
                <a16:creationId xmlns:a16="http://schemas.microsoft.com/office/drawing/2014/main" id="{3D2F0F76-1CC7-A75F-57D7-0621AF70BD7A}"/>
              </a:ext>
            </a:extLst>
          </p:cNvPr>
          <p:cNvSpPr>
            <a:spLocks noGrp="1"/>
          </p:cNvSpPr>
          <p:nvPr>
            <p:ph type="body" sz="quarter" idx="12"/>
          </p:nvPr>
        </p:nvSpPr>
        <p:spPr/>
        <p:txBody>
          <a:bodyPr/>
          <a:lstStyle/>
          <a:p>
            <a:pPr marL="457200" indent="-457200">
              <a:buFont typeface="Arial" panose="020B0604020202020204" pitchFamily="34" charset="0"/>
              <a:buChar char="•"/>
            </a:pPr>
            <a:r>
              <a:rPr lang="en-GB"/>
              <a:t>Face recognition</a:t>
            </a:r>
          </a:p>
          <a:p>
            <a:pPr marL="457200" indent="-457200">
              <a:buFont typeface="Arial" panose="020B0604020202020204" pitchFamily="34" charset="0"/>
              <a:buChar char="•"/>
            </a:pPr>
            <a:r>
              <a:rPr lang="en-GB"/>
              <a:t>Pattern</a:t>
            </a:r>
          </a:p>
          <a:p>
            <a:pPr marL="457200" indent="-457200">
              <a:buFont typeface="Arial" panose="020B0604020202020204" pitchFamily="34" charset="0"/>
              <a:buChar char="•"/>
            </a:pPr>
            <a:r>
              <a:rPr lang="en-GB"/>
              <a:t>PIN</a:t>
            </a:r>
          </a:p>
          <a:p>
            <a:pPr marL="457200" indent="-457200">
              <a:buFont typeface="Arial" panose="020B0604020202020204" pitchFamily="34" charset="0"/>
              <a:buChar char="•"/>
            </a:pPr>
            <a:r>
              <a:rPr lang="en-GB"/>
              <a:t>Password</a:t>
            </a:r>
          </a:p>
        </p:txBody>
      </p:sp>
    </p:spTree>
    <p:extLst>
      <p:ext uri="{BB962C8B-B14F-4D97-AF65-F5344CB8AC3E}">
        <p14:creationId xmlns:p14="http://schemas.microsoft.com/office/powerpoint/2010/main" val="292643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F00A595-FB01-CDDF-4AE4-C29CBAB90F7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prstGeom prst="rect">
            <a:avLst/>
          </a:prstGeo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a:t>Keep your device safe</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a:xfrm>
            <a:off x="741760" y="2005610"/>
            <a:ext cx="6390560" cy="3920345"/>
          </a:xfrm>
        </p:spPr>
        <p:txBody>
          <a:bodyPr/>
          <a:lstStyle/>
          <a:p>
            <a:pPr marL="457200" indent="-457200">
              <a:lnSpc>
                <a:spcPct val="150000"/>
              </a:lnSpc>
              <a:spcBef>
                <a:spcPts val="1200"/>
              </a:spcBef>
              <a:buFont typeface="Wingdings" panose="05000000000000000000" pitchFamily="2" charset="2"/>
              <a:buChar char="ü"/>
            </a:pPr>
            <a:r>
              <a:rPr lang="en-GB"/>
              <a:t>Lock your device</a:t>
            </a:r>
          </a:p>
          <a:p>
            <a:pPr marL="457200" indent="-457200">
              <a:lnSpc>
                <a:spcPct val="150000"/>
              </a:lnSpc>
              <a:spcBef>
                <a:spcPts val="1200"/>
              </a:spcBef>
              <a:buFont typeface="Wingdings" panose="05000000000000000000" pitchFamily="2" charset="2"/>
              <a:buChar char="ü"/>
            </a:pPr>
            <a:r>
              <a:rPr lang="en-GB"/>
              <a:t>Keep it up-to-date</a:t>
            </a:r>
          </a:p>
          <a:p>
            <a:pPr marL="457200" indent="-457200">
              <a:lnSpc>
                <a:spcPct val="150000"/>
              </a:lnSpc>
              <a:spcBef>
                <a:spcPts val="1200"/>
              </a:spcBef>
              <a:buFont typeface="Wingdings" panose="05000000000000000000" pitchFamily="2" charset="2"/>
              <a:buChar char="ü"/>
            </a:pPr>
            <a:r>
              <a:rPr lang="en-GB"/>
              <a:t>Create strong passwords</a:t>
            </a:r>
          </a:p>
          <a:p>
            <a:pPr marL="457200" indent="-457200">
              <a:lnSpc>
                <a:spcPct val="150000"/>
              </a:lnSpc>
              <a:spcBef>
                <a:spcPts val="1200"/>
              </a:spcBef>
              <a:buFont typeface="Wingdings" panose="05000000000000000000" pitchFamily="2" charset="2"/>
              <a:buChar char="ü"/>
            </a:pPr>
            <a:r>
              <a:rPr lang="en-GB"/>
              <a:t>Use a password manager</a:t>
            </a:r>
          </a:p>
        </p:txBody>
      </p:sp>
      <p:sp>
        <p:nvSpPr>
          <p:cNvPr id="2" name="TextBox 1">
            <a:extLst>
              <a:ext uri="{FF2B5EF4-FFF2-40B4-BE49-F238E27FC236}">
                <a16:creationId xmlns:a16="http://schemas.microsoft.com/office/drawing/2014/main" id="{9096FDC5-AF2A-615C-F728-750248619D22}"/>
              </a:ext>
            </a:extLst>
          </p:cNvPr>
          <p:cNvSpPr txBox="1"/>
          <p:nvPr/>
        </p:nvSpPr>
        <p:spPr>
          <a:xfrm>
            <a:off x="367989" y="6418109"/>
            <a:ext cx="9355873" cy="369332"/>
          </a:xfrm>
          <a:prstGeom prst="rect">
            <a:avLst/>
          </a:prstGeom>
          <a:noFill/>
        </p:spPr>
        <p:txBody>
          <a:bodyPr wrap="square" rtlCol="0">
            <a:spAutoFit/>
          </a:bodyPr>
          <a:lstStyle/>
          <a:p>
            <a:r>
              <a:rPr lang="en-GB"/>
              <a:t>Guidance taken from https://www.ncsc.gov.uk/collection/top-tips-for-staying-secure-online</a:t>
            </a:r>
          </a:p>
        </p:txBody>
      </p:sp>
    </p:spTree>
    <p:extLst>
      <p:ext uri="{BB962C8B-B14F-4D97-AF65-F5344CB8AC3E}">
        <p14:creationId xmlns:p14="http://schemas.microsoft.com/office/powerpoint/2010/main" val="84642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EDB2-6445-BE43-760E-D6799C5638E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FF80D97-2473-3FCE-FB30-2AEA3541A497}"/>
              </a:ext>
            </a:extLst>
          </p:cNvPr>
          <p:cNvSpPr>
            <a:spLocks noGrp="1"/>
          </p:cNvSpPr>
          <p:nvPr>
            <p:ph type="body" sz="quarter" idx="11"/>
          </p:nvPr>
        </p:nvSpPr>
        <p:spPr/>
        <p:txBody>
          <a:bodyPr/>
          <a:lstStyle/>
          <a:p>
            <a:r>
              <a:rPr lang="en-GB"/>
              <a:t>Find your way around</a:t>
            </a:r>
          </a:p>
        </p:txBody>
      </p:sp>
      <p:sp>
        <p:nvSpPr>
          <p:cNvPr id="4" name="Text Placeholder 3">
            <a:extLst>
              <a:ext uri="{FF2B5EF4-FFF2-40B4-BE49-F238E27FC236}">
                <a16:creationId xmlns:a16="http://schemas.microsoft.com/office/drawing/2014/main" id="{56F8EE65-0D7B-65DF-B13B-0DECDA762B69}"/>
              </a:ext>
            </a:extLst>
          </p:cNvPr>
          <p:cNvSpPr>
            <a:spLocks noGrp="1"/>
          </p:cNvSpPr>
          <p:nvPr>
            <p:ph type="body" sz="quarter" idx="12"/>
          </p:nvPr>
        </p:nvSpPr>
        <p:spPr/>
        <p:txBody>
          <a:bodyPr/>
          <a:lstStyle/>
          <a:p>
            <a:pPr marL="457200" indent="-457200">
              <a:lnSpc>
                <a:spcPct val="150000"/>
              </a:lnSpc>
              <a:spcAft>
                <a:spcPts val="1200"/>
              </a:spcAft>
              <a:buFont typeface="Arial" panose="020B0604020202020204" pitchFamily="34" charset="0"/>
              <a:buChar char="•"/>
            </a:pPr>
            <a:r>
              <a:rPr lang="en-GB"/>
              <a:t>3-button navigation</a:t>
            </a:r>
          </a:p>
          <a:p>
            <a:pPr marL="457200" indent="-457200">
              <a:lnSpc>
                <a:spcPct val="150000"/>
              </a:lnSpc>
              <a:spcAft>
                <a:spcPts val="1200"/>
              </a:spcAft>
              <a:buFont typeface="Arial" panose="020B0604020202020204" pitchFamily="34" charset="0"/>
              <a:buChar char="•"/>
            </a:pPr>
            <a:r>
              <a:rPr lang="en-GB"/>
              <a:t>Gesture navigation</a:t>
            </a:r>
          </a:p>
        </p:txBody>
      </p:sp>
      <p:grpSp>
        <p:nvGrpSpPr>
          <p:cNvPr id="24" name="Group 23">
            <a:extLst>
              <a:ext uri="{FF2B5EF4-FFF2-40B4-BE49-F238E27FC236}">
                <a16:creationId xmlns:a16="http://schemas.microsoft.com/office/drawing/2014/main" id="{5909E939-46F8-9FE4-C67B-568DCB7AA040}"/>
              </a:ext>
            </a:extLst>
          </p:cNvPr>
          <p:cNvGrpSpPr/>
          <p:nvPr/>
        </p:nvGrpSpPr>
        <p:grpSpPr>
          <a:xfrm>
            <a:off x="5359296" y="3911242"/>
            <a:ext cx="3547209" cy="2158689"/>
            <a:chOff x="5359296" y="3892435"/>
            <a:chExt cx="3547209" cy="2158689"/>
          </a:xfrm>
        </p:grpSpPr>
        <p:sp>
          <p:nvSpPr>
            <p:cNvPr id="17" name="Rectangle: Rounded Corners 16">
              <a:extLst>
                <a:ext uri="{FF2B5EF4-FFF2-40B4-BE49-F238E27FC236}">
                  <a16:creationId xmlns:a16="http://schemas.microsoft.com/office/drawing/2014/main" id="{12D5539A-1571-171F-740E-50307BEC1433}"/>
                </a:ext>
              </a:extLst>
            </p:cNvPr>
            <p:cNvSpPr/>
            <p:nvPr/>
          </p:nvSpPr>
          <p:spPr>
            <a:xfrm rot="16200000">
              <a:off x="6103928" y="3248546"/>
              <a:ext cx="2088910" cy="3516245"/>
            </a:xfrm>
            <a:prstGeom prst="roundRect">
              <a:avLst>
                <a:gd name="adj" fmla="val 8512"/>
              </a:avLst>
            </a:prstGeom>
            <a:solidFill>
              <a:schemeClr val="bg1">
                <a:lumMod val="75000"/>
              </a:schemeClr>
            </a:solidFill>
            <a:ln w="161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7291BAD-C148-850E-54DC-4FF93AD51CE4}"/>
                </a:ext>
              </a:extLst>
            </p:cNvPr>
            <p:cNvSpPr/>
            <p:nvPr/>
          </p:nvSpPr>
          <p:spPr>
            <a:xfrm>
              <a:off x="5390260" y="5765149"/>
              <a:ext cx="3516245" cy="2271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30C46722-BF17-9AE2-A77F-8CE42A2122A5}"/>
                </a:ext>
              </a:extLst>
            </p:cNvPr>
            <p:cNvSpPr>
              <a:spLocks noChangeAspect="1"/>
            </p:cNvSpPr>
            <p:nvPr/>
          </p:nvSpPr>
          <p:spPr>
            <a:xfrm rot="16200000">
              <a:off x="6501044" y="5804183"/>
              <a:ext cx="141662" cy="140334"/>
            </a:xfrm>
            <a:prstGeom prst="triangle">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5E01A3C-204B-FE2E-831A-8C969BB4D49F}"/>
                </a:ext>
              </a:extLst>
            </p:cNvPr>
            <p:cNvSpPr>
              <a:spLocks noChangeAspect="1"/>
            </p:cNvSpPr>
            <p:nvPr/>
          </p:nvSpPr>
          <p:spPr>
            <a:xfrm>
              <a:off x="7098435" y="5804365"/>
              <a:ext cx="140334" cy="139971"/>
            </a:xfrm>
            <a:prstGeom prst="ellipse">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3A28FF2-AF7B-CFB4-9B94-0A6362C6733E}"/>
                </a:ext>
              </a:extLst>
            </p:cNvPr>
            <p:cNvSpPr>
              <a:spLocks noChangeAspect="1"/>
            </p:cNvSpPr>
            <p:nvPr/>
          </p:nvSpPr>
          <p:spPr>
            <a:xfrm>
              <a:off x="7695161" y="5804365"/>
              <a:ext cx="140334" cy="139971"/>
            </a:xfrm>
            <a:prstGeom prst="rect">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0079B6AC-9025-BCA4-1290-AD163E82D054}"/>
                </a:ext>
              </a:extLst>
            </p:cNvPr>
            <p:cNvSpPr/>
            <p:nvPr/>
          </p:nvSpPr>
          <p:spPr>
            <a:xfrm rot="16200000">
              <a:off x="6117922" y="3262540"/>
              <a:ext cx="2060921" cy="3516245"/>
            </a:xfrm>
            <a:prstGeom prst="roundRect">
              <a:avLst>
                <a:gd name="adj" fmla="val 8512"/>
              </a:avLst>
            </a:prstGeom>
            <a:noFill/>
            <a:ln w="161925">
              <a:solidFill>
                <a:srgbClr val="77B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C3BBC68-133C-7AB6-7C4B-3F657AB05ADC}"/>
                </a:ext>
              </a:extLst>
            </p:cNvPr>
            <p:cNvSpPr/>
            <p:nvPr/>
          </p:nvSpPr>
          <p:spPr>
            <a:xfrm flipV="1">
              <a:off x="5676951" y="3892436"/>
              <a:ext cx="623785" cy="35552"/>
            </a:xfrm>
            <a:prstGeom prst="rect">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679AA6E-6997-38E6-938C-EAB4E819BE42}"/>
                </a:ext>
              </a:extLst>
            </p:cNvPr>
            <p:cNvSpPr/>
            <p:nvPr/>
          </p:nvSpPr>
          <p:spPr>
            <a:xfrm flipV="1">
              <a:off x="6380098" y="3892435"/>
              <a:ext cx="311893" cy="35553"/>
            </a:xfrm>
            <a:prstGeom prst="rect">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A686214-C4DA-45B7-E0B2-6606EE514CD6}"/>
                </a:ext>
              </a:extLst>
            </p:cNvPr>
            <p:cNvSpPr/>
            <p:nvPr/>
          </p:nvSpPr>
          <p:spPr>
            <a:xfrm>
              <a:off x="5359296" y="4952211"/>
              <a:ext cx="89992" cy="92031"/>
            </a:xfrm>
            <a:prstGeom prst="ellipse">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F2C8AC3-BDA5-B3D0-CDD7-EC5A4B877B01}"/>
                </a:ext>
              </a:extLst>
            </p:cNvPr>
            <p:cNvSpPr/>
            <p:nvPr/>
          </p:nvSpPr>
          <p:spPr>
            <a:xfrm>
              <a:off x="5390258" y="4983613"/>
              <a:ext cx="28067" cy="27994"/>
            </a:xfrm>
            <a:prstGeom prst="ellipse">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8B824B4-BB37-A392-E580-15FC19B23F1D}"/>
              </a:ext>
            </a:extLst>
          </p:cNvPr>
          <p:cNvGrpSpPr/>
          <p:nvPr/>
        </p:nvGrpSpPr>
        <p:grpSpPr>
          <a:xfrm>
            <a:off x="9421168" y="2342249"/>
            <a:ext cx="2268977" cy="3727682"/>
            <a:chOff x="9421168" y="2342249"/>
            <a:chExt cx="2268977" cy="3727682"/>
          </a:xfrm>
        </p:grpSpPr>
        <p:sp>
          <p:nvSpPr>
            <p:cNvPr id="2" name="Rectangle: Rounded Corners 1">
              <a:extLst>
                <a:ext uri="{FF2B5EF4-FFF2-40B4-BE49-F238E27FC236}">
                  <a16:creationId xmlns:a16="http://schemas.microsoft.com/office/drawing/2014/main" id="{E354DC0D-B065-2A5A-3D94-BEABCD48F8D2}"/>
                </a:ext>
              </a:extLst>
            </p:cNvPr>
            <p:cNvSpPr/>
            <p:nvPr/>
          </p:nvSpPr>
          <p:spPr>
            <a:xfrm>
              <a:off x="9421168" y="2374787"/>
              <a:ext cx="2196636" cy="3695144"/>
            </a:xfrm>
            <a:prstGeom prst="roundRect">
              <a:avLst>
                <a:gd name="adj" fmla="val 8512"/>
              </a:avLst>
            </a:prstGeom>
            <a:solidFill>
              <a:schemeClr val="bg1">
                <a:lumMod val="75000"/>
              </a:schemeClr>
            </a:solidFill>
            <a:ln w="161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02CFD85-9798-B7FA-F07A-8882C7ECAE9C}"/>
                </a:ext>
              </a:extLst>
            </p:cNvPr>
            <p:cNvSpPr/>
            <p:nvPr/>
          </p:nvSpPr>
          <p:spPr>
            <a:xfrm>
              <a:off x="9422467" y="5754869"/>
              <a:ext cx="2192572" cy="2585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4DD4BD65-8BD3-FB7A-ECF1-BF690599B046}"/>
                </a:ext>
              </a:extLst>
            </p:cNvPr>
            <p:cNvSpPr>
              <a:spLocks noChangeAspect="1"/>
            </p:cNvSpPr>
            <p:nvPr/>
          </p:nvSpPr>
          <p:spPr>
            <a:xfrm rot="16200000">
              <a:off x="9820281" y="5795791"/>
              <a:ext cx="149256" cy="147190"/>
            </a:xfrm>
            <a:prstGeom prst="triangle">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D632884-313C-067F-E47D-EE2113A9F559}"/>
                </a:ext>
              </a:extLst>
            </p:cNvPr>
            <p:cNvSpPr>
              <a:spLocks noChangeAspect="1"/>
            </p:cNvSpPr>
            <p:nvPr/>
          </p:nvSpPr>
          <p:spPr>
            <a:xfrm>
              <a:off x="10447192" y="5795650"/>
              <a:ext cx="147190" cy="147474"/>
            </a:xfrm>
            <a:prstGeom prst="ellipse">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EFE6C0D-E58E-026A-3865-653334CBFDDA}"/>
                </a:ext>
              </a:extLst>
            </p:cNvPr>
            <p:cNvSpPr>
              <a:spLocks noChangeAspect="1"/>
            </p:cNvSpPr>
            <p:nvPr/>
          </p:nvSpPr>
          <p:spPr>
            <a:xfrm>
              <a:off x="11073068" y="5795650"/>
              <a:ext cx="147190" cy="147474"/>
            </a:xfrm>
            <a:prstGeom prst="rect">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BE21EFE6-40BD-AC91-32A5-99F5943AD80A}"/>
                </a:ext>
              </a:extLst>
            </p:cNvPr>
            <p:cNvSpPr/>
            <p:nvPr/>
          </p:nvSpPr>
          <p:spPr>
            <a:xfrm>
              <a:off x="9421168" y="2374786"/>
              <a:ext cx="2167203" cy="3695144"/>
            </a:xfrm>
            <a:prstGeom prst="roundRect">
              <a:avLst>
                <a:gd name="adj" fmla="val 8512"/>
              </a:avLst>
            </a:prstGeom>
            <a:noFill/>
            <a:ln w="161925">
              <a:solidFill>
                <a:srgbClr val="77B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CF72A64-12EC-852B-9918-647A959D46FE}"/>
                </a:ext>
              </a:extLst>
            </p:cNvPr>
            <p:cNvSpPr/>
            <p:nvPr/>
          </p:nvSpPr>
          <p:spPr>
            <a:xfrm rot="5400000" flipV="1">
              <a:off x="11343691" y="2985133"/>
              <a:ext cx="655522" cy="37385"/>
            </a:xfrm>
            <a:prstGeom prst="rect">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E510A9F-ABB2-6CFF-3364-9A46A3BC5EBE}"/>
                </a:ext>
              </a:extLst>
            </p:cNvPr>
            <p:cNvSpPr/>
            <p:nvPr/>
          </p:nvSpPr>
          <p:spPr>
            <a:xfrm rot="5400000" flipV="1">
              <a:off x="11507571" y="3560173"/>
              <a:ext cx="327761" cy="37386"/>
            </a:xfrm>
            <a:prstGeom prst="rect">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00E5F48-1516-9F07-CEC5-39E2465905B3}"/>
                </a:ext>
              </a:extLst>
            </p:cNvPr>
            <p:cNvSpPr/>
            <p:nvPr/>
          </p:nvSpPr>
          <p:spPr>
            <a:xfrm rot="5400000">
              <a:off x="10481078" y="2341145"/>
              <a:ext cx="94570" cy="96777"/>
            </a:xfrm>
            <a:prstGeom prst="ellipse">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7C50192-09EA-1120-EBB6-ACF18C597349}"/>
                </a:ext>
              </a:extLst>
            </p:cNvPr>
            <p:cNvSpPr/>
            <p:nvPr/>
          </p:nvSpPr>
          <p:spPr>
            <a:xfrm rot="5400000">
              <a:off x="10514263" y="2374814"/>
              <a:ext cx="29495" cy="29438"/>
            </a:xfrm>
            <a:prstGeom prst="ellipse">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Lenovo Logo - PNG and Vector - Logo Download">
            <a:extLst>
              <a:ext uri="{FF2B5EF4-FFF2-40B4-BE49-F238E27FC236}">
                <a16:creationId xmlns:a16="http://schemas.microsoft.com/office/drawing/2014/main" id="{4E1CA29F-2AD4-4798-783B-F2A5C1A898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494" y="4826543"/>
            <a:ext cx="1338001" cy="3857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Lenovo Logo - PNG and Vector - Logo Download">
            <a:extLst>
              <a:ext uri="{FF2B5EF4-FFF2-40B4-BE49-F238E27FC236}">
                <a16:creationId xmlns:a16="http://schemas.microsoft.com/office/drawing/2014/main" id="{CF65181E-AD32-CF0A-2919-3C52C37F1F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1786" y="3742747"/>
            <a:ext cx="1338001" cy="38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688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664EDB2-6445-BE43-760E-D6799C5638E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FF80D97-2473-3FCE-FB30-2AEA3541A497}"/>
              </a:ext>
            </a:extLst>
          </p:cNvPr>
          <p:cNvSpPr>
            <a:spLocks noGrp="1"/>
          </p:cNvSpPr>
          <p:nvPr>
            <p:ph type="body" sz="quarter" idx="11"/>
          </p:nvPr>
        </p:nvSpPr>
        <p:spPr/>
        <p:txBody>
          <a:bodyPr/>
          <a:lstStyle/>
          <a:p>
            <a:r>
              <a:rPr lang="en-GB"/>
              <a:t>Find your way around</a:t>
            </a:r>
          </a:p>
        </p:txBody>
      </p:sp>
      <p:sp>
        <p:nvSpPr>
          <p:cNvPr id="4" name="Text Placeholder 3">
            <a:extLst>
              <a:ext uri="{FF2B5EF4-FFF2-40B4-BE49-F238E27FC236}">
                <a16:creationId xmlns:a16="http://schemas.microsoft.com/office/drawing/2014/main" id="{56F8EE65-0D7B-65DF-B13B-0DECDA762B69}"/>
              </a:ext>
            </a:extLst>
          </p:cNvPr>
          <p:cNvSpPr>
            <a:spLocks noGrp="1"/>
          </p:cNvSpPr>
          <p:nvPr>
            <p:ph type="body" sz="quarter" idx="12"/>
          </p:nvPr>
        </p:nvSpPr>
        <p:spPr/>
        <p:txBody>
          <a:bodyPr/>
          <a:lstStyle/>
          <a:p>
            <a:pPr marL="457200" indent="-457200">
              <a:lnSpc>
                <a:spcPct val="150000"/>
              </a:lnSpc>
              <a:spcAft>
                <a:spcPts val="1200"/>
              </a:spcAft>
              <a:buFont typeface="Arial" panose="020B0604020202020204" pitchFamily="34" charset="0"/>
              <a:buChar char="•"/>
            </a:pPr>
            <a:r>
              <a:rPr lang="en-GB" dirty="0"/>
              <a:t>3-button navigation</a:t>
            </a:r>
          </a:p>
          <a:p>
            <a:pPr marL="457200" indent="-457200">
              <a:lnSpc>
                <a:spcPct val="150000"/>
              </a:lnSpc>
              <a:spcAft>
                <a:spcPts val="1200"/>
              </a:spcAft>
              <a:buFont typeface="Arial" panose="020B0604020202020204" pitchFamily="34" charset="0"/>
              <a:buChar char="•"/>
            </a:pPr>
            <a:r>
              <a:rPr lang="en-GB" dirty="0"/>
              <a:t>Gesture navigation</a:t>
            </a:r>
          </a:p>
        </p:txBody>
      </p:sp>
      <p:sp>
        <p:nvSpPr>
          <p:cNvPr id="17" name="Rectangle: Rounded Corners 16">
            <a:extLst>
              <a:ext uri="{FF2B5EF4-FFF2-40B4-BE49-F238E27FC236}">
                <a16:creationId xmlns:a16="http://schemas.microsoft.com/office/drawing/2014/main" id="{12D5539A-1571-171F-740E-50307BEC1433}"/>
              </a:ext>
            </a:extLst>
          </p:cNvPr>
          <p:cNvSpPr/>
          <p:nvPr/>
        </p:nvSpPr>
        <p:spPr>
          <a:xfrm rot="16200000">
            <a:off x="6103928" y="3267353"/>
            <a:ext cx="2088910" cy="3516245"/>
          </a:xfrm>
          <a:prstGeom prst="roundRect">
            <a:avLst>
              <a:gd name="adj" fmla="val 8512"/>
            </a:avLst>
          </a:prstGeom>
          <a:solidFill>
            <a:schemeClr val="bg1">
              <a:lumMod val="75000"/>
            </a:schemeClr>
          </a:solidFill>
          <a:ln w="161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7291BAD-C148-850E-54DC-4FF93AD51CE4}"/>
              </a:ext>
            </a:extLst>
          </p:cNvPr>
          <p:cNvSpPr/>
          <p:nvPr/>
        </p:nvSpPr>
        <p:spPr>
          <a:xfrm>
            <a:off x="5390260" y="5783956"/>
            <a:ext cx="3516245" cy="2271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0079B6AC-9025-BCA4-1290-AD163E82D054}"/>
              </a:ext>
            </a:extLst>
          </p:cNvPr>
          <p:cNvSpPr/>
          <p:nvPr/>
        </p:nvSpPr>
        <p:spPr>
          <a:xfrm rot="16200000">
            <a:off x="6117922" y="3281347"/>
            <a:ext cx="2060921" cy="3516245"/>
          </a:xfrm>
          <a:prstGeom prst="roundRect">
            <a:avLst>
              <a:gd name="adj" fmla="val 8512"/>
            </a:avLst>
          </a:prstGeom>
          <a:noFill/>
          <a:ln w="161925">
            <a:solidFill>
              <a:srgbClr val="77B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C3BBC68-133C-7AB6-7C4B-3F657AB05ADC}"/>
              </a:ext>
            </a:extLst>
          </p:cNvPr>
          <p:cNvSpPr/>
          <p:nvPr/>
        </p:nvSpPr>
        <p:spPr>
          <a:xfrm flipV="1">
            <a:off x="5676951" y="3911243"/>
            <a:ext cx="623785" cy="35552"/>
          </a:xfrm>
          <a:prstGeom prst="rect">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679AA6E-6997-38E6-938C-EAB4E819BE42}"/>
              </a:ext>
            </a:extLst>
          </p:cNvPr>
          <p:cNvSpPr/>
          <p:nvPr/>
        </p:nvSpPr>
        <p:spPr>
          <a:xfrm flipV="1">
            <a:off x="6380098" y="3911242"/>
            <a:ext cx="311893" cy="35553"/>
          </a:xfrm>
          <a:prstGeom prst="rect">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A686214-C4DA-45B7-E0B2-6606EE514CD6}"/>
              </a:ext>
            </a:extLst>
          </p:cNvPr>
          <p:cNvSpPr/>
          <p:nvPr/>
        </p:nvSpPr>
        <p:spPr>
          <a:xfrm>
            <a:off x="7168602" y="3962991"/>
            <a:ext cx="89992" cy="92031"/>
          </a:xfrm>
          <a:prstGeom prst="ellipse">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F2C8AC3-BDA5-B3D0-CDD7-EC5A4B877B01}"/>
              </a:ext>
            </a:extLst>
          </p:cNvPr>
          <p:cNvSpPr/>
          <p:nvPr/>
        </p:nvSpPr>
        <p:spPr>
          <a:xfrm>
            <a:off x="5390258" y="5002420"/>
            <a:ext cx="28067" cy="27994"/>
          </a:xfrm>
          <a:prstGeom prst="ellipse">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E354DC0D-B065-2A5A-3D94-BEABCD48F8D2}"/>
              </a:ext>
            </a:extLst>
          </p:cNvPr>
          <p:cNvSpPr/>
          <p:nvPr/>
        </p:nvSpPr>
        <p:spPr>
          <a:xfrm>
            <a:off x="9421168" y="2374787"/>
            <a:ext cx="2196636" cy="3695144"/>
          </a:xfrm>
          <a:prstGeom prst="roundRect">
            <a:avLst>
              <a:gd name="adj" fmla="val 8512"/>
            </a:avLst>
          </a:prstGeom>
          <a:solidFill>
            <a:schemeClr val="bg1">
              <a:lumMod val="75000"/>
            </a:schemeClr>
          </a:solidFill>
          <a:ln w="161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02CFD85-9798-B7FA-F07A-8882C7ECAE9C}"/>
              </a:ext>
            </a:extLst>
          </p:cNvPr>
          <p:cNvSpPr/>
          <p:nvPr/>
        </p:nvSpPr>
        <p:spPr>
          <a:xfrm>
            <a:off x="9422467" y="5754869"/>
            <a:ext cx="2192572" cy="2585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BE21EFE6-40BD-AC91-32A5-99F5943AD80A}"/>
              </a:ext>
            </a:extLst>
          </p:cNvPr>
          <p:cNvSpPr/>
          <p:nvPr/>
        </p:nvSpPr>
        <p:spPr>
          <a:xfrm>
            <a:off x="9421168" y="2374786"/>
            <a:ext cx="2167203" cy="3695144"/>
          </a:xfrm>
          <a:prstGeom prst="roundRect">
            <a:avLst>
              <a:gd name="adj" fmla="val 8512"/>
            </a:avLst>
          </a:prstGeom>
          <a:noFill/>
          <a:ln w="161925">
            <a:solidFill>
              <a:srgbClr val="77B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CF72A64-12EC-852B-9918-647A959D46FE}"/>
              </a:ext>
            </a:extLst>
          </p:cNvPr>
          <p:cNvSpPr/>
          <p:nvPr/>
        </p:nvSpPr>
        <p:spPr>
          <a:xfrm rot="5400000" flipV="1">
            <a:off x="11343691" y="2985133"/>
            <a:ext cx="655522" cy="37385"/>
          </a:xfrm>
          <a:prstGeom prst="rect">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E510A9F-ABB2-6CFF-3364-9A46A3BC5EBE}"/>
              </a:ext>
            </a:extLst>
          </p:cNvPr>
          <p:cNvSpPr/>
          <p:nvPr/>
        </p:nvSpPr>
        <p:spPr>
          <a:xfrm rot="5400000" flipV="1">
            <a:off x="11507571" y="3560173"/>
            <a:ext cx="327761" cy="37386"/>
          </a:xfrm>
          <a:prstGeom prst="rect">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00E5F48-1516-9F07-CEC5-39E2465905B3}"/>
              </a:ext>
            </a:extLst>
          </p:cNvPr>
          <p:cNvSpPr/>
          <p:nvPr/>
        </p:nvSpPr>
        <p:spPr>
          <a:xfrm rot="5400000">
            <a:off x="11519365" y="4003524"/>
            <a:ext cx="94570" cy="96777"/>
          </a:xfrm>
          <a:prstGeom prst="ellipse">
            <a:avLst/>
          </a:prstGeom>
          <a:solidFill>
            <a:srgbClr val="3181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7C50192-09EA-1120-EBB6-ACF18C597349}"/>
              </a:ext>
            </a:extLst>
          </p:cNvPr>
          <p:cNvSpPr/>
          <p:nvPr/>
        </p:nvSpPr>
        <p:spPr>
          <a:xfrm rot="5400000">
            <a:off x="10514263" y="2374814"/>
            <a:ext cx="29495" cy="29438"/>
          </a:xfrm>
          <a:prstGeom prst="ellipse">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5376A0E5-128B-8F83-945A-7BB31C220D7B}"/>
              </a:ext>
            </a:extLst>
          </p:cNvPr>
          <p:cNvGrpSpPr/>
          <p:nvPr/>
        </p:nvGrpSpPr>
        <p:grpSpPr>
          <a:xfrm>
            <a:off x="2325194" y="5510049"/>
            <a:ext cx="2330249" cy="769441"/>
            <a:chOff x="4365511" y="2153320"/>
            <a:chExt cx="2330249" cy="769441"/>
          </a:xfrm>
        </p:grpSpPr>
        <p:sp>
          <p:nvSpPr>
            <p:cNvPr id="26" name="TextBox 25">
              <a:extLst>
                <a:ext uri="{FF2B5EF4-FFF2-40B4-BE49-F238E27FC236}">
                  <a16:creationId xmlns:a16="http://schemas.microsoft.com/office/drawing/2014/main" id="{CD5D9F46-A436-9C67-1F24-221EA02E97FB}"/>
                </a:ext>
              </a:extLst>
            </p:cNvPr>
            <p:cNvSpPr txBox="1"/>
            <p:nvPr/>
          </p:nvSpPr>
          <p:spPr>
            <a:xfrm>
              <a:off x="4365511" y="2288222"/>
              <a:ext cx="810912" cy="523220"/>
            </a:xfrm>
            <a:prstGeom prst="rect">
              <a:avLst/>
            </a:prstGeom>
            <a:noFill/>
          </p:spPr>
          <p:txBody>
            <a:bodyPr wrap="square" rtlCol="0">
              <a:spAutoFit/>
            </a:bodyPr>
            <a:lstStyle/>
            <a:p>
              <a:r>
                <a:rPr lang="en-GB" sz="2800" dirty="0">
                  <a:solidFill>
                    <a:schemeClr val="accent6">
                      <a:lumMod val="50000"/>
                    </a:schemeClr>
                  </a:solidFill>
                </a:rPr>
                <a:t>|||</a:t>
              </a:r>
              <a:endParaRPr lang="en-GB" dirty="0">
                <a:solidFill>
                  <a:schemeClr val="accent6">
                    <a:lumMod val="50000"/>
                  </a:schemeClr>
                </a:solidFill>
              </a:endParaRPr>
            </a:p>
          </p:txBody>
        </p:sp>
        <p:sp>
          <p:nvSpPr>
            <p:cNvPr id="27" name="Rectangle: Rounded Corners 26">
              <a:extLst>
                <a:ext uri="{FF2B5EF4-FFF2-40B4-BE49-F238E27FC236}">
                  <a16:creationId xmlns:a16="http://schemas.microsoft.com/office/drawing/2014/main" id="{3102DF7B-9965-1EBE-458C-58C84C4BE14B}"/>
                </a:ext>
              </a:extLst>
            </p:cNvPr>
            <p:cNvSpPr/>
            <p:nvPr/>
          </p:nvSpPr>
          <p:spPr>
            <a:xfrm>
              <a:off x="5398338" y="2436819"/>
              <a:ext cx="255922" cy="248778"/>
            </a:xfrm>
            <a:prstGeom prst="roundRect">
              <a:avLst/>
            </a:prstGeom>
            <a:ln w="28575">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8" name="TextBox 27">
              <a:extLst>
                <a:ext uri="{FF2B5EF4-FFF2-40B4-BE49-F238E27FC236}">
                  <a16:creationId xmlns:a16="http://schemas.microsoft.com/office/drawing/2014/main" id="{BBAC1488-275E-04E5-B460-C8F8B143A589}"/>
                </a:ext>
              </a:extLst>
            </p:cNvPr>
            <p:cNvSpPr txBox="1"/>
            <p:nvPr/>
          </p:nvSpPr>
          <p:spPr>
            <a:xfrm>
              <a:off x="6125984" y="2153320"/>
              <a:ext cx="569776" cy="769441"/>
            </a:xfrm>
            <a:prstGeom prst="rect">
              <a:avLst/>
            </a:prstGeom>
            <a:noFill/>
          </p:spPr>
          <p:txBody>
            <a:bodyPr wrap="square" rtlCol="0">
              <a:spAutoFit/>
            </a:bodyPr>
            <a:lstStyle/>
            <a:p>
              <a:r>
                <a:rPr lang="en-GB" sz="4400" dirty="0">
                  <a:solidFill>
                    <a:schemeClr val="accent6">
                      <a:lumMod val="50000"/>
                    </a:schemeClr>
                  </a:solidFill>
                </a:rPr>
                <a:t>&lt;</a:t>
              </a:r>
              <a:endParaRPr lang="en-GB" sz="3200" dirty="0">
                <a:solidFill>
                  <a:schemeClr val="accent6">
                    <a:lumMod val="50000"/>
                  </a:schemeClr>
                </a:solidFill>
              </a:endParaRPr>
            </a:p>
          </p:txBody>
        </p:sp>
      </p:grpSp>
      <p:grpSp>
        <p:nvGrpSpPr>
          <p:cNvPr id="30" name="Group 29">
            <a:extLst>
              <a:ext uri="{FF2B5EF4-FFF2-40B4-BE49-F238E27FC236}">
                <a16:creationId xmlns:a16="http://schemas.microsoft.com/office/drawing/2014/main" id="{0490603A-44A1-E17C-66E8-6301771AF3C8}"/>
              </a:ext>
            </a:extLst>
          </p:cNvPr>
          <p:cNvGrpSpPr/>
          <p:nvPr/>
        </p:nvGrpSpPr>
        <p:grpSpPr>
          <a:xfrm>
            <a:off x="7979648" y="5725628"/>
            <a:ext cx="732153" cy="307777"/>
            <a:chOff x="4279655" y="2115592"/>
            <a:chExt cx="2024052" cy="850856"/>
          </a:xfrm>
        </p:grpSpPr>
        <p:sp>
          <p:nvSpPr>
            <p:cNvPr id="31" name="TextBox 30">
              <a:extLst>
                <a:ext uri="{FF2B5EF4-FFF2-40B4-BE49-F238E27FC236}">
                  <a16:creationId xmlns:a16="http://schemas.microsoft.com/office/drawing/2014/main" id="{5E1A3154-F135-8244-0C51-01280DCE8207}"/>
                </a:ext>
              </a:extLst>
            </p:cNvPr>
            <p:cNvSpPr txBox="1"/>
            <p:nvPr/>
          </p:nvSpPr>
          <p:spPr>
            <a:xfrm>
              <a:off x="4279655" y="2250495"/>
              <a:ext cx="1007231" cy="595599"/>
            </a:xfrm>
            <a:prstGeom prst="rect">
              <a:avLst/>
            </a:prstGeom>
            <a:noFill/>
          </p:spPr>
          <p:txBody>
            <a:bodyPr wrap="square" rtlCol="0">
              <a:spAutoFit/>
            </a:bodyPr>
            <a:lstStyle/>
            <a:p>
              <a:r>
                <a:rPr lang="en-GB" sz="800" b="1" dirty="0">
                  <a:solidFill>
                    <a:schemeClr val="accent6">
                      <a:lumMod val="50000"/>
                    </a:schemeClr>
                  </a:solidFill>
                </a:rPr>
                <a:t>|||</a:t>
              </a:r>
              <a:endParaRPr lang="en-GB" sz="300" b="1" dirty="0">
                <a:solidFill>
                  <a:schemeClr val="accent6">
                    <a:lumMod val="50000"/>
                  </a:schemeClr>
                </a:solidFill>
              </a:endParaRPr>
            </a:p>
          </p:txBody>
        </p:sp>
        <p:sp>
          <p:nvSpPr>
            <p:cNvPr id="32" name="Rectangle: Rounded Corners 31">
              <a:extLst>
                <a:ext uri="{FF2B5EF4-FFF2-40B4-BE49-F238E27FC236}">
                  <a16:creationId xmlns:a16="http://schemas.microsoft.com/office/drawing/2014/main" id="{BF905C9E-BD30-70F9-A08D-46F27E871939}"/>
                </a:ext>
              </a:extLst>
            </p:cNvPr>
            <p:cNvSpPr/>
            <p:nvPr/>
          </p:nvSpPr>
          <p:spPr>
            <a:xfrm>
              <a:off x="5310304" y="2436818"/>
              <a:ext cx="255923" cy="248779"/>
            </a:xfrm>
            <a:prstGeom prst="roundRect">
              <a:avLst/>
            </a:prstGeom>
            <a:noFill/>
            <a:ln w="9525">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3" name="TextBox 32">
              <a:extLst>
                <a:ext uri="{FF2B5EF4-FFF2-40B4-BE49-F238E27FC236}">
                  <a16:creationId xmlns:a16="http://schemas.microsoft.com/office/drawing/2014/main" id="{D7A4CDD6-D788-D39F-06FE-05934D3A59DA}"/>
                </a:ext>
              </a:extLst>
            </p:cNvPr>
            <p:cNvSpPr txBox="1"/>
            <p:nvPr/>
          </p:nvSpPr>
          <p:spPr>
            <a:xfrm>
              <a:off x="5733931" y="2115592"/>
              <a:ext cx="569776" cy="850856"/>
            </a:xfrm>
            <a:prstGeom prst="rect">
              <a:avLst/>
            </a:prstGeom>
            <a:noFill/>
          </p:spPr>
          <p:txBody>
            <a:bodyPr wrap="square" rtlCol="0">
              <a:spAutoFit/>
            </a:bodyPr>
            <a:lstStyle/>
            <a:p>
              <a:r>
                <a:rPr lang="en-GB" sz="1400" dirty="0">
                  <a:solidFill>
                    <a:schemeClr val="accent6">
                      <a:lumMod val="50000"/>
                    </a:schemeClr>
                  </a:solidFill>
                </a:rPr>
                <a:t>&lt;</a:t>
              </a:r>
              <a:endParaRPr lang="en-GB" sz="3200" dirty="0">
                <a:solidFill>
                  <a:schemeClr val="accent6">
                    <a:lumMod val="50000"/>
                  </a:schemeClr>
                </a:solidFill>
              </a:endParaRPr>
            </a:p>
          </p:txBody>
        </p:sp>
      </p:grpSp>
      <p:sp>
        <p:nvSpPr>
          <p:cNvPr id="34" name="Rectangle: Rounded Corners 33">
            <a:extLst>
              <a:ext uri="{FF2B5EF4-FFF2-40B4-BE49-F238E27FC236}">
                <a16:creationId xmlns:a16="http://schemas.microsoft.com/office/drawing/2014/main" id="{5EEFAFB1-1DD6-6CCC-80D2-637C0DD0CC95}"/>
              </a:ext>
            </a:extLst>
          </p:cNvPr>
          <p:cNvSpPr/>
          <p:nvPr/>
        </p:nvSpPr>
        <p:spPr>
          <a:xfrm>
            <a:off x="2199617" y="5477633"/>
            <a:ext cx="2598532" cy="887099"/>
          </a:xfrm>
          <a:prstGeom prst="roundRect">
            <a:avLst/>
          </a:prstGeom>
          <a:noFill/>
          <a:ln>
            <a:solidFill>
              <a:srgbClr val="3181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32A43A10-41C9-C483-AA03-2F84EA625967}"/>
              </a:ext>
            </a:extLst>
          </p:cNvPr>
          <p:cNvCxnSpPr>
            <a:cxnSpLocks/>
            <a:stCxn id="34" idx="3"/>
          </p:cNvCxnSpPr>
          <p:nvPr/>
        </p:nvCxnSpPr>
        <p:spPr>
          <a:xfrm flipV="1">
            <a:off x="4798149" y="5894769"/>
            <a:ext cx="3146544" cy="26414"/>
          </a:xfrm>
          <a:prstGeom prst="line">
            <a:avLst/>
          </a:prstGeom>
          <a:ln w="19050">
            <a:solidFill>
              <a:srgbClr val="285645"/>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8BFC8AD-3A40-86DB-DE48-94BE39726550}"/>
              </a:ext>
            </a:extLst>
          </p:cNvPr>
          <p:cNvGrpSpPr/>
          <p:nvPr/>
        </p:nvGrpSpPr>
        <p:grpSpPr>
          <a:xfrm>
            <a:off x="10703002" y="5703837"/>
            <a:ext cx="732153" cy="307777"/>
            <a:chOff x="4279655" y="2115592"/>
            <a:chExt cx="2024052" cy="850856"/>
          </a:xfrm>
        </p:grpSpPr>
        <p:sp>
          <p:nvSpPr>
            <p:cNvPr id="43" name="TextBox 42">
              <a:extLst>
                <a:ext uri="{FF2B5EF4-FFF2-40B4-BE49-F238E27FC236}">
                  <a16:creationId xmlns:a16="http://schemas.microsoft.com/office/drawing/2014/main" id="{F62F564D-08FA-7D07-7827-AFFC7BD28D6E}"/>
                </a:ext>
              </a:extLst>
            </p:cNvPr>
            <p:cNvSpPr txBox="1"/>
            <p:nvPr/>
          </p:nvSpPr>
          <p:spPr>
            <a:xfrm>
              <a:off x="4279655" y="2250495"/>
              <a:ext cx="1007231" cy="595599"/>
            </a:xfrm>
            <a:prstGeom prst="rect">
              <a:avLst/>
            </a:prstGeom>
            <a:noFill/>
          </p:spPr>
          <p:txBody>
            <a:bodyPr wrap="square" rtlCol="0">
              <a:spAutoFit/>
            </a:bodyPr>
            <a:lstStyle/>
            <a:p>
              <a:r>
                <a:rPr lang="en-GB" sz="800" b="1" dirty="0">
                  <a:solidFill>
                    <a:schemeClr val="accent6">
                      <a:lumMod val="50000"/>
                    </a:schemeClr>
                  </a:solidFill>
                </a:rPr>
                <a:t>|||</a:t>
              </a:r>
              <a:endParaRPr lang="en-GB" sz="300" b="1" dirty="0">
                <a:solidFill>
                  <a:schemeClr val="accent6">
                    <a:lumMod val="50000"/>
                  </a:schemeClr>
                </a:solidFill>
              </a:endParaRPr>
            </a:p>
          </p:txBody>
        </p:sp>
        <p:sp>
          <p:nvSpPr>
            <p:cNvPr id="44" name="Rectangle: Rounded Corners 43">
              <a:extLst>
                <a:ext uri="{FF2B5EF4-FFF2-40B4-BE49-F238E27FC236}">
                  <a16:creationId xmlns:a16="http://schemas.microsoft.com/office/drawing/2014/main" id="{2FAB80CE-BBCA-5241-B20C-8E64BC7972C1}"/>
                </a:ext>
              </a:extLst>
            </p:cNvPr>
            <p:cNvSpPr/>
            <p:nvPr/>
          </p:nvSpPr>
          <p:spPr>
            <a:xfrm>
              <a:off x="5310304" y="2436818"/>
              <a:ext cx="255923" cy="248779"/>
            </a:xfrm>
            <a:prstGeom prst="roundRect">
              <a:avLst/>
            </a:prstGeom>
            <a:noFill/>
            <a:ln w="9525">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5" name="TextBox 44">
              <a:extLst>
                <a:ext uri="{FF2B5EF4-FFF2-40B4-BE49-F238E27FC236}">
                  <a16:creationId xmlns:a16="http://schemas.microsoft.com/office/drawing/2014/main" id="{C2EB7BF6-CAE2-CF0A-9151-782E376028DE}"/>
                </a:ext>
              </a:extLst>
            </p:cNvPr>
            <p:cNvSpPr txBox="1"/>
            <p:nvPr/>
          </p:nvSpPr>
          <p:spPr>
            <a:xfrm>
              <a:off x="5733931" y="2115592"/>
              <a:ext cx="569776" cy="850856"/>
            </a:xfrm>
            <a:prstGeom prst="rect">
              <a:avLst/>
            </a:prstGeom>
            <a:noFill/>
          </p:spPr>
          <p:txBody>
            <a:bodyPr wrap="square" rtlCol="0">
              <a:spAutoFit/>
            </a:bodyPr>
            <a:lstStyle/>
            <a:p>
              <a:r>
                <a:rPr lang="en-GB" sz="1400" dirty="0">
                  <a:solidFill>
                    <a:schemeClr val="accent6">
                      <a:lumMod val="50000"/>
                    </a:schemeClr>
                  </a:solidFill>
                </a:rPr>
                <a:t>&lt;</a:t>
              </a:r>
              <a:endParaRPr lang="en-GB" sz="3200" dirty="0">
                <a:solidFill>
                  <a:schemeClr val="accent6">
                    <a:lumMod val="50000"/>
                  </a:schemeClr>
                </a:solidFill>
              </a:endParaRPr>
            </a:p>
          </p:txBody>
        </p:sp>
      </p:grpSp>
      <p:pic>
        <p:nvPicPr>
          <p:cNvPr id="47" name="Picture 46" descr="A black background with a black square&#10;&#10;Description automatically generated with medium confidence">
            <a:extLst>
              <a:ext uri="{FF2B5EF4-FFF2-40B4-BE49-F238E27FC236}">
                <a16:creationId xmlns:a16="http://schemas.microsoft.com/office/drawing/2014/main" id="{2F6E277F-7740-0075-2BD0-CB26B2B2A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323" y="4129516"/>
            <a:ext cx="1675287" cy="1675287"/>
          </a:xfrm>
          <a:prstGeom prst="rect">
            <a:avLst/>
          </a:prstGeom>
        </p:spPr>
      </p:pic>
      <p:pic>
        <p:nvPicPr>
          <p:cNvPr id="48" name="Picture 47" descr="A black background with a black square&#10;&#10;Description automatically generated with medium confidence">
            <a:extLst>
              <a:ext uri="{FF2B5EF4-FFF2-40B4-BE49-F238E27FC236}">
                <a16:creationId xmlns:a16="http://schemas.microsoft.com/office/drawing/2014/main" id="{3F6F18A6-E755-C03B-47E3-2E324731B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125" y="3222308"/>
            <a:ext cx="1675287" cy="1675287"/>
          </a:xfrm>
          <a:prstGeom prst="rect">
            <a:avLst/>
          </a:prstGeom>
        </p:spPr>
      </p:pic>
    </p:spTree>
    <p:extLst>
      <p:ext uri="{BB962C8B-B14F-4D97-AF65-F5344CB8AC3E}">
        <p14:creationId xmlns:p14="http://schemas.microsoft.com/office/powerpoint/2010/main" val="265739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90CA-5B1C-01A4-0A3D-DFF834B3081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EE4C464-E159-9DAC-8F34-4F81E6FEF625}"/>
              </a:ext>
            </a:extLst>
          </p:cNvPr>
          <p:cNvSpPr>
            <a:spLocks noGrp="1"/>
          </p:cNvSpPr>
          <p:nvPr>
            <p:ph type="body" sz="quarter" idx="11"/>
          </p:nvPr>
        </p:nvSpPr>
        <p:spPr/>
        <p:txBody>
          <a:bodyPr lIns="91440" tIns="45720" rIns="91440" bIns="45720" anchor="t"/>
          <a:lstStyle/>
          <a:p>
            <a:r>
              <a:rPr lang="en-GB">
                <a:latin typeface="Lloyds Bank Jack Medium"/>
              </a:rPr>
              <a:t>Apps</a:t>
            </a:r>
          </a:p>
        </p:txBody>
      </p:sp>
      <p:sp>
        <p:nvSpPr>
          <p:cNvPr id="4" name="Text Placeholder 3">
            <a:extLst>
              <a:ext uri="{FF2B5EF4-FFF2-40B4-BE49-F238E27FC236}">
                <a16:creationId xmlns:a16="http://schemas.microsoft.com/office/drawing/2014/main" id="{E8DACE00-08DB-5250-7F57-1004AD0965F1}"/>
              </a:ext>
            </a:extLst>
          </p:cNvPr>
          <p:cNvSpPr>
            <a:spLocks noGrp="1"/>
          </p:cNvSpPr>
          <p:nvPr>
            <p:ph type="body" sz="quarter" idx="12"/>
          </p:nvPr>
        </p:nvSpPr>
        <p:spPr>
          <a:xfrm>
            <a:off x="741760" y="2138584"/>
            <a:ext cx="6390560" cy="3920345"/>
          </a:xfrm>
        </p:spPr>
        <p:txBody>
          <a:bodyPr lIns="91440" tIns="45720" rIns="91440" bIns="45720" anchor="ctr"/>
          <a:lstStyle/>
          <a:p>
            <a:pPr marL="457200" indent="-457200">
              <a:lnSpc>
                <a:spcPct val="150000"/>
              </a:lnSpc>
              <a:spcAft>
                <a:spcPts val="1200"/>
              </a:spcAft>
              <a:buFont typeface="Arial" panose="020B0604020202020204" pitchFamily="34" charset="0"/>
              <a:buChar char="•"/>
            </a:pPr>
            <a:r>
              <a:rPr lang="en-GB"/>
              <a:t>Apps and the Home screen</a:t>
            </a:r>
          </a:p>
          <a:p>
            <a:pPr marL="457200" indent="-457200">
              <a:lnSpc>
                <a:spcPct val="150000"/>
              </a:lnSpc>
              <a:spcAft>
                <a:spcPts val="1200"/>
              </a:spcAft>
              <a:buFont typeface="Arial" panose="020B0604020202020204" pitchFamily="34" charset="0"/>
              <a:buChar char="•"/>
            </a:pPr>
            <a:r>
              <a:rPr lang="en-GB">
                <a:latin typeface="Lloyds Bank Jack Medium"/>
              </a:rPr>
              <a:t>Try it out: the Camera app</a:t>
            </a:r>
            <a:endParaRPr lang="en-GB"/>
          </a:p>
          <a:p>
            <a:pPr marL="457200" indent="-457200">
              <a:lnSpc>
                <a:spcPct val="150000"/>
              </a:lnSpc>
              <a:spcAft>
                <a:spcPts val="1200"/>
              </a:spcAft>
              <a:buFont typeface="Arial" panose="020B0604020202020204" pitchFamily="34" charset="0"/>
              <a:buChar char="•"/>
            </a:pPr>
            <a:endParaRPr lang="en-GB"/>
          </a:p>
        </p:txBody>
      </p:sp>
      <p:pic>
        <p:nvPicPr>
          <p:cNvPr id="5" name="Graphic 4">
            <a:extLst>
              <a:ext uri="{FF2B5EF4-FFF2-40B4-BE49-F238E27FC236}">
                <a16:creationId xmlns:a16="http://schemas.microsoft.com/office/drawing/2014/main" id="{930D443C-498C-914A-7F9B-DF11D01D7B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0229" y="3680614"/>
            <a:ext cx="1467555" cy="1467555"/>
          </a:xfrm>
          <a:prstGeom prst="rect">
            <a:avLst/>
          </a:prstGeom>
        </p:spPr>
      </p:pic>
      <p:pic>
        <p:nvPicPr>
          <p:cNvPr id="2" name="Graphic 1">
            <a:extLst>
              <a:ext uri="{FF2B5EF4-FFF2-40B4-BE49-F238E27FC236}">
                <a16:creationId xmlns:a16="http://schemas.microsoft.com/office/drawing/2014/main" id="{23957524-5585-3850-4812-13D5377544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71456" y="3773152"/>
            <a:ext cx="1437272" cy="1437272"/>
          </a:xfrm>
          <a:prstGeom prst="rect">
            <a:avLst/>
          </a:prstGeom>
        </p:spPr>
      </p:pic>
      <p:pic>
        <p:nvPicPr>
          <p:cNvPr id="6" name="Graphic 5">
            <a:extLst>
              <a:ext uri="{FF2B5EF4-FFF2-40B4-BE49-F238E27FC236}">
                <a16:creationId xmlns:a16="http://schemas.microsoft.com/office/drawing/2014/main" id="{F320C01B-307F-CF09-FFF8-54651D2EE4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91509" y="2058652"/>
            <a:ext cx="1437272" cy="1437272"/>
          </a:xfrm>
          <a:prstGeom prst="rect">
            <a:avLst/>
          </a:prstGeom>
        </p:spPr>
      </p:pic>
      <p:pic>
        <p:nvPicPr>
          <p:cNvPr id="7" name="Graphic 6">
            <a:extLst>
              <a:ext uri="{FF2B5EF4-FFF2-40B4-BE49-F238E27FC236}">
                <a16:creationId xmlns:a16="http://schemas.microsoft.com/office/drawing/2014/main" id="{3A5B088A-2133-C507-6464-E190E5BF6D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6983" y="2058652"/>
            <a:ext cx="1437272" cy="1437272"/>
          </a:xfrm>
          <a:prstGeom prst="rect">
            <a:avLst/>
          </a:prstGeom>
        </p:spPr>
      </p:pic>
      <p:pic>
        <p:nvPicPr>
          <p:cNvPr id="8" name="Graphic 7">
            <a:extLst>
              <a:ext uri="{FF2B5EF4-FFF2-40B4-BE49-F238E27FC236}">
                <a16:creationId xmlns:a16="http://schemas.microsoft.com/office/drawing/2014/main" id="{DE81A1A8-04F3-9A22-866B-6F5673E76F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62509" y="3702969"/>
            <a:ext cx="1437272" cy="1437272"/>
          </a:xfrm>
          <a:prstGeom prst="rect">
            <a:avLst/>
          </a:prstGeom>
        </p:spPr>
      </p:pic>
      <p:pic>
        <p:nvPicPr>
          <p:cNvPr id="9" name="Graphic 8">
            <a:extLst>
              <a:ext uri="{FF2B5EF4-FFF2-40B4-BE49-F238E27FC236}">
                <a16:creationId xmlns:a16="http://schemas.microsoft.com/office/drawing/2014/main" id="{C15A0E80-FEF9-24DB-7717-C87EFFC1603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62509" y="2058652"/>
            <a:ext cx="1437272" cy="1437272"/>
          </a:xfrm>
          <a:prstGeom prst="rect">
            <a:avLst/>
          </a:prstGeom>
        </p:spPr>
      </p:pic>
    </p:spTree>
    <p:extLst>
      <p:ext uri="{BB962C8B-B14F-4D97-AF65-F5344CB8AC3E}">
        <p14:creationId xmlns:p14="http://schemas.microsoft.com/office/powerpoint/2010/main" val="19390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lIns="91440" tIns="45720" rIns="91440" bIns="45720" anchor="t"/>
          <a:lstStyle/>
          <a:p>
            <a:r>
              <a:rPr lang="en-GB">
                <a:latin typeface="Lloyds Bank Jack Medium"/>
              </a:rPr>
              <a:t>Emails</a:t>
            </a:r>
            <a:endParaRPr lang="en-GB"/>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a:xfrm>
            <a:off x="4104442" y="2156957"/>
            <a:ext cx="8645169" cy="3920345"/>
          </a:xfrm>
        </p:spPr>
        <p:txBody>
          <a:bodyPr lIns="91440" tIns="45720" rIns="91440" bIns="45720" anchor="ctr"/>
          <a:lstStyle/>
          <a:p>
            <a:pPr marL="514350" indent="-514350">
              <a:buFont typeface="Arial" panose="020F0302020204030204"/>
              <a:buChar char="•"/>
            </a:pPr>
            <a:r>
              <a:rPr lang="en-GB">
                <a:latin typeface="Lloyds Bank Jack Medium"/>
              </a:rPr>
              <a:t>To keep in touch with family and friends</a:t>
            </a:r>
          </a:p>
          <a:p>
            <a:pPr marL="514350" indent="-514350">
              <a:buFont typeface="Arial" panose="020F0302020204030204"/>
              <a:buChar char="•"/>
            </a:pPr>
            <a:r>
              <a:rPr lang="en-GB">
                <a:latin typeface="Lloyds Bank Jack Medium"/>
              </a:rPr>
              <a:t>Needed for online accounts like:</a:t>
            </a:r>
            <a:endParaRPr lang="en-GB"/>
          </a:p>
          <a:p>
            <a:pPr marL="971550" lvl="1" indent="-514350">
              <a:buFont typeface="Courier New" panose="020F0302020204030204"/>
              <a:buChar char="o"/>
            </a:pPr>
            <a:r>
              <a:rPr lang="en-GB">
                <a:latin typeface="Lloyds Bank Jack Medium"/>
              </a:rPr>
              <a:t>Online shopping</a:t>
            </a:r>
          </a:p>
          <a:p>
            <a:pPr marL="971550" lvl="1" indent="-514350">
              <a:buFont typeface="Courier New" panose="020F0302020204030204"/>
              <a:buChar char="o"/>
            </a:pPr>
            <a:r>
              <a:rPr lang="en-GB">
                <a:latin typeface="Lloyds Bank Jack Medium"/>
              </a:rPr>
              <a:t>Online Banking</a:t>
            </a:r>
          </a:p>
          <a:p>
            <a:pPr marL="971550" lvl="1" indent="-514350">
              <a:buFont typeface="Courier New" panose="020F0302020204030204"/>
              <a:buChar char="o"/>
            </a:pPr>
            <a:r>
              <a:rPr lang="en-GB">
                <a:latin typeface="Lloyds Bank Jack Medium"/>
              </a:rPr>
              <a:t>Streaming Services</a:t>
            </a:r>
          </a:p>
          <a:p>
            <a:pPr marL="971550" lvl="1" indent="-514350">
              <a:buFont typeface="Courier New" panose="020F0302020204030204"/>
              <a:buChar char="o"/>
            </a:pPr>
            <a:endParaRPr lang="en-GB">
              <a:latin typeface="Lloyds Bank Jack Medium"/>
            </a:endParaRPr>
          </a:p>
          <a:p>
            <a:pPr marL="971550" lvl="1" indent="-514350">
              <a:buFont typeface="Courier New" panose="020F0302020204030204"/>
              <a:buChar char="o"/>
            </a:pPr>
            <a:endParaRPr lang="en-GB"/>
          </a:p>
          <a:p>
            <a:pPr marL="514350" indent="-514350">
              <a:buFont typeface="Arial" panose="020F0302020204030204"/>
              <a:buChar char="•"/>
            </a:pPr>
            <a:endParaRPr lang="en-GB"/>
          </a:p>
        </p:txBody>
      </p:sp>
      <p:pic>
        <p:nvPicPr>
          <p:cNvPr id="8" name="Graphic 7">
            <a:extLst>
              <a:ext uri="{FF2B5EF4-FFF2-40B4-BE49-F238E27FC236}">
                <a16:creationId xmlns:a16="http://schemas.microsoft.com/office/drawing/2014/main" id="{6BEFB3C8-57B2-2F97-08B2-3A6195331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166" y="2959597"/>
            <a:ext cx="3090334" cy="2007722"/>
          </a:xfrm>
          <a:prstGeom prst="rect">
            <a:avLst/>
          </a:prstGeom>
        </p:spPr>
      </p:pic>
    </p:spTree>
    <p:extLst>
      <p:ext uri="{BB962C8B-B14F-4D97-AF65-F5344CB8AC3E}">
        <p14:creationId xmlns:p14="http://schemas.microsoft.com/office/powerpoint/2010/main" val="93626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FAC8DCF-4312-4F94-A18A-6242FA29AB8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a:t>You get an email </a:t>
            </a:r>
          </a:p>
        </p:txBody>
      </p:sp>
      <p:sp>
        <p:nvSpPr>
          <p:cNvPr id="3" name="Text Placeholder 2">
            <a:extLst>
              <a:ext uri="{FF2B5EF4-FFF2-40B4-BE49-F238E27FC236}">
                <a16:creationId xmlns:a16="http://schemas.microsoft.com/office/drawing/2014/main" id="{E63780C8-FD4A-926D-4EB7-EB00B07F68CF}"/>
              </a:ext>
            </a:extLst>
          </p:cNvPr>
          <p:cNvSpPr>
            <a:spLocks noGrp="1"/>
          </p:cNvSpPr>
          <p:nvPr>
            <p:ph type="body" sz="quarter" idx="12"/>
          </p:nvPr>
        </p:nvSpPr>
        <p:spPr>
          <a:xfrm>
            <a:off x="5012055" y="2391365"/>
            <a:ext cx="7456170" cy="3920345"/>
          </a:xfrm>
        </p:spPr>
        <p:txBody>
          <a:bodyPr lIns="91440" tIns="45720" rIns="91440" bIns="45720" anchor="ctr"/>
          <a:lstStyle/>
          <a:p>
            <a:pPr marL="0" indent="0">
              <a:buNone/>
            </a:pPr>
            <a:r>
              <a:rPr lang="en-GB">
                <a:latin typeface="Lloyds Bank Jack Medium"/>
              </a:rPr>
              <a:t>You don’t know the sender. </a:t>
            </a:r>
          </a:p>
          <a:p>
            <a:pPr marL="0" indent="0">
              <a:buNone/>
            </a:pPr>
            <a:r>
              <a:rPr lang="en-GB">
                <a:latin typeface="Lloyds Bank Jack Medium"/>
              </a:rPr>
              <a:t>They’re asking for personal information.</a:t>
            </a:r>
          </a:p>
          <a:p>
            <a:pPr marL="0" indent="0">
              <a:buNone/>
            </a:pPr>
            <a:r>
              <a:rPr lang="en-GB"/>
              <a:t>What do you do?</a:t>
            </a:r>
          </a:p>
          <a:p>
            <a:pPr marL="0" indent="0">
              <a:buNone/>
            </a:pPr>
            <a:endParaRPr lang="en-GB" sz="1200"/>
          </a:p>
          <a:p>
            <a:pPr marL="514800" indent="-514800">
              <a:buFont typeface="+mj-lt"/>
              <a:buAutoNum type="alphaUcPeriod"/>
            </a:pPr>
            <a:r>
              <a:rPr lang="en-GB"/>
              <a:t>Reply with information</a:t>
            </a:r>
          </a:p>
          <a:p>
            <a:pPr marL="514800" indent="-514800">
              <a:buFont typeface="+mj-lt"/>
              <a:buAutoNum type="alphaUcPeriod"/>
            </a:pPr>
            <a:r>
              <a:rPr lang="en-GB"/>
              <a:t>Ignore the email</a:t>
            </a:r>
          </a:p>
          <a:p>
            <a:pPr marL="514800" indent="-514800">
              <a:buFont typeface="+mj-lt"/>
              <a:buAutoNum type="alphaUcPeriod"/>
            </a:pPr>
            <a:r>
              <a:rPr lang="en-GB"/>
              <a:t>Report it</a:t>
            </a:r>
          </a:p>
          <a:p>
            <a:pPr marL="514800" indent="-514800">
              <a:buAutoNum type="alphaUcPeriod"/>
            </a:pPr>
            <a:r>
              <a:rPr lang="en-GB">
                <a:latin typeface="Lloyds Bank Jack Medium"/>
              </a:rPr>
              <a:t>Check using contact details you trust</a:t>
            </a:r>
            <a:endParaRPr lang="en-GB"/>
          </a:p>
          <a:p>
            <a:pPr>
              <a:buAutoNum type="alphaUcPeriod"/>
            </a:pPr>
            <a:endParaRPr lang="en-GB"/>
          </a:p>
        </p:txBody>
      </p:sp>
    </p:spTree>
    <p:extLst>
      <p:ext uri="{BB962C8B-B14F-4D97-AF65-F5344CB8AC3E}">
        <p14:creationId xmlns:p14="http://schemas.microsoft.com/office/powerpoint/2010/main" val="131350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90CA-5B1C-01A4-0A3D-DFF834B3081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EE4C464-E159-9DAC-8F34-4F81E6FEF625}"/>
              </a:ext>
            </a:extLst>
          </p:cNvPr>
          <p:cNvSpPr>
            <a:spLocks noGrp="1"/>
          </p:cNvSpPr>
          <p:nvPr>
            <p:ph type="body" sz="quarter" idx="11"/>
          </p:nvPr>
        </p:nvSpPr>
        <p:spPr/>
        <p:txBody>
          <a:bodyPr lIns="91440" tIns="45720" rIns="91440" bIns="45720" anchor="t"/>
          <a:lstStyle/>
          <a:p>
            <a:r>
              <a:rPr lang="en-GB">
                <a:latin typeface="Lloyds Bank Jack Medium"/>
              </a:rPr>
              <a:t>Downloading apps</a:t>
            </a:r>
          </a:p>
        </p:txBody>
      </p:sp>
      <p:sp>
        <p:nvSpPr>
          <p:cNvPr id="4" name="Text Placeholder 3">
            <a:extLst>
              <a:ext uri="{FF2B5EF4-FFF2-40B4-BE49-F238E27FC236}">
                <a16:creationId xmlns:a16="http://schemas.microsoft.com/office/drawing/2014/main" id="{E8DACE00-08DB-5250-7F57-1004AD0965F1}"/>
              </a:ext>
            </a:extLst>
          </p:cNvPr>
          <p:cNvSpPr>
            <a:spLocks noGrp="1"/>
          </p:cNvSpPr>
          <p:nvPr>
            <p:ph type="body" sz="quarter" idx="12"/>
          </p:nvPr>
        </p:nvSpPr>
        <p:spPr>
          <a:xfrm>
            <a:off x="741760" y="2138584"/>
            <a:ext cx="7378658" cy="3920345"/>
          </a:xfrm>
        </p:spPr>
        <p:txBody>
          <a:bodyPr lIns="91440" tIns="45720" rIns="91440" bIns="45720" anchor="ctr"/>
          <a:lstStyle/>
          <a:p>
            <a:pPr marL="457200" indent="-457200">
              <a:lnSpc>
                <a:spcPct val="150000"/>
              </a:lnSpc>
              <a:spcAft>
                <a:spcPts val="1200"/>
              </a:spcAft>
              <a:buFont typeface="Arial" panose="020B0604020202020204" pitchFamily="34" charset="0"/>
              <a:buChar char="•"/>
            </a:pPr>
            <a:r>
              <a:rPr lang="en-GB" dirty="0">
                <a:latin typeface="Lloyds Bank Jack Medium"/>
                <a:cs typeface="Calibri"/>
              </a:rPr>
              <a:t>Find </a:t>
            </a:r>
            <a:r>
              <a:rPr lang="en-GB" b="1" dirty="0">
                <a:latin typeface="Lloyds Bank Jack Medium"/>
                <a:cs typeface="Calibri"/>
              </a:rPr>
              <a:t>Play Store</a:t>
            </a:r>
            <a:endParaRPr lang="en-GB" b="1" dirty="0"/>
          </a:p>
          <a:p>
            <a:pPr marL="457200" indent="-457200">
              <a:lnSpc>
                <a:spcPct val="150000"/>
              </a:lnSpc>
              <a:spcAft>
                <a:spcPts val="1200"/>
              </a:spcAft>
              <a:buFont typeface="Arial" panose="020B0604020202020204" pitchFamily="34" charset="0"/>
              <a:buChar char="•"/>
            </a:pPr>
            <a:r>
              <a:rPr lang="en-GB" dirty="0">
                <a:latin typeface="Lloyds Bank Jack Medium"/>
              </a:rPr>
              <a:t>Search </a:t>
            </a:r>
            <a:r>
              <a:rPr lang="en-GB" b="1" dirty="0">
                <a:latin typeface="Lloyds Bank Jack Medium"/>
              </a:rPr>
              <a:t>Google Lens</a:t>
            </a:r>
          </a:p>
          <a:p>
            <a:pPr marL="457200" indent="-457200">
              <a:lnSpc>
                <a:spcPct val="150000"/>
              </a:lnSpc>
              <a:spcAft>
                <a:spcPts val="1200"/>
              </a:spcAft>
              <a:buFont typeface="Arial" panose="020B0604020202020204" pitchFamily="34" charset="0"/>
              <a:buChar char="•"/>
            </a:pPr>
            <a:r>
              <a:rPr lang="en-GB" dirty="0">
                <a:latin typeface="Lloyds Bank Jack Medium"/>
              </a:rPr>
              <a:t>Install </a:t>
            </a:r>
            <a:r>
              <a:rPr lang="en-GB" b="1" dirty="0">
                <a:latin typeface="Lloyds Bank Jack Medium"/>
              </a:rPr>
              <a:t>Google Lens</a:t>
            </a:r>
          </a:p>
          <a:p>
            <a:pPr marL="457200" indent="-457200">
              <a:lnSpc>
                <a:spcPct val="150000"/>
              </a:lnSpc>
              <a:spcAft>
                <a:spcPts val="1200"/>
              </a:spcAft>
              <a:buFont typeface="Arial" panose="020B0604020202020204" pitchFamily="34" charset="0"/>
              <a:buChar char="•"/>
            </a:pPr>
            <a:endParaRPr lang="en-GB" dirty="0"/>
          </a:p>
        </p:txBody>
      </p:sp>
      <p:pic>
        <p:nvPicPr>
          <p:cNvPr id="7" name="Graphic 6">
            <a:extLst>
              <a:ext uri="{FF2B5EF4-FFF2-40B4-BE49-F238E27FC236}">
                <a16:creationId xmlns:a16="http://schemas.microsoft.com/office/drawing/2014/main" id="{3A5B088A-2133-C507-6464-E190E5BF6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5440" y="2399547"/>
            <a:ext cx="2891087" cy="2891087"/>
          </a:xfrm>
          <a:prstGeom prst="rect">
            <a:avLst/>
          </a:prstGeom>
        </p:spPr>
      </p:pic>
    </p:spTree>
    <p:extLst>
      <p:ext uri="{BB962C8B-B14F-4D97-AF65-F5344CB8AC3E}">
        <p14:creationId xmlns:p14="http://schemas.microsoft.com/office/powerpoint/2010/main" val="424171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0ED4-AF7E-482A-B196-23A73F090B96}"/>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D86A9D6-AB1A-EFE7-6C17-DBCE9D76273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prstGeom prst="rect">
            <a:avLst/>
          </a:prstGeom>
        </p:spPr>
      </p:pic>
      <p:sp>
        <p:nvSpPr>
          <p:cNvPr id="3" name="Text Placeholder 2">
            <a:extLst>
              <a:ext uri="{FF2B5EF4-FFF2-40B4-BE49-F238E27FC236}">
                <a16:creationId xmlns:a16="http://schemas.microsoft.com/office/drawing/2014/main" id="{6E663CC4-7126-838D-9C3D-7DB311C977D4}"/>
              </a:ext>
            </a:extLst>
          </p:cNvPr>
          <p:cNvSpPr>
            <a:spLocks noGrp="1"/>
          </p:cNvSpPr>
          <p:nvPr>
            <p:ph type="body" sz="quarter" idx="11"/>
          </p:nvPr>
        </p:nvSpPr>
        <p:spPr/>
        <p:txBody>
          <a:bodyPr/>
          <a:lstStyle/>
          <a:p>
            <a:r>
              <a:rPr lang="en-GB"/>
              <a:t>Keep your data safe</a:t>
            </a:r>
          </a:p>
        </p:txBody>
      </p:sp>
      <p:sp>
        <p:nvSpPr>
          <p:cNvPr id="4" name="Text Placeholder 3">
            <a:extLst>
              <a:ext uri="{FF2B5EF4-FFF2-40B4-BE49-F238E27FC236}">
                <a16:creationId xmlns:a16="http://schemas.microsoft.com/office/drawing/2014/main" id="{FF102D71-4DA8-E99A-BFB5-ADC0E2BD3C93}"/>
              </a:ext>
            </a:extLst>
          </p:cNvPr>
          <p:cNvSpPr>
            <a:spLocks noGrp="1"/>
          </p:cNvSpPr>
          <p:nvPr>
            <p:ph type="body" sz="quarter" idx="12"/>
          </p:nvPr>
        </p:nvSpPr>
        <p:spPr>
          <a:xfrm>
            <a:off x="741759" y="2005610"/>
            <a:ext cx="6799503" cy="3920345"/>
          </a:xfrm>
        </p:spPr>
        <p:txBody>
          <a:bodyPr lIns="91440" tIns="45720" rIns="91440" bIns="45720" anchor="ctr"/>
          <a:lstStyle/>
          <a:p>
            <a:pPr marL="457200" indent="-457200">
              <a:buFont typeface="Wingdings" pitchFamily="2" charset="2"/>
              <a:buChar char="ü"/>
            </a:pPr>
            <a:r>
              <a:rPr lang="en-GB">
                <a:latin typeface="Lloyds Bank Jack Medium"/>
              </a:rPr>
              <a:t>When you start to use your device</a:t>
            </a:r>
          </a:p>
          <a:p>
            <a:pPr marL="457200" indent="-457200">
              <a:buFont typeface="Wingdings" pitchFamily="2" charset="2"/>
              <a:buChar char="ü"/>
            </a:pPr>
            <a:r>
              <a:rPr lang="en-GB">
                <a:latin typeface="Lloyds Bank Jack Medium"/>
              </a:rPr>
              <a:t>Using apps and websites:</a:t>
            </a:r>
          </a:p>
          <a:p>
            <a:pPr marL="914400" lvl="1" indent="-457200">
              <a:buFont typeface="Wingdings" pitchFamily="2" charset="2"/>
              <a:buChar char="ü"/>
            </a:pPr>
            <a:r>
              <a:rPr lang="en-GB">
                <a:latin typeface="Lloyds Bank Jack"/>
              </a:rPr>
              <a:t>What are you sharing?</a:t>
            </a:r>
          </a:p>
          <a:p>
            <a:pPr marL="914400" lvl="1" indent="-457200">
              <a:buFont typeface="Wingdings" pitchFamily="2" charset="2"/>
              <a:buChar char="ü"/>
            </a:pPr>
            <a:r>
              <a:rPr lang="en-GB">
                <a:latin typeface="Lloyds Bank Jack"/>
              </a:rPr>
              <a:t>Think before you buy</a:t>
            </a:r>
          </a:p>
          <a:p>
            <a:pPr marL="457200" indent="-457200">
              <a:buFont typeface="Wingdings" pitchFamily="2" charset="2"/>
              <a:buChar char="ü"/>
            </a:pPr>
            <a:r>
              <a:rPr lang="en-GB">
                <a:latin typeface="Lloyds Bank Jack Medium"/>
              </a:rPr>
              <a:t>Back up your valuables</a:t>
            </a:r>
          </a:p>
          <a:p>
            <a:pPr marL="457200" indent="-457200">
              <a:buFont typeface="Wingdings" pitchFamily="2" charset="2"/>
              <a:buChar char="ü"/>
            </a:pPr>
            <a:r>
              <a:rPr lang="en-GB">
                <a:latin typeface="Lloyds Bank Jack Medium"/>
              </a:rPr>
              <a:t>If you’re no longer using the device:</a:t>
            </a:r>
          </a:p>
          <a:p>
            <a:pPr marL="914400" lvl="1" indent="-457200">
              <a:buFont typeface="Wingdings" pitchFamily="2" charset="2"/>
              <a:buChar char="ü"/>
            </a:pPr>
            <a:r>
              <a:rPr lang="en-GB">
                <a:latin typeface="Lloyds Bank Jack"/>
              </a:rPr>
              <a:t>Remove the device from online accounts</a:t>
            </a:r>
          </a:p>
          <a:p>
            <a:pPr marL="914400" lvl="1" indent="-457200">
              <a:buFont typeface="Wingdings" pitchFamily="2" charset="2"/>
              <a:buChar char="ü"/>
            </a:pPr>
            <a:r>
              <a:rPr lang="en-GB">
                <a:latin typeface="Lloyds Bank Jack"/>
              </a:rPr>
              <a:t>‘Factory reset’</a:t>
            </a:r>
          </a:p>
          <a:p>
            <a:pPr marL="457200" indent="-457200">
              <a:lnSpc>
                <a:spcPct val="150000"/>
              </a:lnSpc>
              <a:spcBef>
                <a:spcPts val="1200"/>
              </a:spcBef>
              <a:buFont typeface="Wingdings" panose="05000000000000000000" pitchFamily="2" charset="2"/>
              <a:buChar char="ü"/>
            </a:pPr>
            <a:endParaRPr lang="en-GB"/>
          </a:p>
        </p:txBody>
      </p:sp>
      <p:sp>
        <p:nvSpPr>
          <p:cNvPr id="2" name="TextBox 1">
            <a:extLst>
              <a:ext uri="{FF2B5EF4-FFF2-40B4-BE49-F238E27FC236}">
                <a16:creationId xmlns:a16="http://schemas.microsoft.com/office/drawing/2014/main" id="{BD3AD55F-5F43-B6EF-3732-F67083C0F4E0}"/>
              </a:ext>
            </a:extLst>
          </p:cNvPr>
          <p:cNvSpPr txBox="1"/>
          <p:nvPr/>
        </p:nvSpPr>
        <p:spPr>
          <a:xfrm>
            <a:off x="367989" y="6418109"/>
            <a:ext cx="9355873" cy="369332"/>
          </a:xfrm>
          <a:prstGeom prst="rect">
            <a:avLst/>
          </a:prstGeom>
          <a:noFill/>
        </p:spPr>
        <p:txBody>
          <a:bodyPr wrap="square" rtlCol="0">
            <a:spAutoFit/>
          </a:bodyPr>
          <a:lstStyle/>
          <a:p>
            <a:r>
              <a:rPr lang="en-GB"/>
              <a:t>Guidance taken from https://www.ncsc.gov.uk/collection/top-tips-for-staying-secure-online</a:t>
            </a:r>
          </a:p>
        </p:txBody>
      </p:sp>
    </p:spTree>
    <p:extLst>
      <p:ext uri="{BB962C8B-B14F-4D97-AF65-F5344CB8AC3E}">
        <p14:creationId xmlns:p14="http://schemas.microsoft.com/office/powerpoint/2010/main" val="424213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43587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47ED357-4F89-A0B3-9424-FF80CE13E15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More ideas to stay safe</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pPr marL="457200" indent="-457200">
              <a:buFont typeface="Wingdings" pitchFamily="2" charset="2"/>
              <a:buChar char="ü"/>
            </a:pPr>
            <a:r>
              <a:rPr lang="en-GB"/>
              <a:t>Enable 2-factor authentication</a:t>
            </a:r>
          </a:p>
          <a:p>
            <a:pPr marL="457200" indent="-457200">
              <a:buFont typeface="Wingdings" pitchFamily="2" charset="2"/>
              <a:buChar char="ü"/>
            </a:pPr>
            <a:r>
              <a:rPr lang="en-GB"/>
              <a:t>Use / install security software</a:t>
            </a:r>
          </a:p>
          <a:p>
            <a:pPr marL="457200" indent="-457200">
              <a:buFont typeface="Wingdings" pitchFamily="2" charset="2"/>
              <a:buChar char="ü"/>
            </a:pPr>
            <a:r>
              <a:rPr lang="en-GB"/>
              <a:t>Don’t share personal information</a:t>
            </a:r>
          </a:p>
          <a:p>
            <a:pPr marL="457200" indent="-457200">
              <a:buFont typeface="Wingdings" pitchFamily="2" charset="2"/>
              <a:buChar char="ü"/>
            </a:pPr>
            <a:r>
              <a:rPr lang="en-GB"/>
              <a:t>Check your social media profile and privacy settings</a:t>
            </a:r>
          </a:p>
        </p:txBody>
      </p:sp>
      <p:sp>
        <p:nvSpPr>
          <p:cNvPr id="2" name="TextBox 1">
            <a:extLst>
              <a:ext uri="{FF2B5EF4-FFF2-40B4-BE49-F238E27FC236}">
                <a16:creationId xmlns:a16="http://schemas.microsoft.com/office/drawing/2014/main" id="{5B0CF592-1D2D-86A5-79D8-A4B6B5CE739D}"/>
              </a:ext>
            </a:extLst>
          </p:cNvPr>
          <p:cNvSpPr txBox="1"/>
          <p:nvPr/>
        </p:nvSpPr>
        <p:spPr>
          <a:xfrm>
            <a:off x="367989" y="6418109"/>
            <a:ext cx="9355873" cy="369332"/>
          </a:xfrm>
          <a:prstGeom prst="rect">
            <a:avLst/>
          </a:prstGeom>
          <a:noFill/>
        </p:spPr>
        <p:txBody>
          <a:bodyPr wrap="square" rtlCol="0">
            <a:spAutoFit/>
          </a:bodyPr>
          <a:lstStyle/>
          <a:p>
            <a:r>
              <a:rPr lang="en-GB"/>
              <a:t>Guidance taken from https://www.ncsc.gov.uk/collection/top-tips-for-staying-secure-online</a:t>
            </a:r>
          </a:p>
        </p:txBody>
      </p:sp>
    </p:spTree>
    <p:extLst>
      <p:ext uri="{BB962C8B-B14F-4D97-AF65-F5344CB8AC3E}">
        <p14:creationId xmlns:p14="http://schemas.microsoft.com/office/powerpoint/2010/main" val="41336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AE664D-051F-2F72-C67E-BE99EA09C86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a:t>You meet someone online</a:t>
            </a:r>
          </a:p>
        </p:txBody>
      </p:sp>
      <p:sp>
        <p:nvSpPr>
          <p:cNvPr id="3" name="Text Placeholder 2">
            <a:extLst>
              <a:ext uri="{FF2B5EF4-FFF2-40B4-BE49-F238E27FC236}">
                <a16:creationId xmlns:a16="http://schemas.microsoft.com/office/drawing/2014/main" id="{83E5249F-969A-5C3A-1B00-9B578D4C1145}"/>
              </a:ext>
            </a:extLst>
          </p:cNvPr>
          <p:cNvSpPr>
            <a:spLocks noGrp="1"/>
          </p:cNvSpPr>
          <p:nvPr>
            <p:ph type="body" sz="quarter" idx="12"/>
          </p:nvPr>
        </p:nvSpPr>
        <p:spPr>
          <a:xfrm>
            <a:off x="741759" y="1705563"/>
            <a:ext cx="6799503" cy="3920345"/>
          </a:xfrm>
        </p:spPr>
        <p:txBody>
          <a:bodyPr/>
          <a:lstStyle/>
          <a:p>
            <a:pPr marL="0" indent="0">
              <a:buNone/>
            </a:pPr>
            <a:r>
              <a:rPr lang="en-GB"/>
              <a:t>They ask for your personal information. </a:t>
            </a:r>
          </a:p>
          <a:p>
            <a:pPr marL="0" indent="0">
              <a:buNone/>
            </a:pPr>
            <a:r>
              <a:rPr lang="en-GB"/>
              <a:t>What do you do?</a:t>
            </a:r>
          </a:p>
          <a:p>
            <a:pPr marL="0" indent="0">
              <a:buNone/>
            </a:pPr>
            <a:endParaRPr lang="en-GB" sz="2000"/>
          </a:p>
          <a:p>
            <a:pPr marL="514350" indent="-514350">
              <a:buFont typeface="+mj-lt"/>
              <a:buAutoNum type="alphaUcPeriod"/>
            </a:pPr>
            <a:r>
              <a:rPr lang="en-GB"/>
              <a:t>Share my information</a:t>
            </a:r>
          </a:p>
          <a:p>
            <a:pPr marL="514350" indent="-514350">
              <a:buFont typeface="+mj-lt"/>
              <a:buAutoNum type="alphaUcPeriod"/>
            </a:pPr>
            <a:r>
              <a:rPr lang="en-GB"/>
              <a:t>Say no. Don’t share</a:t>
            </a:r>
          </a:p>
          <a:p>
            <a:pPr marL="514350" indent="-514350">
              <a:buFont typeface="+mj-lt"/>
              <a:buAutoNum type="alphaUcPeriod"/>
            </a:pPr>
            <a:r>
              <a:rPr lang="en-GB"/>
              <a:t>Ask why they need it</a:t>
            </a:r>
          </a:p>
          <a:p>
            <a:pPr marL="514350" indent="-514350">
              <a:buFont typeface="+mj-lt"/>
              <a:buAutoNum type="alphaUcPeriod"/>
            </a:pPr>
            <a:r>
              <a:rPr lang="en-GB"/>
              <a:t>Seek advice</a:t>
            </a:r>
          </a:p>
        </p:txBody>
      </p:sp>
    </p:spTree>
    <p:extLst>
      <p:ext uri="{BB962C8B-B14F-4D97-AF65-F5344CB8AC3E}">
        <p14:creationId xmlns:p14="http://schemas.microsoft.com/office/powerpoint/2010/main" val="398515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8C2BDB3-F579-CC48-524D-B5339C0A6D5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a:t>What to do if something happens</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a:xfrm>
            <a:off x="4433147" y="2339506"/>
            <a:ext cx="7386320" cy="3920345"/>
          </a:xfrm>
        </p:spPr>
        <p:txBody>
          <a:bodyPr lIns="91440" tIns="45720" rIns="91440" bIns="45720" anchor="ctr"/>
          <a:lstStyle/>
          <a:p>
            <a:r>
              <a:rPr lang="en-GB">
                <a:latin typeface="Lloyds Bank Jack Medium"/>
              </a:rPr>
              <a:t>Contact Action Fraud: </a:t>
            </a:r>
            <a:endParaRPr lang="en-GB"/>
          </a:p>
          <a:p>
            <a:r>
              <a:rPr lang="en-GB" sz="3600">
                <a:latin typeface="Lloyds Bank Jack Medium"/>
              </a:rPr>
              <a:t>0300 123 2040  actionfraud.police.uk</a:t>
            </a:r>
          </a:p>
          <a:p>
            <a:pPr>
              <a:lnSpc>
                <a:spcPct val="114000"/>
              </a:lnSpc>
              <a:spcBef>
                <a:spcPts val="1200"/>
              </a:spcBef>
              <a:spcAft>
                <a:spcPts val="600"/>
              </a:spcAft>
            </a:pPr>
            <a:r>
              <a:rPr lang="en-GB">
                <a:latin typeface="Lloyds Bank Jack Medium"/>
              </a:rPr>
              <a:t>Tell your bank - Call 159</a:t>
            </a:r>
            <a:endParaRPr lang="en-GB"/>
          </a:p>
          <a:p>
            <a:pPr>
              <a:lnSpc>
                <a:spcPct val="114000"/>
              </a:lnSpc>
              <a:spcBef>
                <a:spcPts val="1200"/>
              </a:spcBef>
              <a:spcAft>
                <a:spcPts val="600"/>
              </a:spcAft>
            </a:pPr>
            <a:r>
              <a:rPr lang="en-GB">
                <a:latin typeface="Lloyds Bank Jack Medium"/>
              </a:rPr>
              <a:t>Change your passwords</a:t>
            </a:r>
          </a:p>
          <a:p>
            <a:pPr>
              <a:lnSpc>
                <a:spcPct val="114000"/>
              </a:lnSpc>
              <a:spcBef>
                <a:spcPts val="1200"/>
              </a:spcBef>
              <a:spcAft>
                <a:spcPts val="600"/>
              </a:spcAft>
            </a:pPr>
            <a:r>
              <a:rPr lang="en-GB">
                <a:latin typeface="Lloyds Bank Jack Medium"/>
              </a:rPr>
              <a:t>Scan your device</a:t>
            </a:r>
          </a:p>
          <a:p>
            <a:endParaRPr lang="en-GB"/>
          </a:p>
        </p:txBody>
      </p:sp>
    </p:spTree>
    <p:extLst>
      <p:ext uri="{BB962C8B-B14F-4D97-AF65-F5344CB8AC3E}">
        <p14:creationId xmlns:p14="http://schemas.microsoft.com/office/powerpoint/2010/main" val="74499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580EE0-149A-1E44-9BDA-E2638F07997E}"/>
              </a:ext>
            </a:extLst>
          </p:cNvPr>
          <p:cNvSpPr>
            <a:spLocks noGrp="1"/>
          </p:cNvSpPr>
          <p:nvPr>
            <p:ph type="body" sz="quarter" idx="11"/>
          </p:nvPr>
        </p:nvSpPr>
        <p:spPr/>
        <p:txBody>
          <a:bodyPr/>
          <a:lstStyle/>
          <a:p>
            <a:r>
              <a:rPr lang="en-GB"/>
              <a:t>What you’ve done today</a:t>
            </a:r>
          </a:p>
        </p:txBody>
      </p:sp>
      <p:sp>
        <p:nvSpPr>
          <p:cNvPr id="4" name="Text Placeholder 3">
            <a:extLst>
              <a:ext uri="{FF2B5EF4-FFF2-40B4-BE49-F238E27FC236}">
                <a16:creationId xmlns:a16="http://schemas.microsoft.com/office/drawing/2014/main" id="{8B072CF8-D302-24BC-AC5E-6D1AB2EA87E3}"/>
              </a:ext>
            </a:extLst>
          </p:cNvPr>
          <p:cNvSpPr>
            <a:spLocks noGrp="1"/>
          </p:cNvSpPr>
          <p:nvPr>
            <p:ph type="body" sz="quarter" idx="12"/>
          </p:nvPr>
        </p:nvSpPr>
        <p:spPr/>
        <p:txBody>
          <a:bodyPr/>
          <a:lstStyle/>
          <a:p>
            <a:r>
              <a:rPr lang="en-GB"/>
              <a:t>Set up your device</a:t>
            </a:r>
          </a:p>
          <a:p>
            <a:r>
              <a:rPr lang="en-GB"/>
              <a:t>Connected to the Internet</a:t>
            </a:r>
          </a:p>
          <a:p>
            <a:r>
              <a:rPr lang="en-GB"/>
              <a:t>Got started with email</a:t>
            </a:r>
          </a:p>
          <a:p>
            <a:r>
              <a:rPr lang="en-GB"/>
              <a:t>Learnt how to keep safe online</a:t>
            </a:r>
          </a:p>
        </p:txBody>
      </p:sp>
      <p:pic>
        <p:nvPicPr>
          <p:cNvPr id="5" name="Picture Placeholder 4">
            <a:extLst>
              <a:ext uri="{FF2B5EF4-FFF2-40B4-BE49-F238E27FC236}">
                <a16:creationId xmlns:a16="http://schemas.microsoft.com/office/drawing/2014/main" id="{6B82AD09-2B16-6289-9476-583B6E1FAB6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3346221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vodafone logo">
            <a:extLst>
              <a:ext uri="{FF2B5EF4-FFF2-40B4-BE49-F238E27FC236}">
                <a16:creationId xmlns:a16="http://schemas.microsoft.com/office/drawing/2014/main" id="{3951DC1C-64D1-E37D-DD2C-41667DF0EE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1934" y="3851437"/>
            <a:ext cx="1356554" cy="972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F1D1760F-D111-12A3-72D5-AB7D866A97D1}"/>
              </a:ext>
            </a:extLst>
          </p:cNvPr>
          <p:cNvSpPr>
            <a:spLocks noGrp="1"/>
          </p:cNvSpPr>
          <p:nvPr>
            <p:ph type="body" sz="quarter" idx="11"/>
          </p:nvPr>
        </p:nvSpPr>
        <p:spPr/>
        <p:txBody>
          <a:bodyPr/>
          <a:lstStyle/>
          <a:p>
            <a:r>
              <a:rPr lang="en-GB"/>
              <a:t>What’s next?</a:t>
            </a:r>
          </a:p>
        </p:txBody>
      </p:sp>
      <p:pic>
        <p:nvPicPr>
          <p:cNvPr id="10" name="Picture 9" descr="A qr code on a white background&#10;&#10;Description automatically generated">
            <a:extLst>
              <a:ext uri="{FF2B5EF4-FFF2-40B4-BE49-F238E27FC236}">
                <a16:creationId xmlns:a16="http://schemas.microsoft.com/office/drawing/2014/main" id="{9288448F-106B-43C9-F8BA-0D1E882C5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450" y="1365675"/>
            <a:ext cx="2172233" cy="2172233"/>
          </a:xfrm>
          <a:prstGeom prst="rect">
            <a:avLst/>
          </a:prstGeom>
        </p:spPr>
      </p:pic>
      <p:pic>
        <p:nvPicPr>
          <p:cNvPr id="14" name="Picture 13">
            <a:extLst>
              <a:ext uri="{FF2B5EF4-FFF2-40B4-BE49-F238E27FC236}">
                <a16:creationId xmlns:a16="http://schemas.microsoft.com/office/drawing/2014/main" id="{97D297B3-60DD-1ABC-E25A-E3789A1EFB29}"/>
              </a:ext>
            </a:extLst>
          </p:cNvPr>
          <p:cNvPicPr>
            <a:picLocks noChangeAspect="1"/>
          </p:cNvPicPr>
          <p:nvPr/>
        </p:nvPicPr>
        <p:blipFill>
          <a:blip r:embed="rId5"/>
          <a:stretch>
            <a:fillRect/>
          </a:stretch>
        </p:blipFill>
        <p:spPr>
          <a:xfrm>
            <a:off x="1335935" y="5166820"/>
            <a:ext cx="2143262" cy="1364294"/>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D7341F33-01E4-1BEF-6A2D-681E0C0458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7677" y="1347727"/>
            <a:ext cx="2160000" cy="2160000"/>
          </a:xfrm>
          <a:prstGeom prst="rect">
            <a:avLst/>
          </a:prstGeom>
        </p:spPr>
      </p:pic>
      <p:pic>
        <p:nvPicPr>
          <p:cNvPr id="17" name="Picture 16">
            <a:extLst>
              <a:ext uri="{FF2B5EF4-FFF2-40B4-BE49-F238E27FC236}">
                <a16:creationId xmlns:a16="http://schemas.microsoft.com/office/drawing/2014/main" id="{E5F6008E-F27C-5C53-9C3F-9DAA3B1AFEF8}"/>
              </a:ext>
            </a:extLst>
          </p:cNvPr>
          <p:cNvPicPr>
            <a:picLocks noChangeAspect="1"/>
          </p:cNvPicPr>
          <p:nvPr/>
        </p:nvPicPr>
        <p:blipFill>
          <a:blip r:embed="rId7"/>
          <a:stretch>
            <a:fillRect/>
          </a:stretch>
        </p:blipFill>
        <p:spPr>
          <a:xfrm>
            <a:off x="9124325" y="3370041"/>
            <a:ext cx="1356554" cy="466316"/>
          </a:xfrm>
          <a:prstGeom prst="rect">
            <a:avLst/>
          </a:prstGeom>
        </p:spPr>
      </p:pic>
      <p:pic>
        <p:nvPicPr>
          <p:cNvPr id="21" name="Picture 20" descr="A qr code with a few squares&#10;&#10;Description automatically generated">
            <a:extLst>
              <a:ext uri="{FF2B5EF4-FFF2-40B4-BE49-F238E27FC236}">
                <a16:creationId xmlns:a16="http://schemas.microsoft.com/office/drawing/2014/main" id="{A75708E9-1A5F-F74B-3D14-A35BF5C110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0211" y="1551791"/>
            <a:ext cx="1800000" cy="1800000"/>
          </a:xfrm>
          <a:prstGeom prst="rect">
            <a:avLst/>
          </a:prstGeom>
        </p:spPr>
      </p:pic>
      <p:pic>
        <p:nvPicPr>
          <p:cNvPr id="5" name="Graphic 4">
            <a:extLst>
              <a:ext uri="{FF2B5EF4-FFF2-40B4-BE49-F238E27FC236}">
                <a16:creationId xmlns:a16="http://schemas.microsoft.com/office/drawing/2014/main" id="{869EB0A9-868D-5D8F-48FB-C39B118071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7150" y="3919457"/>
            <a:ext cx="2700832" cy="880759"/>
          </a:xfrm>
          <a:prstGeom prst="rect">
            <a:avLst/>
          </a:prstGeom>
        </p:spPr>
      </p:pic>
      <p:pic>
        <p:nvPicPr>
          <p:cNvPr id="3" name="Picture 2">
            <a:extLst>
              <a:ext uri="{FF2B5EF4-FFF2-40B4-BE49-F238E27FC236}">
                <a16:creationId xmlns:a16="http://schemas.microsoft.com/office/drawing/2014/main" id="{44569E59-2E48-99C8-AA4B-2B096A03AF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7422" y="3928537"/>
            <a:ext cx="2410360" cy="214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result for ZTE Logo Transparent">
            <a:extLst>
              <a:ext uri="{FF2B5EF4-FFF2-40B4-BE49-F238E27FC236}">
                <a16:creationId xmlns:a16="http://schemas.microsoft.com/office/drawing/2014/main" id="{59DE7C43-25B2-EE76-061D-4C7E5B706AA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15251" y="6059103"/>
            <a:ext cx="897148" cy="53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2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3DF920-652E-57ED-CD07-297EF11C530F}"/>
              </a:ext>
            </a:extLst>
          </p:cNvPr>
          <p:cNvSpPr>
            <a:spLocks noGrp="1"/>
          </p:cNvSpPr>
          <p:nvPr>
            <p:ph type="body" sz="quarter" idx="11"/>
          </p:nvPr>
        </p:nvSpPr>
        <p:spPr/>
        <p:txBody>
          <a:bodyPr lIns="91440" tIns="45720" rIns="91440" bIns="45720" anchor="t"/>
          <a:lstStyle/>
          <a:p>
            <a:r>
              <a:rPr lang="en-GB"/>
              <a:t>Feedback</a:t>
            </a:r>
          </a:p>
        </p:txBody>
      </p:sp>
      <p:sp>
        <p:nvSpPr>
          <p:cNvPr id="4" name="Text Placeholder 3">
            <a:extLst>
              <a:ext uri="{FF2B5EF4-FFF2-40B4-BE49-F238E27FC236}">
                <a16:creationId xmlns:a16="http://schemas.microsoft.com/office/drawing/2014/main" id="{177ED0A9-D5F7-5A70-D5AD-A3E5421916C6}"/>
              </a:ext>
            </a:extLst>
          </p:cNvPr>
          <p:cNvSpPr>
            <a:spLocks noGrp="1"/>
          </p:cNvSpPr>
          <p:nvPr>
            <p:ph type="body" sz="quarter" idx="12"/>
          </p:nvPr>
        </p:nvSpPr>
        <p:spPr>
          <a:xfrm>
            <a:off x="741760" y="2020505"/>
            <a:ext cx="6390560" cy="3920345"/>
          </a:xfrm>
        </p:spPr>
        <p:txBody>
          <a:bodyPr lIns="91440" tIns="45720" rIns="91440" bIns="45720" anchor="ctr"/>
          <a:lstStyle/>
          <a:p>
            <a:pPr marL="0" indent="0">
              <a:buNone/>
            </a:pPr>
            <a:r>
              <a:rPr lang="en-GB" dirty="0">
                <a:latin typeface="Lloyds Bank Jack Medium"/>
              </a:rPr>
              <a:t>Please give us feedback!</a:t>
            </a:r>
          </a:p>
          <a:p>
            <a:pPr marL="0" indent="0">
              <a:buNone/>
            </a:pPr>
            <a:endParaRPr lang="en-GB" dirty="0"/>
          </a:p>
          <a:p>
            <a:pPr marL="0" indent="0">
              <a:buNone/>
            </a:pPr>
            <a:r>
              <a:rPr lang="en-GB" dirty="0">
                <a:latin typeface="Lloyds Bank Jack Medium"/>
              </a:rPr>
              <a:t>Use your device to scan the QR code</a:t>
            </a:r>
          </a:p>
          <a:p>
            <a:pPr marL="0" indent="0">
              <a:buNone/>
            </a:pPr>
            <a:endParaRPr lang="en-GB" dirty="0">
              <a:latin typeface="Lloyds Bank Jack Medium"/>
            </a:endParaRPr>
          </a:p>
          <a:p>
            <a:pPr marL="0" indent="0">
              <a:buNone/>
            </a:pPr>
            <a:r>
              <a:rPr lang="en-GB" dirty="0">
                <a:latin typeface="Lloyds Bank Jack Medium"/>
              </a:rPr>
              <a:t>Or type in the URL </a:t>
            </a:r>
            <a:endParaRPr lang="en-GB" dirty="0"/>
          </a:p>
        </p:txBody>
      </p:sp>
      <p:pic>
        <p:nvPicPr>
          <p:cNvPr id="6" name="Picture 5" descr="A qr code on a white background&#10;&#10;Description automatically generated">
            <a:extLst>
              <a:ext uri="{FF2B5EF4-FFF2-40B4-BE49-F238E27FC236}">
                <a16:creationId xmlns:a16="http://schemas.microsoft.com/office/drawing/2014/main" id="{42EEEC79-336E-1E98-51ED-3AD922C5D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176" y="2020505"/>
            <a:ext cx="2857500" cy="2857500"/>
          </a:xfrm>
          <a:prstGeom prst="rect">
            <a:avLst/>
          </a:prstGeom>
        </p:spPr>
      </p:pic>
      <p:sp>
        <p:nvSpPr>
          <p:cNvPr id="5" name="TextBox 4">
            <a:extLst>
              <a:ext uri="{FF2B5EF4-FFF2-40B4-BE49-F238E27FC236}">
                <a16:creationId xmlns:a16="http://schemas.microsoft.com/office/drawing/2014/main" id="{4838BD5B-3707-E0E7-3739-5EF642B053CE}"/>
              </a:ext>
            </a:extLst>
          </p:cNvPr>
          <p:cNvSpPr txBox="1"/>
          <p:nvPr/>
        </p:nvSpPr>
        <p:spPr>
          <a:xfrm>
            <a:off x="6497054" y="5171982"/>
            <a:ext cx="5354053" cy="707886"/>
          </a:xfrm>
          <a:prstGeom prst="rect">
            <a:avLst/>
          </a:prstGeom>
          <a:noFill/>
        </p:spPr>
        <p:txBody>
          <a:bodyPr wrap="square">
            <a:spAutoFit/>
          </a:bodyPr>
          <a:lstStyle/>
          <a:p>
            <a:pPr algn="r"/>
            <a:r>
              <a:rPr lang="en-GB" sz="4000" dirty="0">
                <a:latin typeface="Lloyds Bank Jack Medium"/>
              </a:rPr>
              <a:t>www.bit.ly/DIIfeedback</a:t>
            </a:r>
          </a:p>
        </p:txBody>
      </p:sp>
    </p:spTree>
    <p:extLst>
      <p:ext uri="{BB962C8B-B14F-4D97-AF65-F5344CB8AC3E}">
        <p14:creationId xmlns:p14="http://schemas.microsoft.com/office/powerpoint/2010/main" val="213451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D052AE-5F30-297B-6936-708AA86A5B00}"/>
              </a:ext>
            </a:extLst>
          </p:cNvPr>
          <p:cNvSpPr>
            <a:spLocks noGrp="1"/>
          </p:cNvSpPr>
          <p:nvPr>
            <p:ph type="body" sz="quarter" idx="10"/>
          </p:nvPr>
        </p:nvSpPr>
        <p:spPr>
          <a:xfrm>
            <a:off x="275886" y="2029491"/>
            <a:ext cx="5557112" cy="1616521"/>
          </a:xfrm>
        </p:spPr>
        <p:txBody>
          <a:bodyPr vert="horz" wrap="square" lIns="0" tIns="45720" rIns="91440" bIns="45720" numCol="1" rtlCol="0" anchor="t" anchorCtr="0" compatLnSpc="1">
            <a:prstTxWarp prst="textNoShape">
              <a:avLst/>
            </a:prstTxWarp>
            <a:normAutofit/>
          </a:bodyPr>
          <a:lstStyle/>
          <a:p>
            <a:pPr marL="0" indent="0">
              <a:buNone/>
            </a:pPr>
            <a:r>
              <a:rPr lang="en-GB" sz="4851" b="0" dirty="0">
                <a:solidFill>
                  <a:srgbClr val="285645"/>
                </a:solidFill>
                <a:latin typeface="Lloyds Bank Jack Medium" panose="02000606060000020004" pitchFamily="50" charset="0"/>
              </a:rPr>
              <a:t>Lloyds Bank Academy</a:t>
            </a:r>
          </a:p>
          <a:p>
            <a:pPr marL="0" indent="0">
              <a:buNone/>
            </a:pPr>
            <a:endParaRPr lang="en-GB" sz="4851" b="0" dirty="0">
              <a:solidFill>
                <a:srgbClr val="285645"/>
              </a:solidFill>
              <a:latin typeface="Lloyds Bank Jack Medium" panose="02000606060000020004" pitchFamily="50" charset="0"/>
            </a:endParaRPr>
          </a:p>
          <a:p>
            <a:pPr marL="0" indent="0" algn="ctr">
              <a:buNone/>
            </a:pPr>
            <a:endParaRPr lang="en-GB" sz="4851" b="0" dirty="0">
              <a:solidFill>
                <a:srgbClr val="285645"/>
              </a:solidFill>
              <a:latin typeface="Lloyds Bank Jack Medium" panose="02000606060000020004" pitchFamily="50" charset="0"/>
            </a:endParaRPr>
          </a:p>
          <a:p>
            <a:pPr marL="0" indent="0" algn="ctr">
              <a:buNone/>
            </a:pPr>
            <a:endParaRPr lang="en-GB" sz="4851" b="0" dirty="0">
              <a:solidFill>
                <a:srgbClr val="285645"/>
              </a:solidFill>
              <a:latin typeface="Lloyds Bank Jack Medium" panose="02000606060000020004" pitchFamily="50" charset="0"/>
            </a:endParaRPr>
          </a:p>
        </p:txBody>
      </p:sp>
      <p:sp>
        <p:nvSpPr>
          <p:cNvPr id="4" name="Slide Number Placeholder 3">
            <a:extLst>
              <a:ext uri="{FF2B5EF4-FFF2-40B4-BE49-F238E27FC236}">
                <a16:creationId xmlns:a16="http://schemas.microsoft.com/office/drawing/2014/main" id="{2EBD4915-78C5-16BB-D540-3BD410C97312}"/>
              </a:ext>
            </a:extLst>
          </p:cNvPr>
          <p:cNvSpPr>
            <a:spLocks noGrp="1"/>
          </p:cNvSpPr>
          <p:nvPr>
            <p:ph type="sldNum" sz="quarter" idx="4"/>
          </p:nvPr>
        </p:nvSpPr>
        <p:spPr/>
        <p:txBody>
          <a:bodyPr/>
          <a:lstStyle/>
          <a:p>
            <a:fld id="{B6F15528-21DE-4FAA-801E-634DDDAF4B2B}" type="slidenum">
              <a:rPr lang="en-GB" smtClean="0"/>
              <a:pPr/>
              <a:t>3</a:t>
            </a:fld>
            <a:endParaRPr lang="en-GB"/>
          </a:p>
        </p:txBody>
      </p:sp>
      <p:pic>
        <p:nvPicPr>
          <p:cNvPr id="6" name="Picture Placeholder 48">
            <a:extLst>
              <a:ext uri="{FF2B5EF4-FFF2-40B4-BE49-F238E27FC236}">
                <a16:creationId xmlns:a16="http://schemas.microsoft.com/office/drawing/2014/main" id="{8706C11A-B064-7FEE-CC89-46072EAF0539}"/>
              </a:ext>
            </a:extLst>
          </p:cNvPr>
          <p:cNvPicPr>
            <a:picLocks noGrp="1" noChangeAspect="1"/>
          </p:cNvPicPr>
          <p:nvPr>
            <p:ph type="pic" sz="quarter" idx="16"/>
          </p:nvPr>
        </p:nvPicPr>
        <p:blipFill rotWithShape="1">
          <a:blip r:embed="rId3"/>
          <a:srcRect l="643" r="643"/>
          <a:stretch/>
        </p:blipFill>
        <p:spPr>
          <a:xfrm>
            <a:off x="8112092" y="812917"/>
            <a:ext cx="2274749" cy="4827705"/>
          </a:xfrm>
        </p:spPr>
      </p:pic>
      <p:sp>
        <p:nvSpPr>
          <p:cNvPr id="3" name="Text Placeholder 1">
            <a:extLst>
              <a:ext uri="{FF2B5EF4-FFF2-40B4-BE49-F238E27FC236}">
                <a16:creationId xmlns:a16="http://schemas.microsoft.com/office/drawing/2014/main" id="{7BFD96E5-F992-4F46-9B4B-F0E296B25DD7}"/>
              </a:ext>
            </a:extLst>
          </p:cNvPr>
          <p:cNvSpPr txBox="1">
            <a:spLocks/>
          </p:cNvSpPr>
          <p:nvPr/>
        </p:nvSpPr>
        <p:spPr>
          <a:xfrm>
            <a:off x="275886" y="3028805"/>
            <a:ext cx="4867795" cy="1616521"/>
          </a:xfrm>
          <a:prstGeom prst="rect">
            <a:avLst/>
          </a:prstGeom>
        </p:spPr>
        <p:txBody>
          <a:bodyPr vert="horz" lIns="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4366" b="1" i="0" kern="1200" spc="-85" dirty="0">
                <a:gradFill flip="none" rotWithShape="1">
                  <a:gsLst>
                    <a:gs pos="0">
                      <a:srgbClr val="007C43"/>
                    </a:gs>
                    <a:gs pos="70000">
                      <a:srgbClr val="68A445"/>
                    </a:gs>
                  </a:gsLst>
                  <a:lin ang="0" scaled="1"/>
                  <a:tileRect/>
                </a:gradFill>
                <a:latin typeface="Poppins"/>
                <a:ea typeface="+mj-ea"/>
                <a:cs typeface="Poppi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800" b="0" dirty="0">
                <a:solidFill>
                  <a:srgbClr val="285645"/>
                </a:solidFill>
                <a:latin typeface="Lloyds Bank Jack Medium" panose="02000606060000020004" pitchFamily="50" charset="0"/>
              </a:rPr>
              <a:t>Supporting customers and communities to improve capability</a:t>
            </a:r>
          </a:p>
          <a:p>
            <a:pPr marL="0" indent="0">
              <a:buNone/>
            </a:pPr>
            <a:endParaRPr lang="en-GB" sz="4851" b="0" dirty="0">
              <a:solidFill>
                <a:srgbClr val="285645"/>
              </a:solidFill>
              <a:latin typeface="Lloyds Bank Jack Medium" panose="02000606060000020004" pitchFamily="50" charset="0"/>
            </a:endParaRPr>
          </a:p>
          <a:p>
            <a:pPr marL="0" indent="0" algn="ctr">
              <a:buNone/>
            </a:pPr>
            <a:endParaRPr lang="en-GB" sz="4851" b="0" dirty="0">
              <a:solidFill>
                <a:srgbClr val="285645"/>
              </a:solidFill>
              <a:latin typeface="Lloyds Bank Jack Medium" panose="02000606060000020004" pitchFamily="50" charset="0"/>
            </a:endParaRPr>
          </a:p>
          <a:p>
            <a:pPr marL="0" indent="0" algn="ctr">
              <a:buNone/>
            </a:pPr>
            <a:endParaRPr lang="en-GB" sz="4851" b="0" dirty="0">
              <a:solidFill>
                <a:srgbClr val="285645"/>
              </a:solidFill>
              <a:latin typeface="Lloyds Bank Jack Medium" panose="02000606060000020004" pitchFamily="50" charset="0"/>
            </a:endParaRPr>
          </a:p>
        </p:txBody>
      </p:sp>
      <p:sp>
        <p:nvSpPr>
          <p:cNvPr id="5" name="Text Placeholder 3">
            <a:extLst>
              <a:ext uri="{FF2B5EF4-FFF2-40B4-BE49-F238E27FC236}">
                <a16:creationId xmlns:a16="http://schemas.microsoft.com/office/drawing/2014/main" id="{85583B6E-E276-4116-3BE6-54B98A0B1560}"/>
              </a:ext>
            </a:extLst>
          </p:cNvPr>
          <p:cNvSpPr txBox="1">
            <a:spLocks/>
          </p:cNvSpPr>
          <p:nvPr/>
        </p:nvSpPr>
        <p:spPr>
          <a:xfrm>
            <a:off x="275886" y="5940625"/>
            <a:ext cx="5154243" cy="491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Lloyds Bank Jack" panose="02000503040000020004" pitchFamily="50" charset="0"/>
              </a:rPr>
              <a:t>www.lloydsbankacademy.com</a:t>
            </a:r>
          </a:p>
        </p:txBody>
      </p:sp>
    </p:spTree>
    <p:extLst>
      <p:ext uri="{BB962C8B-B14F-4D97-AF65-F5344CB8AC3E}">
        <p14:creationId xmlns:p14="http://schemas.microsoft.com/office/powerpoint/2010/main" val="335979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87760" y="460852"/>
            <a:ext cx="8883501" cy="880759"/>
          </a:xfrm>
        </p:spPr>
        <p:txBody>
          <a:bodyPr lIns="91440" tIns="45720" rIns="91440" bIns="45720" anchor="t"/>
          <a:lstStyle/>
          <a:p>
            <a:r>
              <a:rPr lang="en-GB">
                <a:latin typeface="Lloyds Bank Jack Medium"/>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r>
              <a:rPr lang="en-GB" dirty="0"/>
              <a:t>Set up your device</a:t>
            </a:r>
          </a:p>
          <a:p>
            <a:r>
              <a:rPr lang="en-GB" dirty="0"/>
              <a:t>Connect to the internet</a:t>
            </a:r>
          </a:p>
          <a:p>
            <a:r>
              <a:rPr lang="en-GB" dirty="0"/>
              <a:t>Get started with email</a:t>
            </a:r>
          </a:p>
          <a:p>
            <a:r>
              <a:rPr lang="en-GB" dirty="0"/>
              <a:t>Keep safe online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59142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F89D6-B556-126E-EA5D-F8753D18A6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5FEA40F-CBE1-D9F2-8EFC-07B51606425B}"/>
              </a:ext>
            </a:extLst>
          </p:cNvPr>
          <p:cNvSpPr>
            <a:spLocks noGrp="1"/>
          </p:cNvSpPr>
          <p:nvPr>
            <p:ph type="body" sz="quarter" idx="11"/>
          </p:nvPr>
        </p:nvSpPr>
        <p:spPr/>
        <p:txBody>
          <a:bodyPr/>
          <a:lstStyle/>
          <a:p>
            <a:r>
              <a:rPr lang="en-GB" dirty="0"/>
              <a:t>Setting up your device</a:t>
            </a:r>
          </a:p>
        </p:txBody>
      </p:sp>
      <p:sp>
        <p:nvSpPr>
          <p:cNvPr id="7" name="TextBox 6">
            <a:extLst>
              <a:ext uri="{FF2B5EF4-FFF2-40B4-BE49-F238E27FC236}">
                <a16:creationId xmlns:a16="http://schemas.microsoft.com/office/drawing/2014/main" id="{22E1DBF8-91FE-3B0F-B18A-0B49F46C6F6E}"/>
              </a:ext>
            </a:extLst>
          </p:cNvPr>
          <p:cNvSpPr txBox="1"/>
          <p:nvPr/>
        </p:nvSpPr>
        <p:spPr>
          <a:xfrm>
            <a:off x="904481" y="3925256"/>
            <a:ext cx="1056696" cy="461665"/>
          </a:xfrm>
          <a:prstGeom prst="rect">
            <a:avLst/>
          </a:prstGeom>
          <a:noFill/>
        </p:spPr>
        <p:txBody>
          <a:bodyPr wrap="square" lIns="91440" tIns="45720" rIns="91440" bIns="45720" rtlCol="0" anchor="t">
            <a:spAutoFit/>
          </a:bodyPr>
          <a:lstStyle/>
          <a:p>
            <a:pPr algn="ctr"/>
            <a:r>
              <a:rPr lang="en-GB" sz="2400" dirty="0">
                <a:solidFill>
                  <a:srgbClr val="285645"/>
                </a:solidFill>
                <a:latin typeface="Lloyds Bank Jack" panose="02000503040000020004" pitchFamily="50" charset="0"/>
              </a:rPr>
              <a:t>Unbox</a:t>
            </a:r>
          </a:p>
        </p:txBody>
      </p:sp>
      <p:sp>
        <p:nvSpPr>
          <p:cNvPr id="8" name="TextBox 7">
            <a:extLst>
              <a:ext uri="{FF2B5EF4-FFF2-40B4-BE49-F238E27FC236}">
                <a16:creationId xmlns:a16="http://schemas.microsoft.com/office/drawing/2014/main" id="{7038CD74-C327-B424-4DE4-4E7986B78434}"/>
              </a:ext>
            </a:extLst>
          </p:cNvPr>
          <p:cNvSpPr txBox="1"/>
          <p:nvPr/>
        </p:nvSpPr>
        <p:spPr>
          <a:xfrm>
            <a:off x="4107695" y="3925256"/>
            <a:ext cx="1056696" cy="830997"/>
          </a:xfrm>
          <a:prstGeom prst="rect">
            <a:avLst/>
          </a:prstGeom>
          <a:noFill/>
        </p:spPr>
        <p:txBody>
          <a:bodyPr wrap="square" rtlCol="0">
            <a:spAutoFit/>
          </a:bodyPr>
          <a:lstStyle/>
          <a:p>
            <a:pPr algn="ctr"/>
            <a:r>
              <a:rPr lang="en-GB" sz="2400" dirty="0">
                <a:solidFill>
                  <a:srgbClr val="285645"/>
                </a:solidFill>
                <a:latin typeface="Lloyds Bank Jack" panose="02000503040000020004" pitchFamily="50" charset="0"/>
              </a:rPr>
              <a:t>Insert SIM</a:t>
            </a:r>
          </a:p>
        </p:txBody>
      </p:sp>
      <p:sp>
        <p:nvSpPr>
          <p:cNvPr id="9" name="TextBox 8">
            <a:extLst>
              <a:ext uri="{FF2B5EF4-FFF2-40B4-BE49-F238E27FC236}">
                <a16:creationId xmlns:a16="http://schemas.microsoft.com/office/drawing/2014/main" id="{7B0401DD-D3C1-A7FA-DE72-F30F2237258C}"/>
              </a:ext>
            </a:extLst>
          </p:cNvPr>
          <p:cNvSpPr txBox="1"/>
          <p:nvPr/>
        </p:nvSpPr>
        <p:spPr>
          <a:xfrm>
            <a:off x="5405213" y="3925256"/>
            <a:ext cx="1287166" cy="830997"/>
          </a:xfrm>
          <a:prstGeom prst="rect">
            <a:avLst/>
          </a:prstGeom>
          <a:noFill/>
        </p:spPr>
        <p:txBody>
          <a:bodyPr wrap="square" rtlCol="0">
            <a:spAutoFit/>
          </a:bodyPr>
          <a:lstStyle/>
          <a:p>
            <a:pPr algn="ctr"/>
            <a:r>
              <a:rPr lang="en-GB" sz="2400" dirty="0">
                <a:solidFill>
                  <a:srgbClr val="285645"/>
                </a:solidFill>
                <a:latin typeface="Lloyds Bank Jack" panose="02000503040000020004" pitchFamily="50" charset="0"/>
              </a:rPr>
              <a:t>Power on</a:t>
            </a:r>
          </a:p>
        </p:txBody>
      </p:sp>
      <p:sp>
        <p:nvSpPr>
          <p:cNvPr id="10" name="TextBox 9">
            <a:extLst>
              <a:ext uri="{FF2B5EF4-FFF2-40B4-BE49-F238E27FC236}">
                <a16:creationId xmlns:a16="http://schemas.microsoft.com/office/drawing/2014/main" id="{2BFDDE08-2808-53C1-563A-3A22AC7C2DEE}"/>
              </a:ext>
            </a:extLst>
          </p:cNvPr>
          <p:cNvSpPr txBox="1"/>
          <p:nvPr/>
        </p:nvSpPr>
        <p:spPr>
          <a:xfrm>
            <a:off x="6578442" y="3925256"/>
            <a:ext cx="1809286" cy="461665"/>
          </a:xfrm>
          <a:prstGeom prst="rect">
            <a:avLst/>
          </a:prstGeom>
          <a:noFill/>
        </p:spPr>
        <p:txBody>
          <a:bodyPr wrap="square" lIns="91440" tIns="45720" rIns="91440" bIns="45720" rtlCol="0" anchor="t">
            <a:spAutoFit/>
          </a:bodyPr>
          <a:lstStyle/>
          <a:p>
            <a:pPr algn="ctr"/>
            <a:r>
              <a:rPr lang="en-GB" sz="2400">
                <a:solidFill>
                  <a:srgbClr val="285645"/>
                </a:solidFill>
                <a:latin typeface="Lloyds Bank Jack"/>
              </a:rPr>
              <a:t>Setup</a:t>
            </a:r>
            <a:endParaRPr lang="en-GB" sz="2400">
              <a:solidFill>
                <a:srgbClr val="285645"/>
              </a:solidFill>
              <a:latin typeface="Lloyds Bank Jack" panose="02000503040000020004" pitchFamily="50" charset="0"/>
            </a:endParaRPr>
          </a:p>
        </p:txBody>
      </p:sp>
      <p:sp>
        <p:nvSpPr>
          <p:cNvPr id="11" name="TextBox 10">
            <a:extLst>
              <a:ext uri="{FF2B5EF4-FFF2-40B4-BE49-F238E27FC236}">
                <a16:creationId xmlns:a16="http://schemas.microsoft.com/office/drawing/2014/main" id="{2B02038B-2CDC-EBD2-7965-1DA60889D462}"/>
              </a:ext>
            </a:extLst>
          </p:cNvPr>
          <p:cNvSpPr txBox="1"/>
          <p:nvPr/>
        </p:nvSpPr>
        <p:spPr>
          <a:xfrm>
            <a:off x="8136687" y="3925256"/>
            <a:ext cx="1717662" cy="461665"/>
          </a:xfrm>
          <a:prstGeom prst="rect">
            <a:avLst/>
          </a:prstGeom>
          <a:noFill/>
        </p:spPr>
        <p:txBody>
          <a:bodyPr wrap="square" lIns="91440" tIns="45720" rIns="91440" bIns="45720" rtlCol="0" anchor="t">
            <a:spAutoFit/>
          </a:bodyPr>
          <a:lstStyle/>
          <a:p>
            <a:pPr algn="ctr"/>
            <a:r>
              <a:rPr lang="en-GB" sz="2400">
                <a:solidFill>
                  <a:srgbClr val="285645"/>
                </a:solidFill>
                <a:latin typeface="Lloyds Bank Jack"/>
              </a:rPr>
              <a:t>Internet</a:t>
            </a:r>
            <a:endParaRPr lang="en-GB" sz="2400">
              <a:solidFill>
                <a:srgbClr val="285645"/>
              </a:solidFill>
              <a:latin typeface="Lloyds Bank Jack" panose="02000503040000020004" pitchFamily="50" charset="0"/>
            </a:endParaRPr>
          </a:p>
        </p:txBody>
      </p:sp>
      <p:sp>
        <p:nvSpPr>
          <p:cNvPr id="12" name="TextBox 11">
            <a:extLst>
              <a:ext uri="{FF2B5EF4-FFF2-40B4-BE49-F238E27FC236}">
                <a16:creationId xmlns:a16="http://schemas.microsoft.com/office/drawing/2014/main" id="{BC2DDD63-1F24-5784-A3C7-457DE9D3952B}"/>
              </a:ext>
            </a:extLst>
          </p:cNvPr>
          <p:cNvSpPr txBox="1"/>
          <p:nvPr/>
        </p:nvSpPr>
        <p:spPr>
          <a:xfrm>
            <a:off x="9674563" y="3925256"/>
            <a:ext cx="1717662" cy="461665"/>
          </a:xfrm>
          <a:prstGeom prst="rect">
            <a:avLst/>
          </a:prstGeom>
          <a:noFill/>
        </p:spPr>
        <p:txBody>
          <a:bodyPr wrap="square" lIns="91440" tIns="45720" rIns="91440" bIns="45720" rtlCol="0" anchor="t">
            <a:spAutoFit/>
          </a:bodyPr>
          <a:lstStyle/>
          <a:p>
            <a:pPr algn="ctr"/>
            <a:r>
              <a:rPr lang="en-GB" sz="2400" dirty="0">
                <a:solidFill>
                  <a:srgbClr val="285645"/>
                </a:solidFill>
                <a:latin typeface="Lloyds Bank Jack" panose="02000503040000020004" pitchFamily="50" charset="0"/>
              </a:rPr>
              <a:t>Secure</a:t>
            </a:r>
          </a:p>
        </p:txBody>
      </p:sp>
      <p:pic>
        <p:nvPicPr>
          <p:cNvPr id="17" name="Graphic 16">
            <a:extLst>
              <a:ext uri="{FF2B5EF4-FFF2-40B4-BE49-F238E27FC236}">
                <a16:creationId xmlns:a16="http://schemas.microsoft.com/office/drawing/2014/main" id="{FB350A6A-C598-EF4F-5AA4-9A14FFF24DF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8227" t="8603" r="14175" b="14078"/>
          <a:stretch/>
        </p:blipFill>
        <p:spPr>
          <a:xfrm>
            <a:off x="5786125" y="2975845"/>
            <a:ext cx="525343" cy="600891"/>
          </a:xfrm>
          <a:prstGeom prst="rect">
            <a:avLst/>
          </a:prstGeom>
        </p:spPr>
      </p:pic>
      <p:pic>
        <p:nvPicPr>
          <p:cNvPr id="22" name="Graphic 21">
            <a:extLst>
              <a:ext uri="{FF2B5EF4-FFF2-40B4-BE49-F238E27FC236}">
                <a16:creationId xmlns:a16="http://schemas.microsoft.com/office/drawing/2014/main" id="{77B018F2-AF2B-EE5E-E6FB-C64E2807E1D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7161" t="44543" r="9412" b="8357"/>
          <a:stretch/>
        </p:blipFill>
        <p:spPr>
          <a:xfrm rot="873482">
            <a:off x="1244531" y="2915333"/>
            <a:ext cx="535961" cy="755197"/>
          </a:xfrm>
          <a:prstGeom prst="rect">
            <a:avLst/>
          </a:prstGeom>
        </p:spPr>
      </p:pic>
      <p:grpSp>
        <p:nvGrpSpPr>
          <p:cNvPr id="34" name="Group 33">
            <a:extLst>
              <a:ext uri="{FF2B5EF4-FFF2-40B4-BE49-F238E27FC236}">
                <a16:creationId xmlns:a16="http://schemas.microsoft.com/office/drawing/2014/main" id="{51DBA983-CC26-F31F-1C41-A89A740EAE5D}"/>
              </a:ext>
            </a:extLst>
          </p:cNvPr>
          <p:cNvGrpSpPr/>
          <p:nvPr/>
        </p:nvGrpSpPr>
        <p:grpSpPr>
          <a:xfrm>
            <a:off x="8493141" y="2625777"/>
            <a:ext cx="949043" cy="1028835"/>
            <a:chOff x="6597352" y="3804746"/>
            <a:chExt cx="1095911" cy="1320792"/>
          </a:xfrm>
        </p:grpSpPr>
        <p:pic>
          <p:nvPicPr>
            <p:cNvPr id="21" name="Graphic 20">
              <a:extLst>
                <a:ext uri="{FF2B5EF4-FFF2-40B4-BE49-F238E27FC236}">
                  <a16:creationId xmlns:a16="http://schemas.microsoft.com/office/drawing/2014/main" id="{1F954EE5-CDF1-9439-EA09-9F95FC5B86F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5292" t="-1" r="36460" b="71823"/>
            <a:stretch/>
          </p:blipFill>
          <p:spPr>
            <a:xfrm>
              <a:off x="6803338" y="3804746"/>
              <a:ext cx="748271" cy="551250"/>
            </a:xfrm>
            <a:prstGeom prst="rect">
              <a:avLst/>
            </a:prstGeom>
          </p:spPr>
        </p:pic>
        <p:pic>
          <p:nvPicPr>
            <p:cNvPr id="23" name="Graphic 22">
              <a:extLst>
                <a:ext uri="{FF2B5EF4-FFF2-40B4-BE49-F238E27FC236}">
                  <a16:creationId xmlns:a16="http://schemas.microsoft.com/office/drawing/2014/main" id="{A1BBDDE1-52C4-3036-82B2-32A4578B6757}"/>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7161" t="44543" r="9412" b="8357"/>
            <a:stretch/>
          </p:blipFill>
          <p:spPr>
            <a:xfrm rot="5400000">
              <a:off x="6756425" y="4188700"/>
              <a:ext cx="777765" cy="1095911"/>
            </a:xfrm>
            <a:prstGeom prst="rect">
              <a:avLst/>
            </a:prstGeom>
          </p:spPr>
        </p:pic>
      </p:grpSp>
      <p:pic>
        <p:nvPicPr>
          <p:cNvPr id="27" name="Graphic 26">
            <a:extLst>
              <a:ext uri="{FF2B5EF4-FFF2-40B4-BE49-F238E27FC236}">
                <a16:creationId xmlns:a16="http://schemas.microsoft.com/office/drawing/2014/main" id="{8A85A104-39E8-9DDA-2A5C-83A368F6AF0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6183" t="11541" r="14884" b="16962"/>
          <a:stretch/>
        </p:blipFill>
        <p:spPr>
          <a:xfrm>
            <a:off x="7112118" y="2896003"/>
            <a:ext cx="741935" cy="769542"/>
          </a:xfrm>
          <a:prstGeom prst="rect">
            <a:avLst/>
          </a:prstGeom>
        </p:spPr>
      </p:pic>
      <p:grpSp>
        <p:nvGrpSpPr>
          <p:cNvPr id="35" name="Group 34">
            <a:extLst>
              <a:ext uri="{FF2B5EF4-FFF2-40B4-BE49-F238E27FC236}">
                <a16:creationId xmlns:a16="http://schemas.microsoft.com/office/drawing/2014/main" id="{35510AA4-6B70-E02B-AA3D-57CD40AAD15D}"/>
              </a:ext>
            </a:extLst>
          </p:cNvPr>
          <p:cNvGrpSpPr/>
          <p:nvPr/>
        </p:nvGrpSpPr>
        <p:grpSpPr>
          <a:xfrm>
            <a:off x="4413109" y="3134311"/>
            <a:ext cx="445868" cy="326515"/>
            <a:chOff x="2722179" y="4424161"/>
            <a:chExt cx="445868" cy="326515"/>
          </a:xfrm>
        </p:grpSpPr>
        <p:sp>
          <p:nvSpPr>
            <p:cNvPr id="15" name="Rectangle: Single Corner Snipped 14">
              <a:extLst>
                <a:ext uri="{FF2B5EF4-FFF2-40B4-BE49-F238E27FC236}">
                  <a16:creationId xmlns:a16="http://schemas.microsoft.com/office/drawing/2014/main" id="{286C4829-9A05-B4D9-083E-30955ADF7512}"/>
                </a:ext>
              </a:extLst>
            </p:cNvPr>
            <p:cNvSpPr/>
            <p:nvPr/>
          </p:nvSpPr>
          <p:spPr>
            <a:xfrm>
              <a:off x="2722179" y="4424161"/>
              <a:ext cx="445868" cy="326515"/>
            </a:xfrm>
            <a:prstGeom prst="snip1Rect">
              <a:avLst/>
            </a:prstGeom>
            <a:noFill/>
            <a:ln w="19050">
              <a:solidFill>
                <a:srgbClr val="2856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Process 28">
              <a:extLst>
                <a:ext uri="{FF2B5EF4-FFF2-40B4-BE49-F238E27FC236}">
                  <a16:creationId xmlns:a16="http://schemas.microsoft.com/office/drawing/2014/main" id="{43025376-94E2-5BFF-CF2C-C3D8F216AA2F}"/>
                </a:ext>
              </a:extLst>
            </p:cNvPr>
            <p:cNvSpPr>
              <a:spLocks noChangeAspect="1"/>
            </p:cNvSpPr>
            <p:nvPr/>
          </p:nvSpPr>
          <p:spPr>
            <a:xfrm>
              <a:off x="2799046" y="4492781"/>
              <a:ext cx="253636" cy="180000"/>
            </a:xfrm>
            <a:prstGeom prst="flowChartProcess">
              <a:avLst/>
            </a:prstGeom>
            <a:noFill/>
            <a:ln w="19050">
              <a:solidFill>
                <a:srgbClr val="77B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Arrow: Right 35">
            <a:extLst>
              <a:ext uri="{FF2B5EF4-FFF2-40B4-BE49-F238E27FC236}">
                <a16:creationId xmlns:a16="http://schemas.microsoft.com/office/drawing/2014/main" id="{628912FF-F27B-2A19-20E8-CF53D096384B}"/>
              </a:ext>
            </a:extLst>
          </p:cNvPr>
          <p:cNvSpPr/>
          <p:nvPr/>
        </p:nvSpPr>
        <p:spPr>
          <a:xfrm>
            <a:off x="1952420" y="3177861"/>
            <a:ext cx="518692" cy="241738"/>
          </a:xfrm>
          <a:prstGeom prst="rightArrow">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A3790CEB-039D-B3E1-46E5-E52247AB7B65}"/>
              </a:ext>
            </a:extLst>
          </p:cNvPr>
          <p:cNvSpPr/>
          <p:nvPr/>
        </p:nvSpPr>
        <p:spPr>
          <a:xfrm>
            <a:off x="5105453" y="3177861"/>
            <a:ext cx="518692" cy="241738"/>
          </a:xfrm>
          <a:prstGeom prst="rightArrow">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FFE9B66E-0F17-0FF0-4D6A-43E62CE007D2}"/>
              </a:ext>
            </a:extLst>
          </p:cNvPr>
          <p:cNvSpPr/>
          <p:nvPr/>
        </p:nvSpPr>
        <p:spPr>
          <a:xfrm>
            <a:off x="6444418" y="3177861"/>
            <a:ext cx="518692" cy="241738"/>
          </a:xfrm>
          <a:prstGeom prst="rightArrow">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428C85C3-EA50-34EA-4663-DC7D1952D2D5}"/>
              </a:ext>
            </a:extLst>
          </p:cNvPr>
          <p:cNvSpPr/>
          <p:nvPr/>
        </p:nvSpPr>
        <p:spPr>
          <a:xfrm>
            <a:off x="7974455" y="3177861"/>
            <a:ext cx="518692" cy="241738"/>
          </a:xfrm>
          <a:prstGeom prst="rightArrow">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1F402641-45EA-5223-5817-D200559589B2}"/>
              </a:ext>
            </a:extLst>
          </p:cNvPr>
          <p:cNvSpPr/>
          <p:nvPr/>
        </p:nvSpPr>
        <p:spPr>
          <a:xfrm>
            <a:off x="9586380" y="3177861"/>
            <a:ext cx="518692" cy="241738"/>
          </a:xfrm>
          <a:prstGeom prst="rightArrow">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42">
            <a:extLst>
              <a:ext uri="{FF2B5EF4-FFF2-40B4-BE49-F238E27FC236}">
                <a16:creationId xmlns:a16="http://schemas.microsoft.com/office/drawing/2014/main" id="{B50B6F9E-CDD1-22FC-06FB-FF75DAE6B3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95232" y="2758865"/>
            <a:ext cx="1076325" cy="1076325"/>
          </a:xfrm>
          <a:prstGeom prst="rect">
            <a:avLst/>
          </a:prstGeom>
        </p:spPr>
      </p:pic>
      <p:sp>
        <p:nvSpPr>
          <p:cNvPr id="3" name="Rectangle: Rounded Corners 2">
            <a:extLst>
              <a:ext uri="{FF2B5EF4-FFF2-40B4-BE49-F238E27FC236}">
                <a16:creationId xmlns:a16="http://schemas.microsoft.com/office/drawing/2014/main" id="{EDE326F8-A628-67F8-FC06-F6A16D1CC769}"/>
              </a:ext>
            </a:extLst>
          </p:cNvPr>
          <p:cNvSpPr/>
          <p:nvPr/>
        </p:nvSpPr>
        <p:spPr>
          <a:xfrm>
            <a:off x="2637845" y="3055175"/>
            <a:ext cx="816801" cy="504182"/>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CE8056CB-154E-EB48-C6C6-4DDEB1184AB7}"/>
              </a:ext>
            </a:extLst>
          </p:cNvPr>
          <p:cNvSpPr/>
          <p:nvPr/>
        </p:nvSpPr>
        <p:spPr>
          <a:xfrm>
            <a:off x="2843360" y="3181048"/>
            <a:ext cx="384457" cy="228727"/>
          </a:xfrm>
          <a:prstGeom prst="roundRect">
            <a:avLst/>
          </a:prstGeom>
          <a:ln>
            <a:solidFill>
              <a:srgbClr val="649C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3D1DDDFC-5056-BCD9-3FC6-D9632C1E789C}"/>
              </a:ext>
            </a:extLst>
          </p:cNvPr>
          <p:cNvSpPr/>
          <p:nvPr/>
        </p:nvSpPr>
        <p:spPr>
          <a:xfrm>
            <a:off x="3674868" y="3177861"/>
            <a:ext cx="518692" cy="241738"/>
          </a:xfrm>
          <a:prstGeom prst="rightArrow">
            <a:avLst/>
          </a:prstGeom>
          <a:solidFill>
            <a:srgbClr val="77B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C87D25F-3733-B9DD-C6D6-87A639547E7F}"/>
              </a:ext>
            </a:extLst>
          </p:cNvPr>
          <p:cNvSpPr txBox="1"/>
          <p:nvPr/>
        </p:nvSpPr>
        <p:spPr>
          <a:xfrm>
            <a:off x="2464385" y="3925256"/>
            <a:ext cx="1056696" cy="830997"/>
          </a:xfrm>
          <a:prstGeom prst="rect">
            <a:avLst/>
          </a:prstGeom>
          <a:noFill/>
        </p:spPr>
        <p:txBody>
          <a:bodyPr wrap="square" lIns="91440" tIns="45720" rIns="91440" bIns="45720" rtlCol="0" anchor="t">
            <a:spAutoFit/>
          </a:bodyPr>
          <a:lstStyle/>
          <a:p>
            <a:pPr algn="ctr"/>
            <a:r>
              <a:rPr lang="en-GB" sz="2400" dirty="0">
                <a:solidFill>
                  <a:srgbClr val="285645"/>
                </a:solidFill>
                <a:latin typeface="Lloyds Bank Jack" panose="02000503040000020004" pitchFamily="50" charset="0"/>
              </a:rPr>
              <a:t>Start MiFi</a:t>
            </a:r>
          </a:p>
        </p:txBody>
      </p:sp>
    </p:spTree>
    <p:extLst>
      <p:ext uri="{BB962C8B-B14F-4D97-AF65-F5344CB8AC3E}">
        <p14:creationId xmlns:p14="http://schemas.microsoft.com/office/powerpoint/2010/main" val="375655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C5B985-28D2-5365-D60D-99FD4C7D6030}"/>
              </a:ext>
            </a:extLst>
          </p:cNvPr>
          <p:cNvSpPr>
            <a:spLocks noGrp="1"/>
          </p:cNvSpPr>
          <p:nvPr>
            <p:ph type="body" sz="quarter" idx="11"/>
          </p:nvPr>
        </p:nvSpPr>
        <p:spPr/>
        <p:txBody>
          <a:bodyPr/>
          <a:lstStyle/>
          <a:p>
            <a:r>
              <a:rPr lang="en-GB" dirty="0"/>
              <a:t>Your MiFi Device</a:t>
            </a:r>
          </a:p>
        </p:txBody>
      </p:sp>
      <p:pic>
        <p:nvPicPr>
          <p:cNvPr id="4" name="图片 1">
            <a:extLst>
              <a:ext uri="{FF2B5EF4-FFF2-40B4-BE49-F238E27FC236}">
                <a16:creationId xmlns:a16="http://schemas.microsoft.com/office/drawing/2014/main" id="{848F0FBC-3715-4C2A-56E2-A087540389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52" t="22345" r="49976" b="21246"/>
          <a:stretch/>
        </p:blipFill>
        <p:spPr bwMode="auto">
          <a:xfrm>
            <a:off x="6458937" y="2361064"/>
            <a:ext cx="4790362" cy="31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3">
            <a:extLst>
              <a:ext uri="{FF2B5EF4-FFF2-40B4-BE49-F238E27FC236}">
                <a16:creationId xmlns:a16="http://schemas.microsoft.com/office/drawing/2014/main" id="{349F1904-4AE2-BFEB-95E0-83E3388FCC35}"/>
              </a:ext>
            </a:extLst>
          </p:cNvPr>
          <p:cNvSpPr txBox="1">
            <a:spLocks/>
          </p:cNvSpPr>
          <p:nvPr/>
        </p:nvSpPr>
        <p:spPr>
          <a:xfrm>
            <a:off x="741760" y="2000841"/>
            <a:ext cx="6390560" cy="3920345"/>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rgbClr val="285645"/>
                </a:solidFill>
                <a:latin typeface="Lloyds Bank Jack" panose="02000503040000020004" pitchFamily="50" charset="0"/>
              </a:rPr>
              <a:t>Internet with SIM card</a:t>
            </a:r>
          </a:p>
          <a:p>
            <a:r>
              <a:rPr lang="en-GB" sz="3200" dirty="0">
                <a:solidFill>
                  <a:srgbClr val="285645"/>
                </a:solidFill>
                <a:latin typeface="Lloyds Bank Jack" panose="02000503040000020004" pitchFamily="50" charset="0"/>
              </a:rPr>
              <a:t>Battery powered</a:t>
            </a:r>
          </a:p>
        </p:txBody>
      </p:sp>
      <p:pic>
        <p:nvPicPr>
          <p:cNvPr id="6" name="图片 1">
            <a:extLst>
              <a:ext uri="{FF2B5EF4-FFF2-40B4-BE49-F238E27FC236}">
                <a16:creationId xmlns:a16="http://schemas.microsoft.com/office/drawing/2014/main" id="{848F0FBC-3715-4C2A-56E2-A087540389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75" r="50000" b="85137"/>
          <a:stretch/>
        </p:blipFill>
        <p:spPr bwMode="auto">
          <a:xfrm>
            <a:off x="6647456" y="1620478"/>
            <a:ext cx="4413323" cy="76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
            <a:extLst>
              <a:ext uri="{FF2B5EF4-FFF2-40B4-BE49-F238E27FC236}">
                <a16:creationId xmlns:a16="http://schemas.microsoft.com/office/drawing/2014/main" id="{848F0FBC-3715-4C2A-56E2-A087540389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5" t="84864" r="50000"/>
          <a:stretch/>
        </p:blipFill>
        <p:spPr bwMode="auto">
          <a:xfrm>
            <a:off x="6699700" y="5337079"/>
            <a:ext cx="4361079" cy="76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4C2659D-01D7-82A0-580E-DFF97E5C1764}"/>
              </a:ext>
            </a:extLst>
          </p:cNvPr>
          <p:cNvSpPr txBox="1"/>
          <p:nvPr/>
        </p:nvSpPr>
        <p:spPr>
          <a:xfrm>
            <a:off x="6237339" y="1482759"/>
            <a:ext cx="536494" cy="369332"/>
          </a:xfrm>
          <a:prstGeom prst="rect">
            <a:avLst/>
          </a:prstGeom>
          <a:noFill/>
        </p:spPr>
        <p:txBody>
          <a:bodyPr wrap="none" rtlCol="0">
            <a:spAutoFit/>
          </a:bodyPr>
          <a:lstStyle/>
          <a:p>
            <a:r>
              <a:rPr lang="en-GB" dirty="0">
                <a:latin typeface="Lloyds Bank Jack" panose="02000503040000020004" pitchFamily="50" charset="0"/>
              </a:rPr>
              <a:t>Top</a:t>
            </a:r>
          </a:p>
        </p:txBody>
      </p:sp>
      <p:sp>
        <p:nvSpPr>
          <p:cNvPr id="14" name="TextBox 13">
            <a:extLst>
              <a:ext uri="{FF2B5EF4-FFF2-40B4-BE49-F238E27FC236}">
                <a16:creationId xmlns:a16="http://schemas.microsoft.com/office/drawing/2014/main" id="{082FEAE5-15A8-D9BD-67F0-F79F39262C90}"/>
              </a:ext>
            </a:extLst>
          </p:cNvPr>
          <p:cNvSpPr txBox="1"/>
          <p:nvPr/>
        </p:nvSpPr>
        <p:spPr>
          <a:xfrm>
            <a:off x="6237339" y="2261526"/>
            <a:ext cx="698525" cy="369332"/>
          </a:xfrm>
          <a:prstGeom prst="rect">
            <a:avLst/>
          </a:prstGeom>
          <a:noFill/>
        </p:spPr>
        <p:txBody>
          <a:bodyPr wrap="none" rtlCol="0">
            <a:spAutoFit/>
          </a:bodyPr>
          <a:lstStyle/>
          <a:p>
            <a:r>
              <a:rPr lang="en-GB" dirty="0">
                <a:latin typeface="Lloyds Bank Jack" panose="02000503040000020004" pitchFamily="50" charset="0"/>
              </a:rPr>
              <a:t>Front</a:t>
            </a:r>
          </a:p>
        </p:txBody>
      </p:sp>
      <p:sp>
        <p:nvSpPr>
          <p:cNvPr id="15" name="TextBox 14">
            <a:extLst>
              <a:ext uri="{FF2B5EF4-FFF2-40B4-BE49-F238E27FC236}">
                <a16:creationId xmlns:a16="http://schemas.microsoft.com/office/drawing/2014/main" id="{2DCE3B58-25C2-E67B-D151-95188BE70CA7}"/>
              </a:ext>
            </a:extLst>
          </p:cNvPr>
          <p:cNvSpPr txBox="1"/>
          <p:nvPr/>
        </p:nvSpPr>
        <p:spPr>
          <a:xfrm>
            <a:off x="6237339" y="5329031"/>
            <a:ext cx="902555" cy="369332"/>
          </a:xfrm>
          <a:prstGeom prst="rect">
            <a:avLst/>
          </a:prstGeom>
          <a:noFill/>
        </p:spPr>
        <p:txBody>
          <a:bodyPr wrap="none" rtlCol="0">
            <a:spAutoFit/>
          </a:bodyPr>
          <a:lstStyle/>
          <a:p>
            <a:r>
              <a:rPr lang="en-GB" dirty="0">
                <a:latin typeface="Lloyds Bank Jack" panose="02000503040000020004" pitchFamily="50" charset="0"/>
              </a:rPr>
              <a:t>Bottom</a:t>
            </a:r>
          </a:p>
        </p:txBody>
      </p:sp>
    </p:spTree>
    <p:extLst>
      <p:ext uri="{BB962C8B-B14F-4D97-AF65-F5344CB8AC3E}">
        <p14:creationId xmlns:p14="http://schemas.microsoft.com/office/powerpoint/2010/main" val="149892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C5B985-28D2-5365-D60D-99FD4C7D6030}"/>
              </a:ext>
            </a:extLst>
          </p:cNvPr>
          <p:cNvSpPr>
            <a:spLocks noGrp="1"/>
          </p:cNvSpPr>
          <p:nvPr>
            <p:ph type="body" sz="quarter" idx="11"/>
          </p:nvPr>
        </p:nvSpPr>
        <p:spPr/>
        <p:txBody>
          <a:bodyPr/>
          <a:lstStyle/>
          <a:p>
            <a:r>
              <a:rPr lang="en-GB" dirty="0"/>
              <a:t>Inserting your SIM</a:t>
            </a:r>
          </a:p>
        </p:txBody>
      </p:sp>
      <p:pic>
        <p:nvPicPr>
          <p:cNvPr id="7" name="Picture 6">
            <a:extLst>
              <a:ext uri="{FF2B5EF4-FFF2-40B4-BE49-F238E27FC236}">
                <a16:creationId xmlns:a16="http://schemas.microsoft.com/office/drawing/2014/main" id="{C7FF54AE-982E-60B1-9ABC-9580B6A69C20}"/>
              </a:ext>
            </a:extLst>
          </p:cNvPr>
          <p:cNvPicPr>
            <a:picLocks noChangeAspect="1"/>
          </p:cNvPicPr>
          <p:nvPr/>
        </p:nvPicPr>
        <p:blipFill>
          <a:blip r:embed="rId3">
            <a:duotone>
              <a:schemeClr val="accent6">
                <a:shade val="45000"/>
                <a:satMod val="135000"/>
              </a:schemeClr>
              <a:prstClr val="white"/>
            </a:duotone>
          </a:blip>
          <a:stretch>
            <a:fillRect/>
          </a:stretch>
        </p:blipFill>
        <p:spPr>
          <a:xfrm>
            <a:off x="1355270" y="2419296"/>
            <a:ext cx="3782161" cy="2643357"/>
          </a:xfrm>
          <a:prstGeom prst="rect">
            <a:avLst/>
          </a:prstGeom>
        </p:spPr>
      </p:pic>
      <p:pic>
        <p:nvPicPr>
          <p:cNvPr id="10" name="Picture 9" descr="A drawing of a device&#10;&#10;Description automatically generated">
            <a:extLst>
              <a:ext uri="{FF2B5EF4-FFF2-40B4-BE49-F238E27FC236}">
                <a16:creationId xmlns:a16="http://schemas.microsoft.com/office/drawing/2014/main" id="{B6055B34-8F7A-17A0-F7F0-5906425863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5587" y="1492896"/>
            <a:ext cx="4789718" cy="3732247"/>
          </a:xfrm>
          <a:prstGeom prst="rect">
            <a:avLst/>
          </a:prstGeom>
        </p:spPr>
      </p:pic>
      <p:pic>
        <p:nvPicPr>
          <p:cNvPr id="12" name="Picture 11" descr="A different types of sim cards&#10;&#10;Description automatically generated">
            <a:extLst>
              <a:ext uri="{FF2B5EF4-FFF2-40B4-BE49-F238E27FC236}">
                <a16:creationId xmlns:a16="http://schemas.microsoft.com/office/drawing/2014/main" id="{7995BE06-9AEA-C5A5-8343-F3427B8E6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917" y="2188186"/>
            <a:ext cx="5625711" cy="3000379"/>
          </a:xfrm>
          <a:prstGeom prst="rect">
            <a:avLst/>
          </a:prstGeom>
        </p:spPr>
      </p:pic>
      <p:sp>
        <p:nvSpPr>
          <p:cNvPr id="2" name="TextBox 1">
            <a:extLst>
              <a:ext uri="{FF2B5EF4-FFF2-40B4-BE49-F238E27FC236}">
                <a16:creationId xmlns:a16="http://schemas.microsoft.com/office/drawing/2014/main" id="{C79D06AF-04FF-CDD6-0676-4BF153CABD18}"/>
              </a:ext>
            </a:extLst>
          </p:cNvPr>
          <p:cNvSpPr txBox="1"/>
          <p:nvPr/>
        </p:nvSpPr>
        <p:spPr>
          <a:xfrm>
            <a:off x="2944084" y="4877987"/>
            <a:ext cx="1361359" cy="369332"/>
          </a:xfrm>
          <a:prstGeom prst="rect">
            <a:avLst/>
          </a:prstGeom>
          <a:noFill/>
        </p:spPr>
        <p:txBody>
          <a:bodyPr wrap="square" rtlCol="0">
            <a:spAutoFit/>
          </a:bodyPr>
          <a:lstStyle/>
          <a:p>
            <a:r>
              <a:rPr lang="en-GB" dirty="0">
                <a:solidFill>
                  <a:schemeClr val="bg2">
                    <a:lumMod val="10000"/>
                  </a:schemeClr>
                </a:solidFill>
                <a:latin typeface="Lloyds Bank Jack" panose="02000503040000020004" pitchFamily="50" charset="0"/>
              </a:rPr>
              <a:t>Micro SIM</a:t>
            </a:r>
          </a:p>
        </p:txBody>
      </p:sp>
      <p:sp>
        <p:nvSpPr>
          <p:cNvPr id="13" name="Arrow: Down 12">
            <a:extLst>
              <a:ext uri="{FF2B5EF4-FFF2-40B4-BE49-F238E27FC236}">
                <a16:creationId xmlns:a16="http://schemas.microsoft.com/office/drawing/2014/main" id="{1C6AF108-3EF5-CE72-0316-2453A38A79BE}"/>
              </a:ext>
            </a:extLst>
          </p:cNvPr>
          <p:cNvSpPr/>
          <p:nvPr/>
        </p:nvSpPr>
        <p:spPr>
          <a:xfrm rot="10800000">
            <a:off x="8222522" y="4294974"/>
            <a:ext cx="444500" cy="583013"/>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950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87760" y="460852"/>
            <a:ext cx="8883501" cy="880759"/>
          </a:xfrm>
        </p:spPr>
        <p:txBody>
          <a:bodyPr lIns="91440" tIns="45720" rIns="91440" bIns="45720" anchor="t"/>
          <a:lstStyle/>
          <a:p>
            <a:r>
              <a:rPr lang="en-GB">
                <a:latin typeface="Lloyds Bank Jack Medium"/>
              </a:rPr>
              <a:t>Internet</a:t>
            </a:r>
            <a:endParaRPr lang="en-GB"/>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lIns="91440" tIns="45720" rIns="91440" bIns="45720" anchor="ctr"/>
          <a:lstStyle/>
          <a:p>
            <a:r>
              <a:rPr lang="en-GB" dirty="0">
                <a:latin typeface="Lloyds Bank Jack Medium"/>
              </a:rPr>
              <a:t>Wi-Fi</a:t>
            </a:r>
            <a:endParaRPr lang="en-GB" dirty="0"/>
          </a:p>
          <a:p>
            <a:r>
              <a:rPr lang="en-GB" dirty="0">
                <a:latin typeface="Lloyds Bank Jack Medium"/>
              </a:rPr>
              <a:t>Mobile data</a:t>
            </a:r>
          </a:p>
          <a:p>
            <a:r>
              <a:rPr lang="en-GB" dirty="0">
                <a:latin typeface="Lloyds Bank Jack Medium"/>
              </a:rPr>
              <a:t>Data allowance</a:t>
            </a:r>
            <a:endParaRPr lang="en-GB" dirty="0"/>
          </a:p>
        </p:txBody>
      </p:sp>
      <p:pic>
        <p:nvPicPr>
          <p:cNvPr id="12" name="Picture Placeholder 11">
            <a:extLst>
              <a:ext uri="{FF2B5EF4-FFF2-40B4-BE49-F238E27FC236}">
                <a16:creationId xmlns:a16="http://schemas.microsoft.com/office/drawing/2014/main" id="{ABCC0DEF-4938-1F7A-25BF-C2236214B18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p:pic>
    </p:spTree>
    <p:extLst>
      <p:ext uri="{BB962C8B-B14F-4D97-AF65-F5344CB8AC3E}">
        <p14:creationId xmlns:p14="http://schemas.microsoft.com/office/powerpoint/2010/main" val="206277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87760" y="460852"/>
            <a:ext cx="8883501" cy="880759"/>
          </a:xfrm>
        </p:spPr>
        <p:txBody>
          <a:bodyPr lIns="91440" tIns="45720" rIns="91440" bIns="45720" anchor="t"/>
          <a:lstStyle/>
          <a:p>
            <a:r>
              <a:rPr lang="en-GB">
                <a:latin typeface="Lloyds Bank Jack Medium"/>
              </a:rPr>
              <a:t>Typical data usage</a:t>
            </a:r>
            <a:endParaRPr lang="en-GB"/>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lIns="91440" tIns="45720" rIns="91440" bIns="45720" anchor="ctr"/>
          <a:lstStyle/>
          <a:p>
            <a:r>
              <a:rPr lang="en-GB">
                <a:latin typeface="Lloyds Bank Jack Medium"/>
                <a:ea typeface="Calibri"/>
                <a:cs typeface="Calibri"/>
              </a:rPr>
              <a:t>Movie     4.5 GB</a:t>
            </a:r>
          </a:p>
          <a:p>
            <a:r>
              <a:rPr lang="en-GB">
                <a:latin typeface="Lloyds Bank Jack Medium"/>
                <a:ea typeface="Calibri"/>
                <a:cs typeface="Calibri"/>
              </a:rPr>
              <a:t>Music   720 MB</a:t>
            </a:r>
          </a:p>
          <a:p>
            <a:r>
              <a:rPr lang="en-GB">
                <a:latin typeface="Lloyds Bank Jack Medium"/>
                <a:ea typeface="Calibri"/>
                <a:cs typeface="Calibri"/>
              </a:rPr>
              <a:t>Radio   600 MB</a:t>
            </a:r>
          </a:p>
          <a:p>
            <a:r>
              <a:rPr lang="en-GB">
                <a:latin typeface="Lloyds Bank Jack Medium"/>
                <a:ea typeface="Calibri"/>
                <a:cs typeface="Calibri"/>
              </a:rPr>
              <a:t>Internet  180 MB</a:t>
            </a:r>
            <a:endParaRPr lang="en-GB"/>
          </a:p>
        </p:txBody>
      </p:sp>
      <p:graphicFrame>
        <p:nvGraphicFramePr>
          <p:cNvPr id="7" name="Chart 6">
            <a:extLst>
              <a:ext uri="{FF2B5EF4-FFF2-40B4-BE49-F238E27FC236}">
                <a16:creationId xmlns:a16="http://schemas.microsoft.com/office/drawing/2014/main" id="{044A71B6-5D20-F7B3-4704-801D6BE6462E}"/>
              </a:ext>
            </a:extLst>
          </p:cNvPr>
          <p:cNvGraphicFramePr/>
          <p:nvPr>
            <p:extLst>
              <p:ext uri="{D42A27DB-BD31-4B8C-83A1-F6EECF244321}">
                <p14:modId xmlns:p14="http://schemas.microsoft.com/office/powerpoint/2010/main" val="1251797701"/>
              </p:ext>
            </p:extLst>
          </p:nvPr>
        </p:nvGraphicFramePr>
        <p:xfrm>
          <a:off x="4608694" y="1341611"/>
          <a:ext cx="7583305" cy="5055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806036"/>
      </p:ext>
    </p:extLst>
  </p:cSld>
  <p:clrMapOvr>
    <a:masterClrMapping/>
  </p:clrMapOvr>
</p:sld>
</file>

<file path=ppt/theme/theme1.xml><?xml version="1.0" encoding="utf-8"?>
<a:theme xmlns:a="http://schemas.openxmlformats.org/drawingml/2006/main" name="Custom Design">
  <a:themeElements>
    <a:clrScheme name="Custom 13">
      <a:dk1>
        <a:srgbClr val="024731"/>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649C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SharedWithUsers xmlns="a26ea033-2852-474a-8cc8-30d2b3b4aa0f">
      <UserInfo>
        <DisplayName>Holmes, Em (Group Customer Inclusion)</DisplayName>
        <AccountId>31</AccountId>
        <AccountType/>
      </UserInfo>
      <UserInfo>
        <DisplayName>Raja, Adam (Group Customer Inclusion)</DisplayName>
        <AccountId>1439</AccountId>
        <AccountType/>
      </UserInfo>
      <UserInfo>
        <DisplayName>Moyes, Michael (CIO - GS&amp;S - Chief Security Office)</DisplayName>
        <AccountId>568</AccountId>
        <AccountType/>
      </UserInfo>
      <UserInfo>
        <DisplayName>Anderson, Charlette (CIO - GS&amp;S - Chief Security Office)</DisplayName>
        <AccountId>567</AccountId>
        <AccountType/>
      </UserInfo>
      <UserInfo>
        <DisplayName>Dawson, Andrew (CIO - GS&amp;S - Chief Security Office)</DisplayName>
        <AccountId>609</AccountId>
        <AccountType/>
      </UserInfo>
      <UserInfo>
        <DisplayName>Eteo, Carl (Economic Crime Prevention Platform)</DisplayName>
        <AccountId>1454</AccountId>
        <AccountType/>
      </UserInfo>
      <UserInfo>
        <DisplayName>Thomas, Gareth (CIO - GS&amp;S - Chief Security Office)</DisplayName>
        <AccountId>1455</AccountId>
        <AccountType/>
      </UserInfo>
      <UserInfo>
        <DisplayName>Vollans, Nicola (CIO - GS&amp;S - Chief Security Office)</DisplayName>
        <AccountId>1456</AccountId>
        <AccountType/>
      </UserInfo>
      <UserInfo>
        <DisplayName>Williams, Nicola ((Group Customer Inclusion))</DisplayName>
        <AccountId>20</AccountId>
        <AccountType/>
      </UserInfo>
      <UserInfo>
        <DisplayName>O'Connell, Lauren ((Group Customer Inclusion))</DisplayName>
        <AccountId>424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41F659-0409-4234-84F2-901002A01931}">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08A42E-94E4-485F-B29F-8466DC884D1D}">
  <ds:schemaRefs>
    <ds:schemaRef ds:uri="http://schemas.microsoft.com/office/2006/documentManagement/types"/>
    <ds:schemaRef ds:uri="http://schemas.microsoft.com/office/infopath/2007/PartnerControls"/>
    <ds:schemaRef ds:uri="http://schemas.microsoft.com/sharepoint/v3"/>
    <ds:schemaRef ds:uri="a26ea033-2852-474a-8cc8-30d2b3b4aa0f"/>
    <ds:schemaRef ds:uri="http://purl.org/dc/elements/1.1/"/>
    <ds:schemaRef ds:uri="http://schemas.microsoft.com/office/2006/metadata/properties"/>
    <ds:schemaRef ds:uri="http://schemas.openxmlformats.org/package/2006/metadata/core-properties"/>
    <ds:schemaRef ds:uri="http://purl.org/dc/terms/"/>
    <ds:schemaRef ds:uri="8296b18e-8234-4d94-91b1-3ed3998a7eb5"/>
    <ds:schemaRef ds:uri="http://www.w3.org/XML/1998/namespace"/>
    <ds:schemaRef ds:uri="http://purl.org/dc/dcmitype/"/>
  </ds:schemaRefs>
</ds:datastoreItem>
</file>

<file path=customXml/itemProps3.xml><?xml version="1.0" encoding="utf-8"?>
<ds:datastoreItem xmlns:ds="http://schemas.openxmlformats.org/officeDocument/2006/customXml" ds:itemID="{2FC2D492-C7D0-4B2E-BBE7-A3E39BB71710}">
  <ds:schemaRefs>
    <ds:schemaRef ds:uri="http://schemas.microsoft.com/sharepoint/v3/contenttype/fo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emplate>office theme</Template>
  <TotalTime>108</TotalTime>
  <Words>7286</Words>
  <Application>Microsoft Office PowerPoint</Application>
  <PresentationFormat>Widescreen</PresentationFormat>
  <Paragraphs>489</Paragraphs>
  <Slides>25</Slides>
  <Notes>25</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Lloyds Bank Jack Light</vt:lpstr>
      <vt:lpstr>Arial</vt:lpstr>
      <vt:lpstr>Segoe UI</vt:lpstr>
      <vt:lpstr>Calibri</vt:lpstr>
      <vt:lpstr>Aptos</vt:lpstr>
      <vt:lpstr>Lloyds Bank Jack</vt:lpstr>
      <vt:lpstr>Wingdings</vt:lpstr>
      <vt:lpstr>Cambria Math</vt:lpstr>
      <vt:lpstr>Symbol</vt:lpstr>
      <vt:lpstr>Lloyds Bank Jack Medium</vt:lpstr>
      <vt:lpstr>Poppins</vt:lpstr>
      <vt:lpstr>Courier New</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Chris (Learning – People &amp; Places)</dc:creator>
  <cp:lastModifiedBy>Lewis, Lisa (Group Customer Inclusion)</cp:lastModifiedBy>
  <cp:revision>76</cp:revision>
  <dcterms:created xsi:type="dcterms:W3CDTF">2024-02-29T17:30:19Z</dcterms:created>
  <dcterms:modified xsi:type="dcterms:W3CDTF">2024-07-05T12:41:56Z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