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50" r:id="rId4"/>
  </p:sldMasterIdLst>
  <p:notesMasterIdLst>
    <p:notesMasterId r:id="rId53"/>
  </p:notesMasterIdLst>
  <p:handoutMasterIdLst>
    <p:handoutMasterId r:id="rId54"/>
  </p:handoutMasterIdLst>
  <p:sldIdLst>
    <p:sldId id="256" r:id="rId5"/>
    <p:sldId id="397" r:id="rId6"/>
    <p:sldId id="258" r:id="rId7"/>
    <p:sldId id="259" r:id="rId8"/>
    <p:sldId id="327" r:id="rId9"/>
    <p:sldId id="333" r:id="rId10"/>
    <p:sldId id="328" r:id="rId11"/>
    <p:sldId id="358" r:id="rId12"/>
    <p:sldId id="326" r:id="rId13"/>
    <p:sldId id="335" r:id="rId14"/>
    <p:sldId id="365" r:id="rId15"/>
    <p:sldId id="390" r:id="rId16"/>
    <p:sldId id="391" r:id="rId17"/>
    <p:sldId id="395" r:id="rId18"/>
    <p:sldId id="359" r:id="rId19"/>
    <p:sldId id="366" r:id="rId20"/>
    <p:sldId id="334" r:id="rId21"/>
    <p:sldId id="339" r:id="rId22"/>
    <p:sldId id="367" r:id="rId23"/>
    <p:sldId id="368" r:id="rId24"/>
    <p:sldId id="392" r:id="rId25"/>
    <p:sldId id="369" r:id="rId26"/>
    <p:sldId id="371" r:id="rId27"/>
    <p:sldId id="372" r:id="rId28"/>
    <p:sldId id="373" r:id="rId29"/>
    <p:sldId id="374" r:id="rId30"/>
    <p:sldId id="340" r:id="rId31"/>
    <p:sldId id="341" r:id="rId32"/>
    <p:sldId id="343" r:id="rId33"/>
    <p:sldId id="375" r:id="rId34"/>
    <p:sldId id="381" r:id="rId35"/>
    <p:sldId id="342" r:id="rId36"/>
    <p:sldId id="384" r:id="rId37"/>
    <p:sldId id="387" r:id="rId38"/>
    <p:sldId id="388" r:id="rId39"/>
    <p:sldId id="386" r:id="rId40"/>
    <p:sldId id="389" r:id="rId41"/>
    <p:sldId id="376" r:id="rId42"/>
    <p:sldId id="393" r:id="rId43"/>
    <p:sldId id="378" r:id="rId44"/>
    <p:sldId id="379" r:id="rId45"/>
    <p:sldId id="383" r:id="rId46"/>
    <p:sldId id="363" r:id="rId47"/>
    <p:sldId id="394" r:id="rId48"/>
    <p:sldId id="380" r:id="rId49"/>
    <p:sldId id="355" r:id="rId50"/>
    <p:sldId id="396" r:id="rId51"/>
    <p:sldId id="320" r:id="rId52"/>
  </p:sldIdLst>
  <p:sldSz cx="9144000" cy="5143500" type="screen16x9"/>
  <p:notesSz cx="6858000" cy="9144000"/>
  <p:embeddedFontLst>
    <p:embeddedFont>
      <p:font typeface="Arial Black" panose="020B0A04020102020204" pitchFamily="34" charset="0"/>
      <p:bold r:id="rId55"/>
    </p:embeddedFont>
    <p:embeddedFont>
      <p:font typeface="Lloyds Bank Jack" panose="02000503040000020004" pitchFamily="50" charset="0"/>
      <p:regular r:id="rId56"/>
      <p:bold r:id="rId57"/>
      <p:italic r:id="rId58"/>
      <p:boldItalic r:id="rId59"/>
    </p:embeddedFont>
    <p:embeddedFont>
      <p:font typeface="Segoe UI" panose="020B0502040204020203" pitchFamily="34" charset="0"/>
      <p:regular r:id="rId60"/>
      <p:bold r:id="rId61"/>
      <p:italic r:id="rId62"/>
      <p:boldItalic r:id="rId63"/>
    </p:embeddedFont>
  </p:embeddedFontLst>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1pPr>
    <a:lvl2pPr marL="4572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2pPr>
    <a:lvl3pPr marL="9144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3pPr>
    <a:lvl4pPr marL="13716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4pPr>
    <a:lvl5pPr marL="18288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5pPr>
    <a:lvl6pPr marL="22860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6pPr>
    <a:lvl7pPr marL="27432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7pPr>
    <a:lvl8pPr marL="32004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8pPr>
    <a:lvl9pPr marL="36576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9pPr>
  </p:defaultTextStyle>
  <p:modifyVerifier cryptProviderType="rsaAES" cryptAlgorithmClass="hash" cryptAlgorithmType="typeAny" cryptAlgorithmSid="14" spinCount="100000" saltData="cZGisGNCs8lXhuj9YlWdww==" hashData="NW09TCYTBKgiI+nqufgF9aAAkBhGkasYACtbpAQoLlnqF42bYQ7yRHa94yDCYU8Q+vVw998ZhruG8E+mAacLIw=="/>
  <p:extLst>
    <p:ext uri="{EFAFB233-063F-42B5-8137-9DF3F51BA10A}">
      <p15:sldGuideLst xmlns:p15="http://schemas.microsoft.com/office/powerpoint/2012/main">
        <p15:guide id="1" orient="horz" pos="1030" userDrawn="1">
          <p15:clr>
            <a:srgbClr val="A4A3A4"/>
          </p15:clr>
        </p15:guide>
        <p15:guide id="2" pos="4762" userDrawn="1">
          <p15:clr>
            <a:srgbClr val="A4A3A4"/>
          </p15:clr>
        </p15:guide>
        <p15:guide id="3" pos="374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B04437-6E55-1B1E-8C29-4B362F433407}" name="Cadwallender, Freya (Brightwave)" initials="CF(" userId="S::P50074376@capita.co.uk::1cac62c6-2076-4ccd-b19d-1a79fd53277b" providerId="AD"/>
  <p188:author id="{BB2F7E46-F8AE-DBB7-5364-3463A2BEF8D3}" name="Pelling, Ian (Brightwave)" initials="PI(" userId="S::p10334264@capita.co.uk::9a9fc9d1-5ce5-4bac-ac79-54eba9f7bc3d" providerId="AD"/>
  <p188:author id="{2985C853-2457-CEF6-611A-58EB43070350}" name="Armstrong, Laura (Digital Impact &amp; Inclusion - CCO)" initials="AC" userId="S::laura.armstrong1@lloydsbanking.com::2f5e2b6c-e361-41e9-be32-47ebcb289cb7" providerId="AD"/>
  <p188:author id="{7EBBF868-81FD-AC3E-0DD6-0919B053B30F}" name="Williams, Nicola ((Group Customer Inclusion))" initials="NW" userId="S::Nicola.Williams1@Lloydsbanking.com::16f7d3d4-dd13-4ea8-9aba-d2692b196d41" providerId="AD"/>
  <p188:author id="{0BE5EFA2-DF11-2BC0-1C86-D243E5EB1D61}" name="Kennedy, Sarah (Brightwave)" initials="KS(" userId="S::P10445171@capita.co.uk::d2b013c2-263f-492f-a884-1f18d25f8344" providerId="AD"/>
  <p188:author id="{337281A7-649C-2E42-5E5E-5DA20328049B}" name="Smith, Michael (Capita Learning)" initials="SM(L" userId="S::P10447474@capita.co.uk::b6b37483-e43c-4d76-9c26-f98713eb7abc" providerId="AD"/>
  <p188:author id="{31DF95B1-F425-3024-69F3-CC46A50C65F1}" name="Mistry, Urvashi (Digital Impact &amp; Inclusion - CCO)" initials="MU(I&amp;IC" userId="S::Urvashi.Mistry@lloydsbanking.com::128b6795-d5c6-4d99-aa22-b235fafd87ba" providerId="AD"/>
  <p188:author id="{865A1CD2-5D88-1B70-DA30-1BDDB54B120C}" name="Franklin, Chris (Learning – People &amp; Places)" initials="CF" userId="S::Chris.Franklin@lloydsbanking.com::826ee402-fbdb-4034-a7c7-db309b41606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ennedy, Sarah (Capita Learning)" initials="KS(L" lastIdx="3" clrIdx="0">
    <p:extLst>
      <p:ext uri="{19B8F6BF-5375-455C-9EA6-DF929625EA0E}">
        <p15:presenceInfo xmlns:p15="http://schemas.microsoft.com/office/powerpoint/2012/main" userId="S::P10445171@capita.co.uk::d2b013c2-263f-492f-a884-1f18d25f8344" providerId="AD"/>
      </p:ext>
    </p:extLst>
  </p:cmAuthor>
  <p:cmAuthor id="2" name="Pelling, Ian (Capita Learning)" initials="PI(L" lastIdx="3" clrIdx="1">
    <p:extLst>
      <p:ext uri="{19B8F6BF-5375-455C-9EA6-DF929625EA0E}">
        <p15:presenceInfo xmlns:p15="http://schemas.microsoft.com/office/powerpoint/2012/main" userId="S::p10334264@capita.co.uk::9a9fc9d1-5ce5-4bac-ac79-54eba9f7bc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731"/>
    <a:srgbClr val="77BA00"/>
    <a:srgbClr val="000000"/>
    <a:srgbClr val="01694D"/>
    <a:srgbClr val="F1F1F1"/>
    <a:srgbClr val="505050"/>
    <a:srgbClr val="005C68"/>
    <a:srgbClr val="471368"/>
    <a:srgbClr val="0D5494"/>
    <a:srgbClr val="2177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D0D48F-C0EB-42C8-BA32-A41AF10C0C46}" v="14" dt="2024-04-16T10:16:14.8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673" autoAdjust="0"/>
  </p:normalViewPr>
  <p:slideViewPr>
    <p:cSldViewPr snapToGrid="0" showGuides="1">
      <p:cViewPr varScale="1">
        <p:scale>
          <a:sx n="98" d="100"/>
          <a:sy n="98" d="100"/>
        </p:scale>
        <p:origin x="1974" y="78"/>
      </p:cViewPr>
      <p:guideLst>
        <p:guide orient="horz" pos="1030"/>
        <p:guide pos="4762"/>
        <p:guide pos="3742"/>
      </p:guideLst>
    </p:cSldViewPr>
  </p:slideViewPr>
  <p:notesTextViewPr>
    <p:cViewPr>
      <p:scale>
        <a:sx n="1" d="1"/>
        <a:sy n="1" d="1"/>
      </p:scale>
      <p:origin x="0" y="0"/>
    </p:cViewPr>
  </p:notesTextViewPr>
  <p:notesViewPr>
    <p:cSldViewPr snapToGrid="0" showGuides="1">
      <p:cViewPr varScale="1">
        <p:scale>
          <a:sx n="68" d="100"/>
          <a:sy n="68" d="100"/>
        </p:scale>
        <p:origin x="2916" y="5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9.fntdata"/><Relationship Id="rId68" Type="http://schemas.openxmlformats.org/officeDocument/2006/relationships/tableStyles" Target="tableStyles.xml"/><Relationship Id="rId7" Type="http://schemas.openxmlformats.org/officeDocument/2006/relationships/slide" Target="slides/slide3.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font" Target="fonts/font4.fntdata"/><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7.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2.fntdata"/><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5.fntdata"/><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62" Type="http://schemas.openxmlformats.org/officeDocument/2006/relationships/font" Target="fonts/font8.fntdata"/><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6.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klin, Chris (Learning – People &amp; Places)" userId="826ee402-fbdb-4034-a7c7-db309b41606d" providerId="ADAL" clId="{AA92BE6D-CF05-49E5-BB74-0901591A8921}"/>
    <pc:docChg chg="">
      <pc:chgData name="Franklin, Chris (Learning – People &amp; Places)" userId="826ee402-fbdb-4034-a7c7-db309b41606d" providerId="ADAL" clId="{AA92BE6D-CF05-49E5-BB74-0901591A8921}" dt="2024-05-02T11:01:10.496" v="0"/>
      <pc:docMkLst>
        <pc:docMk/>
      </pc:docMkLst>
      <pc:sldChg chg="delCm">
        <pc:chgData name="Franklin, Chris (Learning – People &amp; Places)" userId="826ee402-fbdb-4034-a7c7-db309b41606d" providerId="ADAL" clId="{AA92BE6D-CF05-49E5-BB74-0901591A8921}" dt="2024-05-02T11:01:10.496" v="0"/>
        <pc:sldMkLst>
          <pc:docMk/>
          <pc:sldMk cId="2260337585" sldId="391"/>
        </pc:sldMkLst>
        <pc:extLst>
          <p:ext xmlns:p="http://schemas.openxmlformats.org/presentationml/2006/main" uri="{D6D511B9-2390-475A-947B-AFAB55BFBCF1}">
            <pc226:cmChg xmlns:pc226="http://schemas.microsoft.com/office/powerpoint/2022/06/main/command" chg="del">
              <pc226:chgData name="Franklin, Chris (Learning – People &amp; Places)" userId="826ee402-fbdb-4034-a7c7-db309b41606d" providerId="ADAL" clId="{AA92BE6D-CF05-49E5-BB74-0901591A8921}" dt="2024-05-02T11:01:10.496" v="0"/>
              <pc2:cmMkLst xmlns:pc2="http://schemas.microsoft.com/office/powerpoint/2019/9/main/command">
                <pc:docMk/>
                <pc:sldMk cId="2260337585" sldId="391"/>
                <pc2:cmMk id="{F0C343BF-FD9A-4321-BCBE-462232FE01AB}"/>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D37A6D-0A39-6E11-94C5-41B1163616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D663EEA-CE98-4667-5F62-897C1C8EB4F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27DCB95-42C2-4A11-A33E-603615F1ADE5}" type="datetimeFigureOut">
              <a:rPr lang="en-GB" smtClean="0"/>
              <a:t>01/07/2024</a:t>
            </a:fld>
            <a:endParaRPr lang="en-GB"/>
          </a:p>
        </p:txBody>
      </p:sp>
      <p:sp>
        <p:nvSpPr>
          <p:cNvPr id="4" name="Footer Placeholder 3">
            <a:extLst>
              <a:ext uri="{FF2B5EF4-FFF2-40B4-BE49-F238E27FC236}">
                <a16:creationId xmlns:a16="http://schemas.microsoft.com/office/drawing/2014/main" id="{17E0CDA1-1EA2-BEC0-B7D7-2F988E21D8B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1459565-8E76-4816-B16E-0FF4961BF16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991F2F-39B3-4A00-A2AD-88261F560692}" type="slidenum">
              <a:rPr lang="en-GB" smtClean="0"/>
              <a:t>‹#›</a:t>
            </a:fld>
            <a:endParaRPr lang="en-GB"/>
          </a:p>
        </p:txBody>
      </p:sp>
    </p:spTree>
    <p:extLst>
      <p:ext uri="{BB962C8B-B14F-4D97-AF65-F5344CB8AC3E}">
        <p14:creationId xmlns:p14="http://schemas.microsoft.com/office/powerpoint/2010/main" val="136954523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F006ED-3F81-8647-96ED-5DF9890AE9A9}" type="datetimeFigureOut">
              <a:rPr lang="en-US" smtClean="0"/>
              <a:t>7/1/2024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02216-AECB-E249-9832-754428E96F93}" type="slidenum">
              <a:rPr lang="en-US" smtClean="0"/>
              <a:t>‹#›</a:t>
            </a:fld>
            <a:endParaRPr lang="en-US"/>
          </a:p>
        </p:txBody>
      </p:sp>
    </p:spTree>
    <p:extLst>
      <p:ext uri="{BB962C8B-B14F-4D97-AF65-F5344CB8AC3E}">
        <p14:creationId xmlns:p14="http://schemas.microsoft.com/office/powerpoint/2010/main" val="4015508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itizencard.com/not-for-profit#:~:text=CitizenCard%20is%20a%20not-for-profit%20organisation%20that%20works%20closely,vulnerable%20in%20society%20by%20issuing%20free%20identity%20card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oneyhelper.org.uk/en/family-and-care/illness-and-disability/carers-card-account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a:t>
            </a:fld>
            <a:endParaRPr lang="en-US"/>
          </a:p>
        </p:txBody>
      </p:sp>
    </p:spTree>
    <p:extLst>
      <p:ext uri="{BB962C8B-B14F-4D97-AF65-F5344CB8AC3E}">
        <p14:creationId xmlns:p14="http://schemas.microsoft.com/office/powerpoint/2010/main" val="2404706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Sheila wants to apply for a bank account and has heard from a friend that the type of account she needs is called a current account. Does anyone know what we mean by a 'current' account?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Pause </a:t>
            </a:r>
            <a:r>
              <a:rPr lang="en-GB" sz="1200" b="0" i="0">
                <a:solidFill>
                  <a:srgbClr val="000000"/>
                </a:solidFill>
                <a:effectLst/>
                <a:latin typeface="AvenirNext LT Pro Regular" panose="020B0504020202020204"/>
              </a:rPr>
              <a:t>– for any suggestions. If delivering online, you may need to allow a bit extra time here, if people are typing their answer rather than speaking.</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This account is the most common type of bank account to help you manage your money on a day-to-day basis.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If you have a current account, you can also apply for an overdraft, which is a way you can borrow money in the short-term.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We’ll talk about overdrafts in a little while, but you can also find out more about overdrafts in the Banking Essentials learning on the website – the link is in your workbook. </a:t>
            </a:r>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10</a:t>
            </a:fld>
            <a:endParaRPr lang="en-US"/>
          </a:p>
        </p:txBody>
      </p:sp>
    </p:spTree>
    <p:extLst>
      <p:ext uri="{BB962C8B-B14F-4D97-AF65-F5344CB8AC3E}">
        <p14:creationId xmlns:p14="http://schemas.microsoft.com/office/powerpoint/2010/main" val="380673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Sheila applied for a current account but has been told by the bank that she doesn't qualify for one because she has no credit history.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bank recommends that she applies for a basic account instead.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What is a basic bank account?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Pause </a:t>
            </a:r>
            <a:r>
              <a:rPr lang="en-GB" sz="1200" b="0" i="0">
                <a:solidFill>
                  <a:srgbClr val="000000"/>
                </a:solidFill>
                <a:effectLst/>
                <a:latin typeface="AvenirNext LT Pro Regular" panose="020B0504020202020204"/>
              </a:rPr>
              <a:t>– for any suggestions.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Basic bank accounts are for people who don't already have a bank account or don't qualify for a standard current account as they have low or no credit history.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Basic bank accounts give you the essentials you need for everyday banking whilst you build up your credit score allowing you to get a current account in the future.</a:t>
            </a:r>
            <a:endParaRPr lang="en-GB" sz="1200" b="0" i="0">
              <a:solidFill>
                <a:srgbClr val="00084D"/>
              </a:solidFill>
              <a:effectLst/>
              <a:latin typeface="AvenirNext LT Pro Regular" panose="020B0504020202020204"/>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11</a:t>
            </a:fld>
            <a:endParaRPr lang="en-US"/>
          </a:p>
        </p:txBody>
      </p:sp>
    </p:spTree>
    <p:extLst>
      <p:ext uri="{BB962C8B-B14F-4D97-AF65-F5344CB8AC3E}">
        <p14:creationId xmlns:p14="http://schemas.microsoft.com/office/powerpoint/2010/main" val="3764727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OK, let’s talk about credit history.</a:t>
            </a:r>
          </a:p>
          <a:p>
            <a:r>
              <a:rPr lang="en-GB" b="1"/>
              <a:t>Ask:</a:t>
            </a:r>
          </a:p>
          <a:p>
            <a:r>
              <a:rPr lang="en-GB"/>
              <a:t>Does anyone know what a ‘credit score’ is?</a:t>
            </a:r>
          </a:p>
          <a:p>
            <a:r>
              <a:rPr lang="en-GB"/>
              <a:t>Explain:</a:t>
            </a:r>
          </a:p>
          <a:p>
            <a:pPr marL="171450" indent="-171450">
              <a:buFont typeface="Arial" panose="020B0604020202020204" pitchFamily="34" charset="0"/>
              <a:buChar char="•"/>
            </a:pPr>
            <a:r>
              <a:rPr lang="en-GB"/>
              <a:t>This is something that tells banks and other money lenders how reliable you are at borrowing and repaying money</a:t>
            </a:r>
          </a:p>
          <a:p>
            <a:pPr marL="171450" indent="-171450">
              <a:buFont typeface="Arial" panose="020B0604020202020204" pitchFamily="34" charset="0"/>
              <a:buChar char="•"/>
            </a:pPr>
            <a:r>
              <a:rPr lang="en-GB"/>
              <a:t>They then use this score to decide how much they can lend you</a:t>
            </a:r>
          </a:p>
          <a:p>
            <a:pPr marL="171450" indent="-171450">
              <a:buFont typeface="Arial" panose="020B0604020202020204" pitchFamily="34" charset="0"/>
              <a:buChar char="•"/>
            </a:pPr>
            <a:r>
              <a:rPr lang="en-GB"/>
              <a:t>They look up this score when you apply for things like credit cards, bank loans and mortgages</a:t>
            </a:r>
          </a:p>
          <a:p>
            <a:pPr marL="171450" indent="-171450">
              <a:buFont typeface="Arial" panose="020B0604020202020204" pitchFamily="34" charset="0"/>
              <a:buChar char="•"/>
            </a:pPr>
            <a:r>
              <a:rPr lang="en-GB"/>
              <a:t>Credit agencies work out your score by looking at:</a:t>
            </a:r>
          </a:p>
          <a:p>
            <a:pPr marL="628650" lvl="1" indent="-171450">
              <a:buFont typeface="Arial" panose="020B0604020202020204" pitchFamily="34" charset="0"/>
              <a:buChar char="•"/>
            </a:pPr>
            <a:r>
              <a:rPr lang="en-GB"/>
              <a:t>Credit history – to see if you’ve repaid credit on time before. This shows you can manage your money well</a:t>
            </a:r>
          </a:p>
          <a:p>
            <a:pPr marL="628650" lvl="1" indent="-171450">
              <a:buFont typeface="Arial" panose="020B0604020202020204" pitchFamily="34" charset="0"/>
              <a:buChar char="•"/>
            </a:pPr>
            <a:r>
              <a:rPr lang="en-GB"/>
              <a:t>Your address (and how long you’ve lived there) – they find this from the Electoral Register. They can also see if your home has been repossessed in the past because you haven’t kept up the mortgage payments</a:t>
            </a:r>
          </a:p>
          <a:p>
            <a:pPr marL="628650" lvl="1" indent="-171450">
              <a:buFont typeface="Arial" panose="020B0604020202020204" pitchFamily="34" charset="0"/>
              <a:buChar char="•"/>
            </a:pPr>
            <a:r>
              <a:rPr lang="en-GB"/>
              <a:t>Public records – these include things like official records showing if you’ve gone bankrupt or had court judgements around debt</a:t>
            </a:r>
          </a:p>
          <a:p>
            <a:pPr marL="628650" lvl="1" indent="-171450">
              <a:buFont typeface="Arial" panose="020B0604020202020204" pitchFamily="34" charset="0"/>
              <a:buChar char="•"/>
            </a:pPr>
            <a:r>
              <a:rPr lang="en-GB"/>
              <a:t>Money links with others – For </a:t>
            </a:r>
            <a:r>
              <a:rPr lang="en-GB" err="1"/>
              <a:t>example,if</a:t>
            </a:r>
            <a:r>
              <a:rPr lang="en-GB"/>
              <a:t> you have applied for credit together with someone else, or have a joint mortgage</a:t>
            </a:r>
          </a:p>
          <a:p>
            <a:pPr marL="628650" lvl="1" indent="-171450">
              <a:buFont typeface="Arial" panose="020B0604020202020204" pitchFamily="34" charset="0"/>
              <a:buChar char="•"/>
            </a:pPr>
            <a:r>
              <a:rPr lang="en-GB"/>
              <a:t>Search history – this shows if any credit agencies have checked your score in the past year. Lots of credit checks in a short period of time might show that you’ve been applying for a lot of credit during that time. This can lower your score so it’s one to be aware of</a:t>
            </a:r>
          </a:p>
          <a:p>
            <a:pPr marL="171450" lvl="0" indent="-171450">
              <a:buFont typeface="Arial" panose="020B0604020202020204" pitchFamily="34" charset="0"/>
              <a:buChar char="•"/>
            </a:pPr>
            <a:r>
              <a:rPr lang="en-GB"/>
              <a:t>You can sign up to one of the credit reference agencies to see what your score is, for free</a:t>
            </a:r>
          </a:p>
          <a:p>
            <a:pPr marL="457200" lvl="1" indent="0">
              <a:buFont typeface="Arial" panose="020B0604020202020204" pitchFamily="34" charset="0"/>
              <a:buNone/>
            </a:pPr>
            <a:r>
              <a:rPr lang="en-GB"/>
              <a:t> </a:t>
            </a:r>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12</a:t>
            </a:fld>
            <a:endParaRPr lang="en-US"/>
          </a:p>
        </p:txBody>
      </p:sp>
    </p:spTree>
    <p:extLst>
      <p:ext uri="{BB962C8B-B14F-4D97-AF65-F5344CB8AC3E}">
        <p14:creationId xmlns:p14="http://schemas.microsoft.com/office/powerpoint/2010/main" val="463448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now you know what a credit score is, let’s see how you can use it</a:t>
            </a:r>
          </a:p>
          <a:p>
            <a:pPr marL="171450" indent="-171450">
              <a:buFont typeface="Arial" panose="020B0604020202020204" pitchFamily="34" charset="0"/>
              <a:buChar char="•"/>
            </a:pPr>
            <a:r>
              <a:rPr lang="en-GB"/>
              <a:t>First, you can contact the credit reference agency to find out what your score is, and get a report, for free. There are 3 main agencies:</a:t>
            </a:r>
          </a:p>
          <a:p>
            <a:pPr marL="628650" lvl="1" indent="-171450">
              <a:buFont typeface="Arial" panose="020B0604020202020204" pitchFamily="34" charset="0"/>
              <a:buChar char="•"/>
            </a:pPr>
            <a:r>
              <a:rPr lang="en-GB"/>
              <a:t>Experian</a:t>
            </a:r>
          </a:p>
          <a:p>
            <a:pPr marL="628650" lvl="1" indent="-171450">
              <a:buFont typeface="Arial" panose="020B0604020202020204" pitchFamily="34" charset="0"/>
              <a:buChar char="•"/>
            </a:pPr>
            <a:r>
              <a:rPr lang="en-GB"/>
              <a:t>Equifax, and</a:t>
            </a:r>
          </a:p>
          <a:p>
            <a:pPr marL="628650" lvl="1" indent="-171450">
              <a:buFont typeface="Arial" panose="020B0604020202020204" pitchFamily="34" charset="0"/>
              <a:buChar char="•"/>
            </a:pPr>
            <a:r>
              <a:rPr lang="en-GB"/>
              <a:t>TransUnion.</a:t>
            </a:r>
          </a:p>
          <a:p>
            <a:pPr marL="171450" lvl="0" indent="-171450">
              <a:buFont typeface="Arial" panose="020B0604020202020204" pitchFamily="34" charset="0"/>
              <a:buChar char="•"/>
            </a:pPr>
            <a:r>
              <a:rPr lang="en-GB"/>
              <a:t>You can contact them by post or using the related website. They might ask if you want to sign up for a paid-for subscription, but you don’t need to do this – just ask for your free report</a:t>
            </a:r>
          </a:p>
          <a:p>
            <a:pPr marL="171450" lvl="0" indent="-171450">
              <a:buFont typeface="Arial" panose="020B0604020202020204" pitchFamily="34" charset="0"/>
              <a:buChar char="•"/>
            </a:pPr>
            <a:endParaRPr lang="en-GB"/>
          </a:p>
          <a:p>
            <a:pPr marL="457200" lvl="1" indent="0">
              <a:buFont typeface="Arial" panose="020B0604020202020204" pitchFamily="34" charset="0"/>
              <a:buNone/>
            </a:pPr>
            <a:endParaRPr lang="en-GB"/>
          </a:p>
          <a:p>
            <a:pPr marL="457200" lvl="1" indent="0">
              <a:buFont typeface="Arial" panose="020B0604020202020204" pitchFamily="34" charset="0"/>
              <a:buNone/>
            </a:pPr>
            <a:r>
              <a:rPr lang="en-GB"/>
              <a:t> </a:t>
            </a:r>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13</a:t>
            </a:fld>
            <a:endParaRPr lang="en-US"/>
          </a:p>
        </p:txBody>
      </p:sp>
    </p:spTree>
    <p:extLst>
      <p:ext uri="{BB962C8B-B14F-4D97-AF65-F5344CB8AC3E}">
        <p14:creationId xmlns:p14="http://schemas.microsoft.com/office/powerpoint/2010/main" val="805645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Now you have an idea of what these agencies use to work out your credit score, let’s look at what you can do to make it as high as possible:</a:t>
            </a:r>
          </a:p>
          <a:p>
            <a:pPr marL="171450" lvl="0" indent="-171450">
              <a:buFont typeface="Arial" panose="020B0604020202020204" pitchFamily="34" charset="0"/>
              <a:buChar char="•"/>
            </a:pPr>
            <a:r>
              <a:rPr lang="en-GB"/>
              <a:t>The best way to do this is simply to get a bank account. Once you’ve had this for a while, it tells the credit agencies that you can manage your money. In particular, if you have things like Direct Debits set up (we’ll look at these in a little while) it also shows you’re paying your bills</a:t>
            </a:r>
          </a:p>
          <a:p>
            <a:pPr marL="171450" lvl="0" indent="-171450">
              <a:buFont typeface="Arial" panose="020B0604020202020204" pitchFamily="34" charset="0"/>
              <a:buChar char="•"/>
            </a:pPr>
            <a:r>
              <a:rPr lang="en-GB"/>
              <a:t>If you have a bank account with an overdraft (more on this later) or a credit card with a borrowing limit, always be aware of this limit and keep your borrowing under the limit. Going over sends a message to prospective lenders that you can’t manage your debts and loans</a:t>
            </a:r>
          </a:p>
          <a:p>
            <a:pPr marL="171450" lvl="0" indent="-171450">
              <a:buFont typeface="Arial" panose="020B0604020202020204" pitchFamily="34" charset="0"/>
              <a:buChar char="•"/>
            </a:pPr>
            <a:r>
              <a:rPr lang="en-GB"/>
              <a:t>If you keep up with repayments on bills and other borrowing, your score will go up as it shows that you’re reliable about managing your money. If you miss these, or don’t pay on time, it may go down. </a:t>
            </a:r>
          </a:p>
          <a:p>
            <a:pPr marL="171450" lvl="0" indent="-171450">
              <a:buFont typeface="Arial" panose="020B0604020202020204" pitchFamily="34" charset="0"/>
              <a:buChar char="•"/>
            </a:pPr>
            <a:r>
              <a:rPr lang="en-GB"/>
              <a:t>The credit reference agencies use the electoral register to check your address. So make sure you’re on this register, and that they’ve got your current address. If your address doesn’t match what’s on the register, your credit score can go down. If you don’t have a permanent address and aren’t on the electoral register, just make sure all the other info about you in your credit report is up to date. And if you’re linked with someone else at this address – or elsewhere – don’t forget that when their credit score goes up or down, it can affect yours too</a:t>
            </a:r>
          </a:p>
          <a:p>
            <a:pPr marL="171450" lvl="0" indent="-171450">
              <a:buFont typeface="Arial" panose="020B0604020202020204" pitchFamily="34" charset="0"/>
              <a:buChar char="•"/>
            </a:pPr>
            <a:r>
              <a:rPr lang="en-GB"/>
              <a:t>If you apply for credit with lots of lenders in a short space of time, the banks tend to think you may be overstretching yourself, so it may be riskier for them to offer you credit or a loan, too. Again, they’re thinking of repayments. This is just when you’ve applied for and got credit from other lenders. If you’ve applied and been refused many times, this is not going to look good either</a:t>
            </a:r>
          </a:p>
          <a:p>
            <a:pPr marL="171450" lvl="0" indent="-171450">
              <a:buFont typeface="Arial" panose="020B0604020202020204" pitchFamily="34" charset="0"/>
              <a:buChar char="•"/>
            </a:pPr>
            <a:r>
              <a:rPr lang="en-GB"/>
              <a:t>Don’t be tempted to skip a payment, or pay (for instance, your credit card bill) late – even by a few days. If you keep doing this, it will show up on your credit history that you’re not so good at paying on time</a:t>
            </a:r>
          </a:p>
          <a:p>
            <a:pPr marL="171450" lvl="0" indent="-171450">
              <a:buFont typeface="Arial" panose="020B0604020202020204" pitchFamily="34" charset="0"/>
              <a:buChar char="•"/>
            </a:pPr>
            <a:r>
              <a:rPr lang="en-GB"/>
              <a:t>In general, any credit that you take out, as long as you repay it on time, will boost your credit rating. The only exception to this is what we call ‘payday loans’ – often these short term loans are only offered and taken as a last resort, by people who haven’t been able to get credit elsewhere. These types of loans tend to have extremely high interest rates, and many mainstream lenders are put off if they see you’ve taken out one of these recently. There are often alternatives to these, and it pays to use other options</a:t>
            </a:r>
          </a:p>
          <a:p>
            <a:pPr marL="171450" lvl="0" indent="-171450">
              <a:buFont typeface="Arial" panose="020B0604020202020204" pitchFamily="34" charset="0"/>
              <a:buChar char="•"/>
            </a:pPr>
            <a:endParaRPr lang="en-GB"/>
          </a:p>
          <a:p>
            <a:pPr>
              <a:lnSpc>
                <a:spcPct val="107000"/>
              </a:lnSpc>
              <a:spcAft>
                <a:spcPts val="800"/>
              </a:spcAft>
            </a:pPr>
            <a:r>
              <a:rPr lang="en-GB" sz="1800" b="1">
                <a:solidFill>
                  <a:srgbClr val="000000"/>
                </a:solidFill>
                <a:effectLst/>
                <a:latin typeface="Lloyds Bank Jack" panose="02000503040000020004" pitchFamily="50" charset="0"/>
                <a:ea typeface="Arial" panose="020B0604020202020204" pitchFamily="34" charset="0"/>
                <a:cs typeface="Arial" panose="020B0604020202020204" pitchFamily="34" charset="0"/>
              </a:rPr>
              <a:t>Facilitator note:</a:t>
            </a:r>
            <a:endParaRPr lang="en-GB" sz="180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7000"/>
              </a:lnSpc>
              <a:spcAft>
                <a:spcPts val="800"/>
              </a:spcAft>
              <a:buClr>
                <a:srgbClr val="313233"/>
              </a:buClr>
              <a:buFont typeface="Symbol" panose="05050102010706020507" pitchFamily="18" charset="2"/>
              <a:buChar char=""/>
            </a:pPr>
            <a:r>
              <a:rPr lang="en-GB" sz="1800">
                <a:solidFill>
                  <a:srgbClr val="000000"/>
                </a:solidFill>
                <a:effectLst/>
                <a:latin typeface="Lloyds Bank Jack" panose="02000503040000020004" pitchFamily="50" charset="0"/>
                <a:ea typeface="Arial" panose="020B0604020202020204" pitchFamily="34" charset="0"/>
                <a:cs typeface="Arial" panose="020B0604020202020204" pitchFamily="34" charset="0"/>
              </a:rPr>
              <a:t>If anyone wants to know more about credit scores, point them to the Borrowing Basics learning on the Lloyds Academy website</a:t>
            </a:r>
            <a:endParaRPr lang="en-GB"/>
          </a:p>
          <a:p>
            <a:pPr marL="171450" lvl="0" indent="-171450">
              <a:buFont typeface="Arial" panose="020B0604020202020204" pitchFamily="34" charset="0"/>
              <a:buChar char="•"/>
            </a:pPr>
            <a:endParaRPr lang="en-GB"/>
          </a:p>
          <a:p>
            <a:pPr marL="457200" lvl="1" indent="0">
              <a:buFont typeface="Arial" panose="020B0604020202020204" pitchFamily="34" charset="0"/>
              <a:buNone/>
            </a:pPr>
            <a:endParaRPr lang="en-GB"/>
          </a:p>
          <a:p>
            <a:pPr marL="457200" lvl="1" indent="0">
              <a:buFont typeface="Arial" panose="020B0604020202020204" pitchFamily="34" charset="0"/>
              <a:buNone/>
            </a:pPr>
            <a:r>
              <a:rPr lang="en-GB"/>
              <a:t> </a:t>
            </a:r>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14</a:t>
            </a:fld>
            <a:endParaRPr lang="en-US"/>
          </a:p>
        </p:txBody>
      </p:sp>
    </p:spTree>
    <p:extLst>
      <p:ext uri="{BB962C8B-B14F-4D97-AF65-F5344CB8AC3E}">
        <p14:creationId xmlns:p14="http://schemas.microsoft.com/office/powerpoint/2010/main" val="66081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Introduce the activity:</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In your workbook is a series of features available with the two bank account types – it’s on page 5</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Tick each feature to show it's available with both types of account or just with a current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We'll discuss these features and how they can help you as we go through the workshop.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15</a:t>
            </a:fld>
            <a:endParaRPr lang="en-US"/>
          </a:p>
        </p:txBody>
      </p:sp>
    </p:spTree>
    <p:extLst>
      <p:ext uri="{BB962C8B-B14F-4D97-AF65-F5344CB8AC3E}">
        <p14:creationId xmlns:p14="http://schemas.microsoft.com/office/powerpoint/2010/main" val="3966706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cap="all" baseline="0">
                <a:solidFill>
                  <a:srgbClr val="000000"/>
                </a:solidFill>
                <a:effectLst/>
                <a:latin typeface="AvenirNext LT Pro Regular" panose="020B0504020202020204"/>
              </a:rPr>
              <a:t>When they have finished the </a:t>
            </a:r>
            <a:r>
              <a:rPr lang="en-GB" sz="1200" cap="all">
                <a:solidFill>
                  <a:srgbClr val="000000"/>
                </a:solidFill>
                <a:latin typeface="AvenirNext LT Pro Regular" panose="020B0504020202020204"/>
              </a:rPr>
              <a:t>activity</a:t>
            </a:r>
            <a:r>
              <a:rPr lang="en-GB" sz="1200" b="0" i="0" cap="all" baseline="0">
                <a:solidFill>
                  <a:srgbClr val="000000"/>
                </a:solidFill>
                <a:effectLst/>
                <a:latin typeface="AvenirNext LT Pro Regular" panose="020B0504020202020204"/>
              </a:rPr>
              <a:t>, run through the answers with the group. AS SHOWN ON THIS SLIDE.</a:t>
            </a:r>
            <a:endParaRPr lang="en-US" cap="all" baseline="0"/>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16</a:t>
            </a:fld>
            <a:endParaRPr lang="en-US"/>
          </a:p>
        </p:txBody>
      </p:sp>
    </p:spTree>
    <p:extLst>
      <p:ext uri="{BB962C8B-B14F-4D97-AF65-F5344CB8AC3E}">
        <p14:creationId xmlns:p14="http://schemas.microsoft.com/office/powerpoint/2010/main" val="2815644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we’ve looked at different types of bank account, let’s take a look at how you would open one.</a:t>
            </a:r>
          </a:p>
          <a:p>
            <a:endParaRPr lang="en-US"/>
          </a:p>
          <a:p>
            <a:pPr algn="l" rtl="0" fontAlgn="base">
              <a:buFont typeface="Arial" panose="020B0604020202020204" pitchFamily="34" charset="0"/>
              <a:buNone/>
            </a:pPr>
            <a:r>
              <a:rPr lang="en-US"/>
              <a:t>And </a:t>
            </a:r>
            <a:r>
              <a:rPr lang="en-GB" sz="1800" b="0" i="0">
                <a:solidFill>
                  <a:srgbClr val="000000"/>
                </a:solidFill>
                <a:effectLst/>
                <a:latin typeface="AvenirNext LT Pro Regular" panose="020B0504020202020204"/>
              </a:rPr>
              <a:t>by the end of this next section, you should be able to: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800" b="0" i="0">
                <a:solidFill>
                  <a:srgbClr val="000000"/>
                </a:solidFill>
                <a:effectLst/>
                <a:latin typeface="AvenirNext LT Pro Regular" panose="020B0504020202020204"/>
              </a:rPr>
              <a:t> plan how to open a bank account. </a:t>
            </a:r>
            <a:endParaRPr lang="en-GB" sz="18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17</a:t>
            </a:fld>
            <a:endParaRPr lang="en-US"/>
          </a:p>
        </p:txBody>
      </p:sp>
    </p:spTree>
    <p:extLst>
      <p:ext uri="{BB962C8B-B14F-4D97-AF65-F5344CB8AC3E}">
        <p14:creationId xmlns:p14="http://schemas.microsoft.com/office/powerpoint/2010/main" val="217959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Meet Sam. He’s going to visit his local bank to open an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bank has told Sam that to open a bank account he will need to take along some identification to show the bank proof of his name and address.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As with most banks, Sam will need to take one item with his photo on it and one or two items showing his address. </a:t>
            </a:r>
          </a:p>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sz="1800"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What types of things do you think Sam could take?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Discuss:</a:t>
            </a:r>
            <a:r>
              <a:rPr lang="en-GB" sz="1200" b="0" i="0">
                <a:solidFill>
                  <a:srgbClr val="000000"/>
                </a:solidFill>
                <a:effectLst/>
                <a:latin typeface="AvenirNext LT Pro Regular" panose="020B0504020202020204"/>
              </a:rPr>
              <a:t> </a:t>
            </a:r>
            <a:endParaRPr lang="en-GB" sz="1800"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Discuss with the class what type of items Sam could take with him to prove his name and address.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If necessary, prompt </a:t>
            </a:r>
            <a:r>
              <a:rPr lang="en-GB" sz="1200" b="0" i="0">
                <a:solidFill>
                  <a:srgbClr val="000000"/>
                </a:solidFill>
                <a:effectLst/>
                <a:latin typeface="AvenirNext LT Pro Regular" panose="020B0504020202020204"/>
              </a:rPr>
              <a:t>by asking things like: what might Sam have with his photo on it? And what kind of official letters might he get which show his address?</a:t>
            </a:r>
          </a:p>
          <a:p>
            <a:pPr algn="l" rtl="0" fontAlgn="base">
              <a:buFont typeface="Arial" panose="020B0604020202020204" pitchFamily="34" charset="0"/>
              <a:buNone/>
            </a:pPr>
            <a:r>
              <a:rPr lang="en-GB" sz="1200" b="0" i="0">
                <a:solidFill>
                  <a:srgbClr val="000000"/>
                </a:solidFill>
                <a:effectLst/>
                <a:latin typeface="AvenirNext LT Pro Regular" panose="020B0504020202020204"/>
              </a:rPr>
              <a:t>For face-to-face sessions, you could write up their suggestions on a flipchart / whiteboard if available</a:t>
            </a:r>
          </a:p>
          <a:p>
            <a:pPr algn="l" rtl="0" fontAlgn="base">
              <a:buFont typeface="Arial" panose="020B0604020202020204" pitchFamily="34" charset="0"/>
              <a:buNone/>
            </a:pPr>
            <a:r>
              <a:rPr lang="en-GB" sz="1200" b="0" i="0">
                <a:solidFill>
                  <a:srgbClr val="000000"/>
                </a:solidFill>
                <a:effectLst/>
                <a:latin typeface="AvenirNext LT Pro Regular" panose="020B0504020202020204"/>
              </a:rPr>
              <a:t>Alternatively, learners may prefer to jot down their ideas in their Workbook – direct them to </a:t>
            </a:r>
            <a:r>
              <a:rPr lang="en-GB" sz="1200" b="1" i="0">
                <a:solidFill>
                  <a:srgbClr val="000000"/>
                </a:solidFill>
                <a:effectLst/>
                <a:latin typeface="AvenirNext LT Pro Regular" panose="020B0504020202020204"/>
              </a:rPr>
              <a:t>page 6.</a:t>
            </a:r>
          </a:p>
          <a:p>
            <a:pPr algn="l" rtl="0" fontAlgn="base">
              <a:buFont typeface="Arial" panose="020B0604020202020204" pitchFamily="34" charset="0"/>
              <a:buNone/>
            </a:pPr>
            <a:r>
              <a:rPr lang="en-GB" sz="1200" b="0" i="0">
                <a:solidFill>
                  <a:srgbClr val="000000"/>
                </a:solidFill>
                <a:effectLst/>
                <a:latin typeface="AvenirNext LT Pro Regular" panose="020B0504020202020204"/>
              </a:rPr>
              <a:t>FULL LIST OF ITEMS IS ON THE NEXT SLIDE</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18</a:t>
            </a:fld>
            <a:endParaRPr lang="en-US"/>
          </a:p>
        </p:txBody>
      </p:sp>
    </p:spTree>
    <p:extLst>
      <p:ext uri="{BB962C8B-B14F-4D97-AF65-F5344CB8AC3E}">
        <p14:creationId xmlns:p14="http://schemas.microsoft.com/office/powerpoint/2010/main" val="3622365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a:t>Pick some items from the list on the slide.</a:t>
            </a:r>
          </a:p>
          <a:p>
            <a:pPr marL="171450" indent="-171450">
              <a:buFont typeface="Arial" panose="020B0604020202020204" pitchFamily="34" charset="0"/>
              <a:buChar char="•"/>
            </a:pPr>
            <a:r>
              <a:rPr lang="en-US" b="0"/>
              <a:t>Take a mix of those that the group have suggested, plus a few that they haven’t guessed.</a:t>
            </a:r>
            <a:endParaRPr lang="en-US" b="0">
              <a:cs typeface="Calibri"/>
            </a:endParaRPr>
          </a:p>
          <a:p>
            <a:pPr marL="171450" indent="-171450" algn="l" rtl="0" fontAlgn="base">
              <a:buFont typeface="Arial" panose="020B0604020202020204" pitchFamily="34" charset="0"/>
              <a:buChar char="•"/>
            </a:pPr>
            <a:r>
              <a:rPr lang="en-GB" sz="1200" b="0" i="0">
                <a:solidFill>
                  <a:srgbClr val="000000"/>
                </a:solidFill>
                <a:effectLst/>
                <a:latin typeface="AvenirNext LT Pro Regular" panose="020B0504020202020204"/>
              </a:rPr>
              <a:t>If a group chooses something which would be unacceptable to open an account, discuss with the group why that would not be applicable. </a:t>
            </a:r>
            <a:endParaRPr lang="en-GB" sz="1200" b="0" i="0">
              <a:solidFill>
                <a:srgbClr val="00084D"/>
              </a:solidFill>
              <a:effectLst/>
              <a:latin typeface="AvenirNext LT Pro Regular" panose="020B0504020202020204"/>
            </a:endParaRPr>
          </a:p>
          <a:p>
            <a:pPr marL="171450" indent="-171450" algn="l" rtl="0" fontAlgn="base">
              <a:buFont typeface="Arial" panose="020B0604020202020204" pitchFamily="34" charset="0"/>
              <a:buChar char="•"/>
            </a:pPr>
            <a:r>
              <a:rPr lang="en-GB" sz="1200" b="0" i="0">
                <a:solidFill>
                  <a:srgbClr val="000000"/>
                </a:solidFill>
                <a:effectLst/>
                <a:latin typeface="AvenirNext LT Pro Regular" panose="020B0504020202020204"/>
              </a:rPr>
              <a:t>If someone attending doesn't have any of the items of ID on the list then reassure them that there are charities and some local authorities who can help them – YOU MAY WANT TO GOOGLE ‘FINANCIAL LITERACY CHARITIES’ IN YOUR AREA, AND PICK A COUPLE OF EXAMPLES IN CASE ANYONE WANTS TO KNOW MORE – E.G. CITIZENS ADVICE, OR THE </a:t>
            </a:r>
            <a:r>
              <a:rPr lang="en-GB" sz="1200" b="0" i="0" cap="all" baseline="0" err="1">
                <a:solidFill>
                  <a:srgbClr val="000000"/>
                </a:solidFill>
                <a:effectLst/>
                <a:latin typeface="AvenirNext LT Pro Regular" panose="020B0504020202020204"/>
              </a:rPr>
              <a:t>citizencard</a:t>
            </a:r>
            <a:r>
              <a:rPr lang="en-GB" sz="1200" b="0" i="0" cap="all" baseline="0">
                <a:solidFill>
                  <a:srgbClr val="000000"/>
                </a:solidFill>
                <a:effectLst/>
                <a:latin typeface="AvenirNext LT Pro Regular" panose="020B0504020202020204"/>
              </a:rPr>
              <a:t> scheme: </a:t>
            </a:r>
            <a:r>
              <a:rPr lang="en-GB" sz="1800" b="0">
                <a:hlinkClick r:id="rId3"/>
              </a:rPr>
              <a:t>Not For Profit - </a:t>
            </a:r>
            <a:r>
              <a:rPr lang="en-GB" sz="1800" b="0" err="1">
                <a:hlinkClick r:id="rId3"/>
              </a:rPr>
              <a:t>CitizenCard</a:t>
            </a:r>
            <a:endParaRPr lang="en-GB" sz="1200" b="0" i="0">
              <a:solidFill>
                <a:srgbClr val="000000"/>
              </a:solidFill>
              <a:effectLst/>
              <a:latin typeface="AvenirNext LT Pro Regular" panose="020B0504020202020204"/>
            </a:endParaRPr>
          </a:p>
          <a:p>
            <a:endParaRPr lang="en-US"/>
          </a:p>
          <a:p>
            <a:pPr>
              <a:lnSpc>
                <a:spcPct val="107000"/>
              </a:lnSpc>
              <a:spcAft>
                <a:spcPts val="800"/>
              </a:spcAft>
            </a:pPr>
            <a:r>
              <a:rPr lang="en-GB" sz="1800" b="1" kern="100">
                <a:effectLst/>
                <a:latin typeface="Calibri" panose="020F0502020204030204" pitchFamily="34" charset="0"/>
                <a:ea typeface="Calibri" panose="020F0502020204030204" pitchFamily="34" charset="0"/>
                <a:cs typeface="Arial" panose="020B0604020202020204" pitchFamily="34" charset="0"/>
              </a:rPr>
              <a:t>Trainer note: </a:t>
            </a:r>
            <a:r>
              <a:rPr lang="en-GB" sz="1800" kern="100">
                <a:effectLst/>
                <a:latin typeface="Calibri" panose="020F0502020204030204" pitchFamily="34" charset="0"/>
                <a:ea typeface="Calibri" panose="020F0502020204030204" pitchFamily="34" charset="0"/>
                <a:cs typeface="Arial" panose="020B0604020202020204" pitchFamily="34" charset="0"/>
              </a:rPr>
              <a:t>All banks have their own new account opening guidelines on acceptable ID and these can vary between each.  As part of your pre-lesson preparation consider what ID would be relevant for your audience and pitch the delivery of this content accordingly. If support and guidance on the relevant ID is required, speak to your lesson co-ordinator beforehand.</a:t>
            </a:r>
          </a:p>
          <a:p>
            <a:endParaRPr lang="en-US">
              <a:cs typeface="Calibri"/>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19</a:t>
            </a:fld>
            <a:endParaRPr lang="en-US"/>
          </a:p>
        </p:txBody>
      </p:sp>
    </p:spTree>
    <p:extLst>
      <p:ext uri="{BB962C8B-B14F-4D97-AF65-F5344CB8AC3E}">
        <p14:creationId xmlns:p14="http://schemas.microsoft.com/office/powerpoint/2010/main" val="3358402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Encourage learners to scan the QR code here and complete our short pre-session survey around levels of confidence in the session’s topics today, plus what they would like to get out of the session</a:t>
            </a:r>
          </a:p>
        </p:txBody>
      </p:sp>
      <p:sp>
        <p:nvSpPr>
          <p:cNvPr id="4" name="Slide Number Placeholder 3"/>
          <p:cNvSpPr>
            <a:spLocks noGrp="1"/>
          </p:cNvSpPr>
          <p:nvPr>
            <p:ph type="sldNum" sz="quarter" idx="5"/>
          </p:nvPr>
        </p:nvSpPr>
        <p:spPr/>
        <p:txBody>
          <a:bodyPr/>
          <a:lstStyle/>
          <a:p>
            <a:fld id="{1B302216-AECB-E249-9832-754428E96F93}" type="slidenum">
              <a:rPr lang="en-US" smtClean="0"/>
              <a:t>2</a:t>
            </a:fld>
            <a:endParaRPr lang="en-US"/>
          </a:p>
        </p:txBody>
      </p:sp>
    </p:spTree>
    <p:extLst>
      <p:ext uri="{BB962C8B-B14F-4D97-AF65-F5344CB8AC3E}">
        <p14:creationId xmlns:p14="http://schemas.microsoft.com/office/powerpoint/2010/main" val="3363741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takes his passport (as proof of ID ) and his Electric bill (as proof of address) with him to the bank, to open his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staff in the bank walk Sam through what he needs to do – in this case, Sam is asked to complete an application form.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There are charities that can help you through the process, especially if you're having difficulty because you don't have proof of identity or address.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Once Sam has been accepted, the bank will send him details of his account number and sort code, together with a bank card (we'll talk more about his later). He’ll need this information to send or receive money so it's important to keep it safe. </a:t>
            </a: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20</a:t>
            </a:fld>
            <a:endParaRPr lang="en-US"/>
          </a:p>
        </p:txBody>
      </p:sp>
    </p:spTree>
    <p:extLst>
      <p:ext uri="{BB962C8B-B14F-4D97-AF65-F5344CB8AC3E}">
        <p14:creationId xmlns:p14="http://schemas.microsoft.com/office/powerpoint/2010/main" val="690052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Explain:</a:t>
            </a:r>
          </a:p>
          <a:p>
            <a:pPr marL="171450" indent="-171450">
              <a:buFont typeface="Arial" panose="020B0604020202020204" pitchFamily="34" charset="0"/>
              <a:buChar char="•"/>
            </a:pPr>
            <a:r>
              <a:rPr lang="en-GB"/>
              <a:t>There may be a time – maybe due to illness or disability - where you rely on friends or family to help with shopping, paying the bills or taking out cash.</a:t>
            </a:r>
          </a:p>
          <a:p>
            <a:pPr marL="171450" indent="-171450">
              <a:buFont typeface="Arial" panose="020B0604020202020204" pitchFamily="34" charset="0"/>
              <a:buChar char="•"/>
            </a:pPr>
            <a:r>
              <a:rPr lang="en-GB"/>
              <a:t>If you need help looking after your money, or if you want to support someone else in this way, some banks now offer ‘carer’ or ‘trusted person’ cards. This is how they work:</a:t>
            </a:r>
          </a:p>
          <a:p>
            <a:pPr marL="171450" indent="-171450">
              <a:buFont typeface="Arial" panose="020B0604020202020204" pitchFamily="34" charset="0"/>
              <a:buChar char="•"/>
            </a:pPr>
            <a:r>
              <a:rPr lang="en-GB"/>
              <a:t>The trusted person gets their own card and PIN. The card number is different from yours, but it’s usually linked to your account</a:t>
            </a:r>
          </a:p>
          <a:p>
            <a:pPr marL="171450" indent="-171450">
              <a:buFont typeface="Arial" panose="020B0604020202020204" pitchFamily="34" charset="0"/>
              <a:buChar char="•"/>
            </a:pPr>
            <a:r>
              <a:rPr lang="en-GB"/>
              <a:t>They can use this card in shops or to take out cash. They won’t be able to use it for online or over-the-phone payments, or to send money or pay someone outside the UK. Different banks set different limits – so this might be no more than £100 a week cash withdrawals and / or purchases</a:t>
            </a:r>
          </a:p>
          <a:p>
            <a:pPr marL="171450" indent="-171450">
              <a:buFont typeface="Arial" panose="020B0604020202020204" pitchFamily="34" charset="0"/>
              <a:buChar char="•"/>
            </a:pPr>
            <a:r>
              <a:rPr lang="en-GB"/>
              <a:t>They won’t be able to see your account balance or other details</a:t>
            </a:r>
          </a:p>
          <a:p>
            <a:pPr marL="171450" indent="-171450">
              <a:buFont typeface="Arial" panose="020B0604020202020204" pitchFamily="34" charset="0"/>
              <a:buChar char="•"/>
            </a:pPr>
            <a:r>
              <a:rPr lang="en-GB"/>
              <a:t>You have control of the card – you can keep a track of how it’s being used and you can cancel it at any time</a:t>
            </a:r>
          </a:p>
          <a:p>
            <a:pPr marL="171450" indent="-171450">
              <a:buFont typeface="Arial" panose="020B0604020202020204" pitchFamily="34" charset="0"/>
              <a:buChar char="•"/>
            </a:pPr>
            <a:endParaRPr lang="en-GB"/>
          </a:p>
          <a:p>
            <a:pPr marL="0" indent="0">
              <a:buFont typeface="Arial" panose="020B0604020202020204" pitchFamily="34" charset="0"/>
              <a:buNone/>
            </a:pPr>
            <a:r>
              <a:rPr lang="en-GB" b="1"/>
              <a:t>Trainer note:</a:t>
            </a:r>
          </a:p>
          <a:p>
            <a:pPr marL="0" indent="0">
              <a:buFont typeface="Arial" panose="020B0604020202020204" pitchFamily="34" charset="0"/>
              <a:buNone/>
            </a:pPr>
            <a:r>
              <a:rPr lang="en-GB"/>
              <a:t>If people want to know more about this, the </a:t>
            </a:r>
            <a:r>
              <a:rPr lang="en-GB" err="1"/>
              <a:t>moneyhelper</a:t>
            </a:r>
            <a:r>
              <a:rPr lang="en-GB"/>
              <a:t> site has a useful page: </a:t>
            </a:r>
            <a:r>
              <a:rPr lang="en-GB">
                <a:hlinkClick r:id="rId3"/>
              </a:rPr>
              <a:t>Carer's Card Accounts (moneyhelper.org.uk)</a:t>
            </a:r>
            <a:endParaRPr lang="en-GB"/>
          </a:p>
          <a:p>
            <a:pPr marL="0" indent="0">
              <a:buFont typeface="Arial" panose="020B0604020202020204" pitchFamily="34" charset="0"/>
              <a:buNone/>
            </a:pPr>
            <a:r>
              <a:rPr lang="en-GB"/>
              <a:t>Banks that offer this kind of option include Lloyds, Bank of Scotland, Halifax, Starling and Santander</a:t>
            </a:r>
          </a:p>
          <a:p>
            <a:pPr marL="0" indent="0">
              <a:buFont typeface="Arial" panose="020B0604020202020204" pitchFamily="34" charset="0"/>
              <a:buNone/>
            </a:pPr>
            <a:endParaRPr lang="en-GB"/>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i="0">
                <a:solidFill>
                  <a:srgbClr val="000000"/>
                </a:solidFill>
                <a:effectLst/>
                <a:latin typeface="AvenirNext LT Pro Regular" panose="020B0504020202020204"/>
              </a:rPr>
              <a:t>PAUSE HERE AND CHECK HOW THE LEARNERS ARE FEELING </a:t>
            </a:r>
            <a:r>
              <a:rPr lang="en-GB" sz="1200" b="0" i="0">
                <a:solidFill>
                  <a:srgbClr val="000000"/>
                </a:solidFill>
                <a:effectLst/>
                <a:latin typeface="AvenirNext LT Pro Regular" panose="020B0504020202020204"/>
              </a:rPr>
              <a:t>– SO YOU CAN ADJUST THE TRAINING AS NEEDED</a:t>
            </a:r>
            <a:endParaRPr lang="en-GB" sz="1200" b="0" i="0">
              <a:solidFill>
                <a:srgbClr val="00084D"/>
              </a:solidFill>
              <a:effectLst/>
              <a:latin typeface="AvenirNext LT Pro Regular" panose="020B0504020202020204"/>
            </a:endParaRPr>
          </a:p>
          <a:p>
            <a:pPr marL="0" indent="0">
              <a:buFont typeface="Arial" panose="020B0604020202020204" pitchFamily="34" charset="0"/>
              <a:buNone/>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21</a:t>
            </a:fld>
            <a:endParaRPr lang="en-US"/>
          </a:p>
        </p:txBody>
      </p:sp>
    </p:spTree>
    <p:extLst>
      <p:ext uri="{BB962C8B-B14F-4D97-AF65-F5344CB8AC3E}">
        <p14:creationId xmlns:p14="http://schemas.microsoft.com/office/powerpoint/2010/main" val="3966521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Sam now has a bank account. And every so often, the bank will send him a statement. In this next section, we’ll see what a bank statement looks like, and the kind of information it shows you.</a:t>
            </a:r>
          </a:p>
          <a:p>
            <a:endParaRPr lang="en-US"/>
          </a:p>
          <a:p>
            <a:r>
              <a:rPr lang="en-US"/>
              <a:t>And at the end of this section, you should be able to:</a:t>
            </a:r>
          </a:p>
          <a:p>
            <a:pPr marL="171450" indent="-171450">
              <a:buFont typeface="Arial" panose="020B0604020202020204" pitchFamily="34" charset="0"/>
              <a:buChar char="•"/>
            </a:pPr>
            <a:r>
              <a:rPr lang="en-GB" b="0" i="0">
                <a:solidFill>
                  <a:srgbClr val="000000"/>
                </a:solidFill>
                <a:effectLst/>
                <a:latin typeface="AvenirNext LT Pro Regular" panose="020B0504020202020204"/>
              </a:rPr>
              <a:t>Explain the different parts of a bank statement</a:t>
            </a:r>
            <a:endParaRPr lang="en-US"/>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22</a:t>
            </a:fld>
            <a:endParaRPr lang="en-US"/>
          </a:p>
        </p:txBody>
      </p:sp>
    </p:spTree>
    <p:extLst>
      <p:ext uri="{BB962C8B-B14F-4D97-AF65-F5344CB8AC3E}">
        <p14:creationId xmlns:p14="http://schemas.microsoft.com/office/powerpoint/2010/main" val="4046381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has just received his first bank statement. Here it is – you can also see it on page 8 of your workbook</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None/>
            </a:pPr>
            <a:r>
              <a:rPr lang="en-GB" sz="1200" b="1" i="0">
                <a:solidFill>
                  <a:srgbClr val="000000"/>
                </a:solidFill>
                <a:effectLst/>
                <a:latin typeface="AvenirNext LT Pro Regular" panose="020B0504020202020204"/>
              </a:rPr>
              <a:t>Walk them through the following points on the statement</a:t>
            </a:r>
            <a:r>
              <a:rPr lang="en-GB" sz="1200" b="0" i="0">
                <a:solidFill>
                  <a:srgbClr val="000000"/>
                </a:solidFill>
                <a:effectLst/>
                <a:latin typeface="AvenirNext LT Pro Regular" panose="020B0504020202020204"/>
              </a:rPr>
              <a: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Information about the bank - </a:t>
            </a:r>
            <a:r>
              <a:rPr lang="en-GB" sz="1200" b="1" i="1">
                <a:solidFill>
                  <a:srgbClr val="FF0000"/>
                </a:solidFill>
                <a:effectLst/>
                <a:latin typeface="AvenirNext LT Pro Regular" panose="020B0504020202020204"/>
              </a:rPr>
              <a:t>not currently visible on this example, but mention that the bank’s name and logo are likely to be on the top of the statement</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Personal and account ID details –your full name and your address on the left, and the bank account number and sort code on the right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a:solidFill>
                  <a:srgbClr val="000000"/>
                </a:solidFill>
                <a:effectLst/>
                <a:latin typeface="AvenirNext LT Pro Regular" panose="020B0504020202020204"/>
              </a:rPr>
              <a:t>The period of time covered by your bank statement - so you know the list of transactions is just what’s gone through between these dates</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Balance –how much money is in your account (as of the later date in the date range)</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Money In, - this is all the money coming into your account. So this might include cash deposits, cheques, money transfers sent to you, refunds and interest earned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Money Out - all the money coming out of your account. So that might  include any spending, transfers that you've sent, cash machine withdrawals, automatic payments and bank fees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PREPARE FOR NEXT SLIDE - Explain: </a:t>
            </a:r>
          </a:p>
          <a:p>
            <a:pPr algn="l" rtl="0" fontAlgn="base">
              <a:buFont typeface="Arial" panose="020B0604020202020204" pitchFamily="34" charset="0"/>
              <a:buNone/>
            </a:pPr>
            <a:r>
              <a:rPr lang="en-GB" sz="1800" b="0" i="0">
                <a:solidFill>
                  <a:srgbClr val="000000"/>
                </a:solidFill>
                <a:effectLst/>
                <a:latin typeface="AvenirNext LT Pro Regular" panose="020B0504020202020204"/>
              </a:rPr>
              <a:t>Sam can also check information about his bank balance online.</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23</a:t>
            </a:fld>
            <a:endParaRPr lang="en-US"/>
          </a:p>
        </p:txBody>
      </p:sp>
    </p:spTree>
    <p:extLst>
      <p:ext uri="{BB962C8B-B14F-4D97-AF65-F5344CB8AC3E}">
        <p14:creationId xmlns:p14="http://schemas.microsoft.com/office/powerpoint/2010/main" val="4250719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So, Sam is keen to check his bank balance online.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first time he does this, he will be asked to set up a secure password and details, so that the bank can make sure it's really him. He must then enter these details each time he logs in.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knows that he should never share this password with anyone else.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Some banks may have the option for you to set up something called a biometric password when you access your bank details from your mobile phone. This is usually in the form of your fingerprint. And this creates a secure way to log onto your account. </a:t>
            </a:r>
            <a:endParaRPr lang="en-GB" sz="1200" b="0" i="0">
              <a:solidFill>
                <a:srgbClr val="00084D"/>
              </a:solidFill>
              <a:effectLst/>
              <a:latin typeface="AvenirNext LT Pro Regular" panose="020B0504020202020204"/>
            </a:endParaRPr>
          </a:p>
          <a:p>
            <a:pPr algn="l" rtl="0" fontAlgn="base"/>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What are the risks of Sam sharing his password?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If necessary, prompt </a:t>
            </a:r>
            <a:r>
              <a:rPr lang="en-GB" sz="1200" b="0" i="0">
                <a:solidFill>
                  <a:srgbClr val="000000"/>
                </a:solidFill>
                <a:effectLst/>
                <a:latin typeface="AvenirNext LT Pro Regular" panose="020B0504020202020204"/>
              </a:rPr>
              <a:t>with: </a:t>
            </a:r>
          </a:p>
          <a:p>
            <a:pPr marL="285750" indent="-285750" algn="l" rtl="0" fontAlgn="base">
              <a:buFont typeface="Arial" panose="020B0604020202020204" pitchFamily="34" charset="0"/>
              <a:buChar char="•"/>
            </a:pPr>
            <a:r>
              <a:rPr lang="en-GB" sz="1200" b="0" i="0">
                <a:solidFill>
                  <a:srgbClr val="000000"/>
                </a:solidFill>
                <a:effectLst/>
                <a:latin typeface="AvenirNext LT Pro Regular" panose="020B0504020202020204"/>
              </a:rPr>
              <a:t>What could happen if someone else knew his password? What could they do?</a:t>
            </a:r>
            <a:endParaRPr lang="en-GB" sz="1200" b="0" i="0">
              <a:solidFill>
                <a:srgbClr val="00084D"/>
              </a:solidFill>
              <a:effectLst/>
              <a:latin typeface="AvenirNext LT Pro Regular" panose="020B0504020202020204"/>
            </a:endParaRPr>
          </a:p>
          <a:p>
            <a:pPr algn="l" rtl="0" fontAlgn="base"/>
            <a:r>
              <a:rPr lang="en-GB" sz="1200" b="0" i="0">
                <a:solidFill>
                  <a:srgbClr val="000000"/>
                </a:solidFill>
                <a:effectLst/>
                <a:latin typeface="AvenirNext LT Pro Regular" panose="020B0504020202020204"/>
              </a:rPr>
              <a:t> </a:t>
            </a:r>
            <a:r>
              <a:rPr lang="en-GB" sz="1200" b="1" i="0">
                <a:solidFill>
                  <a:srgbClr val="000000"/>
                </a:solidFill>
                <a:effectLst/>
                <a:latin typeface="AvenirNext LT Pro Regular" panose="020B0504020202020204"/>
              </a:rPr>
              <a:t>Look for:</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Security – with this information someone could log into his account and have access to his money.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24</a:t>
            </a:fld>
            <a:endParaRPr lang="en-US"/>
          </a:p>
        </p:txBody>
      </p:sp>
    </p:spTree>
    <p:extLst>
      <p:ext uri="{BB962C8B-B14F-4D97-AF65-F5344CB8AC3E}">
        <p14:creationId xmlns:p14="http://schemas.microsoft.com/office/powerpoint/2010/main" val="4229815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Sally’s bank statement now. </a:t>
            </a:r>
          </a:p>
          <a:p>
            <a:endParaRPr lang="en-US"/>
          </a:p>
          <a:p>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p>
          <a:p>
            <a:r>
              <a:rPr lang="en-US"/>
              <a:t>If you look at the balance, you’ll notice it is negative – it has a minus sign beside it. What does this mean?</a:t>
            </a:r>
          </a:p>
          <a:p>
            <a:pPr algn="l" rtl="0" fontAlgn="base"/>
            <a:r>
              <a:rPr lang="en-GB" sz="1200" b="1" i="0">
                <a:solidFill>
                  <a:srgbClr val="000000"/>
                </a:solidFill>
                <a:effectLst/>
                <a:latin typeface="AvenirNext LT Pro Regular" panose="020B0504020202020204"/>
              </a:rPr>
              <a:t>Look for:</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If the account balance is negative, (in this example -£45) it means this person has more money going out than coming into their account. </a:t>
            </a: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When this happens, it is called an overdraft.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An arranged overdraft can act as a short-term safety net. It’s when you’ve arranged with your bank that you can borrow money up to an agreed limit through your bank account – this is called your overdraft limit.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An unarranged overdraft is when you have had more money come out of your account than the limit you had agreed with your bank first.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When you go into an overdraft, the bank will charge you a fee; this is a small fee if the overdraft was pre-arranged, but can be much more if you go overdrawn without first getting the bank's approval.</a:t>
            </a:r>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25</a:t>
            </a:fld>
            <a:endParaRPr lang="en-US"/>
          </a:p>
        </p:txBody>
      </p:sp>
    </p:spTree>
    <p:extLst>
      <p:ext uri="{BB962C8B-B14F-4D97-AF65-F5344CB8AC3E}">
        <p14:creationId xmlns:p14="http://schemas.microsoft.com/office/powerpoint/2010/main" val="61654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now we’ll take a look at how you can manage your bank account. We’ll look at different ways you can arrange for money to go into and out of your account. </a:t>
            </a:r>
          </a:p>
          <a:p>
            <a:r>
              <a:rPr lang="en-US" b="1"/>
              <a:t>If needed, mention: </a:t>
            </a:r>
            <a:r>
              <a:rPr lang="en-US"/>
              <a:t>As we work through these different ways, don’t forget there’s space in your workbooks if you want to take notes – and if you want me to pause while you do this, just let me know. The main thing is that you’re comfortable with what we’re working through.</a:t>
            </a:r>
          </a:p>
          <a:p>
            <a:r>
              <a:rPr lang="en-US" b="1"/>
              <a:t>Then read out the objective:</a:t>
            </a:r>
          </a:p>
          <a:p>
            <a:pPr algn="l" rtl="0" fontAlgn="base">
              <a:buFont typeface="Arial" panose="020B0604020202020204" pitchFamily="34" charset="0"/>
              <a:buNone/>
            </a:pPr>
            <a:r>
              <a:rPr lang="en-GB" sz="1800" b="0" i="0">
                <a:solidFill>
                  <a:srgbClr val="000000"/>
                </a:solidFill>
                <a:effectLst/>
                <a:latin typeface="AvenirNext LT Pro Regular" panose="020B0504020202020204"/>
              </a:rPr>
              <a:t>And by the end of this section, you should be able to: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800" b="0" i="0">
                <a:solidFill>
                  <a:srgbClr val="000000"/>
                </a:solidFill>
                <a:effectLst/>
                <a:latin typeface="AvenirNext LT Pro Regular" panose="020B0504020202020204"/>
              </a:rPr>
              <a:t>manage a bank account.</a:t>
            </a:r>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26</a:t>
            </a:fld>
            <a:endParaRPr lang="en-US"/>
          </a:p>
        </p:txBody>
      </p:sp>
    </p:spTree>
    <p:extLst>
      <p:ext uri="{BB962C8B-B14F-4D97-AF65-F5344CB8AC3E}">
        <p14:creationId xmlns:p14="http://schemas.microsoft.com/office/powerpoint/2010/main" val="540248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can easily make and receive payments to and from your bank account, online.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can move money from your other accounts, and with some banks, you can also pay in cheques through your mobile banking app.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can also make payments into your account in person, by going to your local branch, or by using one of the cash machines (which allow payments) at your bank.  Not all cash machines accept payments, but some do.</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And some banks will also let you use your local post office to make payments into your account.</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27</a:t>
            </a:fld>
            <a:endParaRPr lang="en-US"/>
          </a:p>
        </p:txBody>
      </p:sp>
    </p:spTree>
    <p:extLst>
      <p:ext uri="{BB962C8B-B14F-4D97-AF65-F5344CB8AC3E}">
        <p14:creationId xmlns:p14="http://schemas.microsoft.com/office/powerpoint/2010/main" val="922338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***NOTE – THIS SLIDE IS ANIMATED. CLICK FOR EACH BULLETED ITEM TO APPEAR ***</a:t>
            </a: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So we’ve talked about deposits and withdrawals – now let's look at some of the other things you might see in your account.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Have you heard of direct debits? A lot of companies like you to set these up, to make regular payments to them, like your gas or electricity bill.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Explain (HERE’S THE ANIMATED BIT):</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 direct debit involves you giving a company permission to take money from your bank account on an agreed date. So you might agree that the gas company can take money out for your gas bill on the 1</a:t>
            </a:r>
            <a:r>
              <a:rPr lang="en-GB" sz="1200" b="0" i="0" baseline="30000">
                <a:solidFill>
                  <a:srgbClr val="000000"/>
                </a:solidFill>
                <a:effectLst/>
                <a:latin typeface="AvenirNext LT Pro Regular" panose="020B0504020202020204"/>
              </a:rPr>
              <a:t>st</a:t>
            </a:r>
            <a:r>
              <a:rPr lang="en-GB" sz="1200" b="0" i="0">
                <a:solidFill>
                  <a:srgbClr val="000000"/>
                </a:solidFill>
                <a:effectLst/>
                <a:latin typeface="AvenirNext LT Pro Regular" panose="020B0504020202020204"/>
              </a:rPr>
              <a:t> of every month for instance.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Then once you've set them up, these payments will be taken monthly by the company.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company will need to let you know about any changes to the date or amount to be taken. This is stated in the direct debit guarantee. </a:t>
            </a:r>
            <a:endParaRPr lang="en-GB" sz="1200" b="0" i="0">
              <a:solidFill>
                <a:srgbClr val="00084D"/>
              </a:solidFill>
              <a:effectLst/>
              <a:latin typeface="AvenirNext LT Pro Regular" panose="020B0504020202020204"/>
            </a:endParaRPr>
          </a:p>
          <a:p>
            <a:pPr fontAlgn="base">
              <a:buFont typeface="Arial" panose="020B0604020202020204" pitchFamily="34" charset="0"/>
              <a:buChar char="•"/>
            </a:pPr>
            <a:r>
              <a:rPr lang="en-GB" sz="1200" b="0" i="0">
                <a:solidFill>
                  <a:srgbClr val="000000"/>
                </a:solidFill>
                <a:effectLst/>
                <a:latin typeface="AvenirNext LT Pro Regular" panose="020B0504020202020204"/>
              </a:rPr>
              <a:t>And you can cancel a direct debit at any time</a:t>
            </a:r>
            <a:r>
              <a:rPr lang="en-GB">
                <a:solidFill>
                  <a:srgbClr val="000000"/>
                </a:solidFill>
                <a:latin typeface="AvenirNext LT Pro Regular" panose="020B0504020202020204"/>
              </a:rPr>
              <a:t>, however, check with your bank or building society you have given them enough notice. Generally, banks and building societies require at least a day's notice before the direct debit is due to be paid. As well as cancelling the direct debit at the bank, you should also contact the service provider advising them you are cancelling the contract, otherwise you may be liable for additional payments and fess.</a:t>
            </a:r>
            <a:endParaRPr lang="en-GB" sz="1200" b="0" i="0">
              <a:solidFill>
                <a:srgbClr val="00084D"/>
              </a:solidFill>
              <a:effectLst/>
              <a:latin typeface="AvenirNext LT Pro Regular" panose="020B0504020202020204"/>
            </a:endParaRPr>
          </a:p>
          <a:p>
            <a:pPr>
              <a:buFont typeface="Arial" panose="020B0604020202020204" pitchFamily="34" charset="0"/>
              <a:buChar char="•"/>
            </a:pPr>
            <a:r>
              <a:rPr lang="en-GB">
                <a:solidFill>
                  <a:srgbClr val="000000"/>
                </a:solidFill>
                <a:latin typeface="AvenirNext LT Pro Regular" panose="020B0504020202020204"/>
              </a:rPr>
              <a:t>The Direct Debit Guarantee protects you if there is an error in the payment of your Direct Debit, for example if a payment is taken on the incorrect date or the wrong amount is collected.</a:t>
            </a:r>
          </a:p>
          <a:p>
            <a:pPr algn="l" rtl="0" fontAlgn="base"/>
            <a:r>
              <a:rPr lang="en-GB" sz="1200" b="1" i="0">
                <a:solidFill>
                  <a:srgbClr val="000000"/>
                </a:solidFill>
                <a:effectLst/>
                <a:latin typeface="AvenirNext LT Pro Regular" panose="020B0504020202020204"/>
              </a:rPr>
              <a:t>Discuss:</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Get the group to discuss which companies might want them to set up a direct debit and how this can benefit them by helping to pay bills. They might like to jot down a few ideas in their workbook – guide them to </a:t>
            </a:r>
            <a:r>
              <a:rPr lang="en-GB" sz="1200" b="1" i="0">
                <a:solidFill>
                  <a:srgbClr val="000000"/>
                </a:solidFill>
                <a:effectLst/>
                <a:latin typeface="AvenirNext LT Pro Regular" panose="020B0504020202020204"/>
              </a:rPr>
              <a:t>Page 11</a:t>
            </a:r>
            <a:r>
              <a:rPr lang="en-GB" sz="1200" b="0" i="0">
                <a:solidFill>
                  <a:srgbClr val="000000"/>
                </a:solidFill>
                <a:effectLst/>
                <a:latin typeface="AvenirNext LT Pro Regular" panose="020B0504020202020204"/>
              </a:rPr>
              <a:t>.</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28</a:t>
            </a:fld>
            <a:endParaRPr lang="en-US"/>
          </a:p>
        </p:txBody>
      </p:sp>
    </p:spTree>
    <p:extLst>
      <p:ext uri="{BB962C8B-B14F-4D97-AF65-F5344CB8AC3E}">
        <p14:creationId xmlns:p14="http://schemas.microsoft.com/office/powerpoint/2010/main" val="25971781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Standing Orders are a bit like Direct Debits, but </a:t>
            </a:r>
            <a:r>
              <a:rPr lang="en-GB" sz="1200" b="1" i="0">
                <a:solidFill>
                  <a:srgbClr val="000000"/>
                </a:solidFill>
                <a:effectLst/>
                <a:latin typeface="AvenirNext LT Pro Regular" panose="020B0504020202020204"/>
              </a:rPr>
              <a:t>you</a:t>
            </a:r>
            <a:r>
              <a:rPr lang="en-GB" sz="1200" b="0" i="0">
                <a:solidFill>
                  <a:srgbClr val="000000"/>
                </a:solidFill>
                <a:effectLst/>
                <a:latin typeface="AvenirNext LT Pro Regular" panose="020B0504020202020204"/>
              </a:rPr>
              <a:t> control the amount, when they are paid, and how long for.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For example, you might want to set up a regular payment to a family member. You’ll need to put in some details.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Using a standing order means that you don't have to remember to pay them each time.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Once you set someone up as a payee  - that just means that they’re a person you are paying money to - you won't need to enter their details again if you want to set up a different payment for them in the future.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could also set up a standing order into one of your own accounts – for example, if you want to pay a certain amount into your savings account each month.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Discuss:</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a:solidFill>
                  <a:srgbClr val="000000"/>
                </a:solidFill>
                <a:effectLst/>
                <a:latin typeface="AvenirNext LT Pro Regular" panose="020B0504020202020204"/>
              </a:rPr>
              <a:t>Encourage the class to discuss whether standing orders will be useful for them and what type of things they could use them for. They might like to jot down a few ideas in their workbook - again, they’ll find space for this on </a:t>
            </a:r>
            <a:r>
              <a:rPr lang="en-GB" sz="1200" b="1" i="0">
                <a:solidFill>
                  <a:srgbClr val="000000"/>
                </a:solidFill>
                <a:effectLst/>
                <a:latin typeface="AvenirNext LT Pro Regular" panose="020B0504020202020204"/>
              </a:rPr>
              <a:t>Page 11</a:t>
            </a:r>
            <a:r>
              <a:rPr lang="en-GB" sz="1200" b="0" i="0">
                <a:solidFill>
                  <a:srgbClr val="000000"/>
                </a:solidFill>
                <a:effectLst/>
                <a:latin typeface="AvenirNext LT Pro Regular" panose="020B0504020202020204"/>
              </a:rPr>
              <a:t>.</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29</a:t>
            </a:fld>
            <a:endParaRPr lang="en-US"/>
          </a:p>
        </p:txBody>
      </p:sp>
    </p:spTree>
    <p:extLst>
      <p:ext uri="{BB962C8B-B14F-4D97-AF65-F5344CB8AC3E}">
        <p14:creationId xmlns:p14="http://schemas.microsoft.com/office/powerpoint/2010/main" val="3424757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a:t>
            </a:fld>
            <a:endParaRPr lang="en-US"/>
          </a:p>
        </p:txBody>
      </p:sp>
    </p:spTree>
    <p:extLst>
      <p:ext uri="{BB962C8B-B14F-4D97-AF65-F5344CB8AC3E}">
        <p14:creationId xmlns:p14="http://schemas.microsoft.com/office/powerpoint/2010/main" val="1772662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0" i="0">
                <a:solidFill>
                  <a:srgbClr val="000000"/>
                </a:solidFill>
                <a:effectLst/>
                <a:latin typeface="AvenirNext LT Pro Regular" panose="020B0504020202020204"/>
              </a:rPr>
              <a:t>So let’s recap the differences between Direct Debits and Standing Orders with an activity. You’ll find this in your workbook</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a:solidFill>
                  <a:srgbClr val="000000"/>
                </a:solidFill>
                <a:effectLst/>
                <a:latin typeface="AvenirNext LT Pro Regular" panose="020B0504020202020204"/>
              </a:rPr>
              <a:t>Trainer note: THINK THIS IS ON PAGE 10 BUT PLEASE CHECK</a:t>
            </a:r>
            <a:endParaRPr lang="en-GB" sz="1200" b="1"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Activity:</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In your workbook, there’s a grid with the two types of payments shown at the top and different features shown down the side. </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Put a tick under each payment type to correspond with the features that could be available.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Remember some features might apply to both.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Trainer note:</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1" i="0">
                <a:solidFill>
                  <a:srgbClr val="000000"/>
                </a:solidFill>
                <a:effectLst/>
                <a:latin typeface="AvenirNext LT Pro Regular" panose="020B0504020202020204"/>
              </a:rPr>
              <a:t>When they have finished, run through the answers with the group. </a:t>
            </a:r>
            <a:endParaRPr lang="en-GB" sz="1200" b="1"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1" i="0">
                <a:solidFill>
                  <a:srgbClr val="000000"/>
                </a:solidFill>
                <a:effectLst/>
                <a:latin typeface="AvenirNext LT Pro Regular" panose="020B0504020202020204"/>
              </a:rPr>
              <a:t>The answers are shown on the next slide</a:t>
            </a:r>
            <a:endParaRPr lang="en-US" b="1"/>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30</a:t>
            </a:fld>
            <a:endParaRPr lang="en-US"/>
          </a:p>
        </p:txBody>
      </p:sp>
    </p:spTree>
    <p:extLst>
      <p:ext uri="{BB962C8B-B14F-4D97-AF65-F5344CB8AC3E}">
        <p14:creationId xmlns:p14="http://schemas.microsoft.com/office/powerpoint/2010/main" val="11113846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ANSWERS TO THEIR EXERCISE – talk through</a:t>
            </a: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31</a:t>
            </a:fld>
            <a:endParaRPr lang="en-US"/>
          </a:p>
        </p:txBody>
      </p:sp>
    </p:spTree>
    <p:extLst>
      <p:ext uri="{BB962C8B-B14F-4D97-AF65-F5344CB8AC3E}">
        <p14:creationId xmlns:p14="http://schemas.microsoft.com/office/powerpoint/2010/main" val="259971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Trainer note:</a:t>
            </a:r>
            <a:r>
              <a:rPr lang="en-GB" sz="1200" b="0" i="0">
                <a:solidFill>
                  <a:srgbClr val="000000"/>
                </a:solidFill>
                <a:effectLst/>
                <a:latin typeface="AvenirNext LT Pro Regular" panose="020B0504020202020204"/>
              </a:rPr>
              <a:t> </a:t>
            </a:r>
            <a:endParaRPr lang="en-GB" b="0" i="0">
              <a:solidFill>
                <a:srgbClr val="000000"/>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This section is optional depending on your learners, you can choose to skip this section or just run through it at a high level if you think it will confuse them. </a:t>
            </a:r>
            <a:endParaRPr lang="en-GB" sz="1200" b="0" i="0">
              <a:solidFill>
                <a:srgbClr val="00084D"/>
              </a:solidFill>
              <a:effectLst/>
              <a:latin typeface="AvenirNext LT Pro Regular" panose="020B0504020202020204"/>
            </a:endParaRPr>
          </a:p>
          <a:p>
            <a:r>
              <a:rPr lang="en-GB">
                <a:solidFill>
                  <a:srgbClr val="000000"/>
                </a:solidFill>
                <a:latin typeface="AvenirNext LT Pro Regular" panose="020B0504020202020204"/>
              </a:rPr>
              <a:t> </a:t>
            </a:r>
          </a:p>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000"/>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has received a cheque through the post. Have any of you come across a cheque? </a:t>
            </a: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000"/>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 cheque is a paper form used to give money from one person or business to another.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Most banks no longer give these out when you open a new bank account, so if you need one, you may need to ask for it.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If you get a cheque from someone, you can take it to a bank and redeem it for the amount of money stated on it. The bank then processes the cheque, taking that amount from the account of the person who gave you the cheque. And you will usually see the amount appear in your bank account within a few days.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can pay cheques in at your bank and at the Post Office.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Some UK banks now also let you pay cheques in using your mobile banking app by taking photos of them.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32</a:t>
            </a:fld>
            <a:endParaRPr lang="en-US"/>
          </a:p>
        </p:txBody>
      </p:sp>
    </p:spTree>
    <p:extLst>
      <p:ext uri="{BB962C8B-B14F-4D97-AF65-F5344CB8AC3E}">
        <p14:creationId xmlns:p14="http://schemas.microsoft.com/office/powerpoint/2010/main" val="17991004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a:solidFill>
                  <a:srgbClr val="000000"/>
                </a:solidFill>
                <a:effectLst/>
                <a:latin typeface="AvenirNext LT Pro Regular" panose="020B0504020202020204"/>
              </a:rPr>
              <a:t> </a:t>
            </a:r>
            <a:r>
              <a:rPr lang="en-GB" sz="1200" b="1" i="0">
                <a:solidFill>
                  <a:srgbClr val="000000"/>
                </a:solidFill>
                <a:effectLst/>
                <a:latin typeface="AvenirNext LT Pro Regular" panose="020B0504020202020204"/>
              </a:rPr>
              <a:t>NOTE – THIS SLIDE IS ANIMATED TO SHOW EACH </a:t>
            </a:r>
            <a:r>
              <a:rPr lang="en-GB" b="1">
                <a:solidFill>
                  <a:srgbClr val="000000"/>
                </a:solidFill>
                <a:latin typeface="AvenirNext LT Pro Regular" panose="020B0504020202020204"/>
              </a:rPr>
              <a:t>OPTION</a:t>
            </a:r>
            <a:r>
              <a:rPr lang="en-GB" sz="1200" b="1" i="0">
                <a:solidFill>
                  <a:srgbClr val="000000"/>
                </a:solidFill>
                <a:effectLst/>
                <a:latin typeface="AvenirNext LT Pro Regular" panose="020B0504020202020204"/>
              </a:rPr>
              <a:t> IN TURN</a:t>
            </a:r>
            <a:endParaRPr lang="en-GB">
              <a:solidFill>
                <a:srgbClr val="00084D"/>
              </a:solidFill>
              <a:latin typeface="AvenirNext LT Pro Regular" panose="020B0504020202020204"/>
            </a:endParaRPr>
          </a:p>
          <a:p>
            <a:r>
              <a:rPr lang="en-GB">
                <a:solidFill>
                  <a:srgbClr val="000000"/>
                </a:solidFill>
                <a:latin typeface="AvenirNext LT Pro Regular" panose="020B0504020202020204"/>
              </a:rPr>
              <a:t>There are many different options to pay in or cash a cheque.  </a:t>
            </a:r>
            <a:endParaRPr lang="en-GB" sz="1200" b="0" i="0">
              <a:solidFill>
                <a:srgbClr val="00084D"/>
              </a:solidFill>
              <a:effectLst/>
              <a:latin typeface="AvenirNext LT Pro Regular" panose="020B0504020202020204"/>
            </a:endParaRPr>
          </a:p>
          <a:p>
            <a:pPr fontAlgn="base"/>
            <a:r>
              <a:rPr lang="en-GB" sz="1200" b="1" i="0">
                <a:solidFill>
                  <a:srgbClr val="000000"/>
                </a:solidFill>
                <a:effectLst/>
                <a:latin typeface="AvenirNext LT Pro Regular" panose="020B0504020202020204"/>
              </a:rPr>
              <a:t>(THIS IS THE START OF THE ANIMATION – CLICK AND TALK THROUGH EACH </a:t>
            </a:r>
            <a:r>
              <a:rPr lang="en-GB" b="1">
                <a:solidFill>
                  <a:srgbClr val="000000"/>
                </a:solidFill>
                <a:latin typeface="AvenirNext LT Pro Regular" panose="020B0504020202020204"/>
              </a:rPr>
              <a:t>OPTION </a:t>
            </a:r>
            <a:r>
              <a:rPr lang="en-GB" sz="1200" b="1" i="0">
                <a:solidFill>
                  <a:srgbClr val="000000"/>
                </a:solidFill>
                <a:effectLst/>
                <a:latin typeface="AvenirNext LT Pro Regular" panose="020B0504020202020204"/>
              </a:rPr>
              <a:t>IN TURN)</a:t>
            </a:r>
            <a:endParaRPr lang="en-GB" sz="1200" b="1" i="0">
              <a:solidFill>
                <a:srgbClr val="00084D"/>
              </a:solidFill>
              <a:effectLst/>
              <a:latin typeface="AvenirNext LT Pro Regular" panose="020B0504020202020204"/>
            </a:endParaRPr>
          </a:p>
          <a:p>
            <a:pPr marL="171450" indent="-171450" fontAlgn="base">
              <a:buFont typeface="Arial" panose="020B0604020202020204" pitchFamily="34" charset="0"/>
              <a:buChar char="•"/>
            </a:pPr>
            <a:r>
              <a:rPr lang="en-GB">
                <a:solidFill>
                  <a:srgbClr val="000000"/>
                </a:solidFill>
                <a:latin typeface="AvenirNext LT Pro Regular" panose="020B0504020202020204"/>
              </a:rPr>
              <a:t>You can pay in a cheque in a branch of your bank across the counter or you can post the cheque to your bank directly</a:t>
            </a:r>
            <a:r>
              <a:rPr lang="en-GB" sz="1200" b="0" i="0">
                <a:solidFill>
                  <a:srgbClr val="000000"/>
                </a:solidFill>
                <a:effectLst/>
                <a:latin typeface="AvenirNext LT Pro Regular" panose="020B0504020202020204"/>
              </a:rPr>
              <a:t>.</a:t>
            </a:r>
            <a:r>
              <a:rPr lang="en-GB">
                <a:solidFill>
                  <a:srgbClr val="000000"/>
                </a:solidFill>
                <a:latin typeface="AvenirNext LT Pro Regular" panose="020B0504020202020204"/>
              </a:rPr>
              <a:t> The cheque will normally take 1 day to clear the day after you have paid it in.</a:t>
            </a:r>
            <a:endParaRPr lang="en-GB" sz="1200" b="0" i="0">
              <a:solidFill>
                <a:srgbClr val="000000"/>
              </a:solidFill>
              <a:effectLst/>
              <a:latin typeface="AvenirNext LT Pro Regular" panose="020B0504020202020204"/>
            </a:endParaRPr>
          </a:p>
          <a:p>
            <a:pPr marL="171450" indent="-171450" fontAlgn="base">
              <a:buFont typeface="Arial" panose="020B0604020202020204" pitchFamily="34" charset="0"/>
              <a:buChar char="•"/>
            </a:pPr>
            <a:r>
              <a:rPr lang="en-GB">
                <a:solidFill>
                  <a:srgbClr val="000000"/>
                </a:solidFill>
                <a:latin typeface="AvenirNext LT Pro Regular" panose="020B0504020202020204"/>
              </a:rPr>
              <a:t>You can use an Immediate Deposit Machine (IDM) in a branch of your bank to deposit up to 5 cheques without a physical bank card being present. You’ll get immediate credit of funds and a receipt. </a:t>
            </a:r>
            <a:endParaRPr lang="en-GB">
              <a:latin typeface="AvenirNext LT Pro Regular" panose="020B0504020202020204"/>
            </a:endParaRPr>
          </a:p>
          <a:p>
            <a:pPr marL="171450" indent="-171450">
              <a:buFont typeface="Arial" panose="020B0604020202020204" pitchFamily="34" charset="0"/>
              <a:buChar char="•"/>
            </a:pPr>
            <a:r>
              <a:rPr lang="en-GB">
                <a:latin typeface="AvenirNext LT Pro Regular" panose="020B0504020202020204"/>
              </a:rPr>
              <a:t>You can pay in a cheque </a:t>
            </a:r>
            <a:r>
              <a:rPr lang="en-GB">
                <a:solidFill>
                  <a:srgbClr val="000000"/>
                </a:solidFill>
                <a:latin typeface="AvenirNext LT Pro Regular" panose="020B0504020202020204"/>
              </a:rPr>
              <a:t>at your Building society using a pre-printed paying-in slip</a:t>
            </a:r>
            <a:r>
              <a:rPr lang="en-GB" sz="1200" b="0" i="0">
                <a:solidFill>
                  <a:srgbClr val="000000"/>
                </a:solidFill>
                <a:effectLst/>
                <a:latin typeface="AvenirNext LT Pro Regular" panose="020B0504020202020204"/>
              </a:rPr>
              <a:t>. </a:t>
            </a:r>
            <a:endParaRPr lang="en-GB"/>
          </a:p>
          <a:p>
            <a:pPr marL="171450" indent="-171450">
              <a:buFont typeface="Arial" panose="020B0604020202020204" pitchFamily="34" charset="0"/>
              <a:buChar char="•"/>
            </a:pPr>
            <a:r>
              <a:rPr lang="en-GB">
                <a:latin typeface="AvenirNext LT Pro Regular"/>
              </a:rPr>
              <a:t>You can pay in your cheque at a Post Office using a pre-printed paying-in slip. They have a vast network of branches across the UK, so you should find one close to you. The cheque will be added to your account when your bank receive the cheque from the Post Office, this normally takes two working days. </a:t>
            </a:r>
          </a:p>
          <a:p>
            <a:pPr marL="171450" indent="-171450">
              <a:buFont typeface="Arial" panose="020B0604020202020204" pitchFamily="34" charset="0"/>
              <a:buChar char="•"/>
            </a:pPr>
            <a:r>
              <a:rPr lang="en-GB">
                <a:solidFill>
                  <a:srgbClr val="000000"/>
                </a:solidFill>
                <a:latin typeface="AvenirNext LT Pro Regular" panose="020B0504020202020204"/>
              </a:rPr>
              <a:t>You can take your cheque to a cheque cashing provider, such as Cash Converters, who charge a fee for this service. They’ll verify the cheque to confirm it is genuine. Then they’ll give you cash for the amount of the cheque, less their fee. </a:t>
            </a:r>
            <a:endParaRPr lang="en-GB">
              <a:cs typeface="Calibri" panose="020F0502020204030204"/>
            </a:endParaRPr>
          </a:p>
          <a:p>
            <a:pPr marL="171450" indent="-171450">
              <a:buFont typeface="Arial" panose="020B0604020202020204" pitchFamily="34" charset="0"/>
              <a:buChar char="•"/>
            </a:pPr>
            <a:r>
              <a:rPr lang="en-GB">
                <a:latin typeface="AvenirNext LT Pro Regular"/>
                <a:cs typeface="Calibri" panose="020F0502020204030204"/>
              </a:rPr>
              <a:t>You can pay in cheques using your bank’s mobile banking app (see Banking online module).</a:t>
            </a:r>
          </a:p>
          <a:p>
            <a:r>
              <a:rPr lang="en-US" b="1">
                <a:latin typeface="Calibri" panose="020F0502020204030204"/>
                <a:cs typeface="Calibri" panose="020F0502020204030204"/>
              </a:rPr>
              <a:t>Trainer note:</a:t>
            </a:r>
          </a:p>
          <a:p>
            <a:r>
              <a:rPr lang="en-US">
                <a:latin typeface="Calibri" panose="020F0502020204030204"/>
                <a:cs typeface="Calibri" panose="020F0502020204030204"/>
              </a:rPr>
              <a:t>Stress that using banks, Building Societies or Post Office (or banking apps) are always preferable as they don’t charge – unlike the cheque cashing providers</a:t>
            </a:r>
          </a:p>
        </p:txBody>
      </p:sp>
      <p:sp>
        <p:nvSpPr>
          <p:cNvPr id="4" name="Slide Number Placeholder 3"/>
          <p:cNvSpPr>
            <a:spLocks noGrp="1"/>
          </p:cNvSpPr>
          <p:nvPr>
            <p:ph type="sldNum" sz="quarter" idx="5"/>
          </p:nvPr>
        </p:nvSpPr>
        <p:spPr/>
        <p:txBody>
          <a:bodyPr/>
          <a:lstStyle/>
          <a:p>
            <a:fld id="{1B302216-AECB-E249-9832-754428E96F93}" type="slidenum">
              <a:rPr lang="en-US" smtClean="0"/>
              <a:t>33</a:t>
            </a:fld>
            <a:endParaRPr lang="en-US"/>
          </a:p>
        </p:txBody>
      </p:sp>
    </p:spTree>
    <p:extLst>
      <p:ext uri="{BB962C8B-B14F-4D97-AF65-F5344CB8AC3E}">
        <p14:creationId xmlns:p14="http://schemas.microsoft.com/office/powerpoint/2010/main" val="28129213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  </a:t>
            </a:r>
            <a:r>
              <a:rPr lang="en-US" b="0">
                <a:cs typeface="Calibri"/>
              </a:rPr>
              <a:t>NOTE: SLIDE IS ANIMATED – CLICK TO SHOW EACH QUESTION  ***</a:t>
            </a:r>
            <a:endParaRPr lang="en-US" b="1">
              <a:cs typeface="Calibri"/>
            </a:endParaRPr>
          </a:p>
          <a:p>
            <a:r>
              <a:rPr lang="en-US" b="1">
                <a:cs typeface="Calibri"/>
              </a:rPr>
              <a:t>Ask: </a:t>
            </a:r>
            <a:r>
              <a:rPr lang="en-US">
                <a:cs typeface="Calibri"/>
              </a:rPr>
              <a:t>You want to get some cash from your bank account to pay for car parking and some treats when you next go out. So how do you get cash from your bank account?</a:t>
            </a:r>
            <a:endParaRPr lang="en-US" b="1">
              <a:cs typeface="Calibri"/>
            </a:endParaRPr>
          </a:p>
          <a:p>
            <a:r>
              <a:rPr lang="en-US" b="1">
                <a:cs typeface="Calibri"/>
              </a:rPr>
              <a:t>Pause: </a:t>
            </a:r>
            <a:r>
              <a:rPr lang="en-US">
                <a:cs typeface="Calibri"/>
              </a:rPr>
              <a:t>For any suggestions. </a:t>
            </a:r>
          </a:p>
          <a:p>
            <a:r>
              <a:rPr lang="en-US" b="1">
                <a:cs typeface="Calibri"/>
              </a:rPr>
              <a:t>Explain: </a:t>
            </a:r>
            <a:r>
              <a:rPr lang="en-US">
                <a:cs typeface="Calibri"/>
              </a:rPr>
              <a:t>You can get cash from a bank branch using your bank card or a cheque, or you can use a cash machine.</a:t>
            </a:r>
          </a:p>
          <a:p>
            <a:endParaRPr lang="en-US">
              <a:cs typeface="Calibri"/>
            </a:endParaRPr>
          </a:p>
          <a:p>
            <a:r>
              <a:rPr lang="en-US" b="1">
                <a:cs typeface="Calibri"/>
              </a:rPr>
              <a:t>Ask: </a:t>
            </a:r>
            <a:r>
              <a:rPr lang="en-US">
                <a:cs typeface="Calibri"/>
              </a:rPr>
              <a:t>Have you used a cash machine before to get cash out of your bank account?</a:t>
            </a:r>
          </a:p>
          <a:p>
            <a:r>
              <a:rPr lang="en-US" b="1">
                <a:cs typeface="Calibri"/>
              </a:rPr>
              <a:t>Pause: </a:t>
            </a:r>
            <a:r>
              <a:rPr lang="en-US">
                <a:cs typeface="Calibri"/>
              </a:rPr>
              <a:t>For responses</a:t>
            </a:r>
          </a:p>
          <a:p>
            <a:r>
              <a:rPr lang="en-US" b="1">
                <a:cs typeface="Calibri"/>
              </a:rPr>
              <a:t>Explain: </a:t>
            </a:r>
            <a:r>
              <a:rPr lang="en-US">
                <a:cs typeface="Calibri"/>
              </a:rPr>
              <a:t>You can do this with your bank card and PIN. The amount of cash you can withdraw depends on the amount available in your bank account and any limit imposed by your bank. For example, you may have £300 in your bank account, but your bank card will only let you take out £100 per day in cash.</a:t>
            </a:r>
          </a:p>
          <a:p>
            <a:r>
              <a:rPr lang="en-US">
                <a:cs typeface="Calibri"/>
              </a:rPr>
              <a:t>You can also use these machines to see your account balance, change your PIN and order a bank statement.</a:t>
            </a:r>
          </a:p>
        </p:txBody>
      </p:sp>
      <p:sp>
        <p:nvSpPr>
          <p:cNvPr id="4" name="Slide Number Placeholder 3"/>
          <p:cNvSpPr>
            <a:spLocks noGrp="1"/>
          </p:cNvSpPr>
          <p:nvPr>
            <p:ph type="sldNum" sz="quarter" idx="5"/>
          </p:nvPr>
        </p:nvSpPr>
        <p:spPr/>
        <p:txBody>
          <a:bodyPr/>
          <a:lstStyle/>
          <a:p>
            <a:fld id="{1B302216-AECB-E249-9832-754428E96F93}" type="slidenum">
              <a:rPr lang="en-US" smtClean="0"/>
              <a:t>34</a:t>
            </a:fld>
            <a:endParaRPr lang="en-US"/>
          </a:p>
        </p:txBody>
      </p:sp>
    </p:spTree>
    <p:extLst>
      <p:ext uri="{BB962C8B-B14F-4D97-AF65-F5344CB8AC3E}">
        <p14:creationId xmlns:p14="http://schemas.microsoft.com/office/powerpoint/2010/main" val="5560183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  ANIMATED SLIDE – CLICK TO REVEAL EACH STEP IN TURN  ***</a:t>
            </a:r>
          </a:p>
          <a:p>
            <a:r>
              <a:rPr lang="en-GB" b="1"/>
              <a:t>Explain: </a:t>
            </a:r>
            <a:r>
              <a:rPr lang="en-GB"/>
              <a:t>These are the common steps when using a cash machine:</a:t>
            </a:r>
          </a:p>
          <a:p>
            <a:endParaRPr lang="en-GB"/>
          </a:p>
          <a:p>
            <a:pPr marL="171450" indent="-171450">
              <a:buFont typeface="Arial" panose="020B0604020202020204" pitchFamily="34" charset="0"/>
              <a:buChar char="•"/>
            </a:pPr>
            <a:r>
              <a:rPr lang="en-GB"/>
              <a:t>Find your local bank’s nearest cash machine. You can also use your card in another bank’s cash machine </a:t>
            </a:r>
          </a:p>
          <a:p>
            <a:pPr marL="171450" indent="-171450">
              <a:buFont typeface="Arial" panose="020B0604020202020204" pitchFamily="34" charset="0"/>
              <a:buChar char="•"/>
            </a:pPr>
            <a:r>
              <a:rPr lang="en-GB"/>
              <a:t>Check your surrounding area to make you are safe to use the cash machine. Is it daylight hours with plenty of people about or is dark with very few people about? Will you be alone or will someone else be with you?</a:t>
            </a:r>
          </a:p>
          <a:p>
            <a:pPr marL="171450" indent="-171450">
              <a:buFont typeface="Arial" panose="020B0604020202020204" pitchFamily="34" charset="0"/>
              <a:buChar char="•"/>
            </a:pPr>
            <a:r>
              <a:rPr lang="en-GB"/>
              <a:t>When you’ve found a cash machine to use, insert your card face up with the card’s chip facing forward. Some cards may have arrow or a ‘thumb notch’ cut out to help you insert it the right way round</a:t>
            </a:r>
          </a:p>
          <a:p>
            <a:pPr marL="171450" indent="-171450">
              <a:buFont typeface="Arial" panose="020B0604020202020204" pitchFamily="34" charset="0"/>
              <a:buChar char="•"/>
            </a:pPr>
            <a:r>
              <a:rPr lang="en-GB"/>
              <a:t>Some cash machines may ask what language you want to use, particularly when you are using your bank’s cash machine for the first time</a:t>
            </a:r>
          </a:p>
          <a:p>
            <a:pPr marL="171450" indent="-171450">
              <a:buFont typeface="Arial" panose="020B0604020202020204" pitchFamily="34" charset="0"/>
              <a:buChar char="•"/>
            </a:pPr>
            <a:r>
              <a:rPr lang="en-GB"/>
              <a:t>When the cash machine has read your card, it will ask you enter your 4 digit PIN using the keypad</a:t>
            </a:r>
          </a:p>
          <a:p>
            <a:pPr marL="171450" indent="-171450">
              <a:buFont typeface="Arial" panose="020B0604020202020204" pitchFamily="34" charset="0"/>
              <a:buChar char="•"/>
            </a:pPr>
            <a:r>
              <a:rPr lang="en-GB"/>
              <a:t>The cash machine offers other services, so select cash if you want that option. They might have different options like ‘cash with receipt’ or ‘cash and show balance’ so pick the one you want</a:t>
            </a:r>
          </a:p>
          <a:p>
            <a:pPr marL="171450" indent="-171450">
              <a:buFont typeface="Arial" panose="020B0604020202020204" pitchFamily="34" charset="0"/>
              <a:buChar char="•"/>
            </a:pPr>
            <a:r>
              <a:rPr lang="en-GB"/>
              <a:t>Select the amount you want from the options on the screen. There will be a button alongside each to help you select the one you want. If the amount you’re after isn’t shown, there’s usually an ‘other amount’ option where you can type in the amount</a:t>
            </a:r>
          </a:p>
          <a:p>
            <a:pPr marL="171450" indent="-171450">
              <a:buFont typeface="Arial" panose="020B0604020202020204" pitchFamily="34" charset="0"/>
              <a:buChar char="•"/>
            </a:pPr>
            <a:r>
              <a:rPr lang="en-GB"/>
              <a:t>Once completed, the cash machine will tell you to remove your card from the machine and you then wait for the cash to be dispensed.</a:t>
            </a:r>
          </a:p>
          <a:p>
            <a:pPr marL="171450" indent="-171450">
              <a:buFont typeface="Arial" panose="020B0604020202020204" pitchFamily="34" charset="0"/>
              <a:buChar char="•"/>
            </a:pPr>
            <a:r>
              <a:rPr lang="en-GB"/>
              <a:t>The cash machine will then ask you if you need a receipt - pick ‘yes’ or ‘no’</a:t>
            </a:r>
          </a:p>
          <a:p>
            <a:pPr marL="171450" indent="-171450">
              <a:buFont typeface="Arial" panose="020B0604020202020204" pitchFamily="34" charset="0"/>
              <a:buChar char="•"/>
            </a:pPr>
            <a:r>
              <a:rPr lang="en-GB"/>
              <a:t>Remember to take your cash when it has been dispensed by the cash machine.</a:t>
            </a:r>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35</a:t>
            </a:fld>
            <a:endParaRPr lang="en-US"/>
          </a:p>
        </p:txBody>
      </p:sp>
    </p:spTree>
    <p:extLst>
      <p:ext uri="{BB962C8B-B14F-4D97-AF65-F5344CB8AC3E}">
        <p14:creationId xmlns:p14="http://schemas.microsoft.com/office/powerpoint/2010/main" val="19100469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  ANIMATED SLIDE – CLICK TO REVEAL EACH TIP IN TURN  ***</a:t>
            </a:r>
          </a:p>
          <a:p>
            <a:r>
              <a:rPr lang="en-GB" b="1"/>
              <a:t>Explain: </a:t>
            </a:r>
            <a:r>
              <a:rPr lang="en-GB"/>
              <a:t>Here are some tips to using a cash machine:</a:t>
            </a:r>
          </a:p>
          <a:p>
            <a:endParaRPr lang="en-GB"/>
          </a:p>
          <a:p>
            <a:pPr marL="171450" indent="-171450">
              <a:buFont typeface="Arial" panose="020B0604020202020204" pitchFamily="34" charset="0"/>
              <a:buChar char="•"/>
            </a:pPr>
            <a:r>
              <a:rPr lang="en-GB"/>
              <a:t>If you’re using a cash machine for the first time, ask a member of staff to show you how it works. They’re always willing to help their customers</a:t>
            </a:r>
            <a:endParaRPr lang="en-GB">
              <a:cs typeface="Calibri"/>
            </a:endParaRPr>
          </a:p>
          <a:p>
            <a:pPr marL="171450" indent="-171450">
              <a:buFont typeface="Arial" panose="020B0604020202020204" pitchFamily="34" charset="0"/>
              <a:buChar char="•"/>
            </a:pPr>
            <a:r>
              <a:rPr lang="en-GB"/>
              <a:t>Always keep your PIN safe and never tell anyone the number</a:t>
            </a:r>
          </a:p>
          <a:p>
            <a:pPr marL="171450" indent="-171450">
              <a:buFont typeface="Arial" panose="020B0604020202020204" pitchFamily="34" charset="0"/>
              <a:buChar char="•"/>
            </a:pPr>
            <a:r>
              <a:rPr lang="en-GB"/>
              <a:t>Your bank will send you the PIN separately to your bank card, for security reasons. Never keep them together. If they get lost or stolen, you could be liable!</a:t>
            </a:r>
          </a:p>
          <a:p>
            <a:pPr marL="171450" indent="-171450">
              <a:buFont typeface="Arial" panose="020B0604020202020204" pitchFamily="34" charset="0"/>
              <a:buChar char="•"/>
            </a:pPr>
            <a:r>
              <a:rPr lang="en-GB"/>
              <a:t>Be aware of your cash machine’s location. Is it somewhere with lots of people passing by or is it more out-of-the way? </a:t>
            </a:r>
          </a:p>
          <a:p>
            <a:pPr marL="171450" indent="-171450">
              <a:buFont typeface="Arial" panose="020B0604020202020204" pitchFamily="34" charset="0"/>
              <a:buChar char="•"/>
            </a:pPr>
            <a:r>
              <a:rPr lang="en-GB"/>
              <a:t>Some cash machines may charge a fee for using their machine and they are not generally as safe to use as the ones outside banks</a:t>
            </a:r>
          </a:p>
          <a:p>
            <a:pPr marL="171450" indent="-171450">
              <a:buFont typeface="Arial" panose="020B0604020202020204" pitchFamily="34" charset="0"/>
              <a:buChar char="•"/>
            </a:pPr>
            <a:r>
              <a:rPr lang="en-GB"/>
              <a:t>Keep your distance to other cash machine users or others nearby, and cover your hand as you enter your PIN to make sure no one else can see what it is</a:t>
            </a:r>
          </a:p>
          <a:p>
            <a:pPr marL="171450" indent="-171450">
              <a:buFont typeface="Arial" panose="020B0604020202020204" pitchFamily="34" charset="0"/>
              <a:buChar char="•"/>
            </a:pPr>
            <a:r>
              <a:rPr lang="en-GB"/>
              <a:t>When you take your card from the machine, remember to wait for your cash. Don’t leave the machine until you have received your cash.</a:t>
            </a:r>
          </a:p>
          <a:p>
            <a:pPr marL="171450" indent="-171450">
              <a:buFont typeface="Arial" panose="020B0604020202020204" pitchFamily="34" charset="0"/>
              <a:buChar char="•"/>
            </a:pPr>
            <a:r>
              <a:rPr lang="en-GB"/>
              <a:t>Always keep your receipts so that you can check them against your bank statement.</a:t>
            </a:r>
          </a:p>
          <a:p>
            <a:pPr marL="171450" indent="-171450">
              <a:buFont typeface="Arial" panose="020B0604020202020204" pitchFamily="34" charset="0"/>
              <a:buChar char="•"/>
            </a:pPr>
            <a:r>
              <a:rPr lang="en-GB"/>
              <a:t>When you have finished, check you have everything before you leave the machine. </a:t>
            </a:r>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36</a:t>
            </a:fld>
            <a:endParaRPr lang="en-US"/>
          </a:p>
        </p:txBody>
      </p:sp>
    </p:spTree>
    <p:extLst>
      <p:ext uri="{BB962C8B-B14F-4D97-AF65-F5344CB8AC3E}">
        <p14:creationId xmlns:p14="http://schemas.microsoft.com/office/powerpoint/2010/main" val="17075247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Explain: </a:t>
            </a:r>
            <a:r>
              <a:rPr lang="en-GB"/>
              <a:t>The basic services offered by most cash machines are cash, checking your balance, changing your PIN, order a statement or mini statement and receive account updates. The more complex cash machines may offer cheque deposits and bill payments.</a:t>
            </a:r>
          </a:p>
        </p:txBody>
      </p:sp>
      <p:sp>
        <p:nvSpPr>
          <p:cNvPr id="4" name="Slide Number Placeholder 3"/>
          <p:cNvSpPr>
            <a:spLocks noGrp="1"/>
          </p:cNvSpPr>
          <p:nvPr>
            <p:ph type="sldNum" sz="quarter" idx="5"/>
          </p:nvPr>
        </p:nvSpPr>
        <p:spPr/>
        <p:txBody>
          <a:bodyPr/>
          <a:lstStyle/>
          <a:p>
            <a:fld id="{1B302216-AECB-E249-9832-754428E96F93}" type="slidenum">
              <a:rPr lang="en-US" smtClean="0"/>
              <a:t>37</a:t>
            </a:fld>
            <a:endParaRPr lang="en-US"/>
          </a:p>
        </p:txBody>
      </p:sp>
    </p:spTree>
    <p:extLst>
      <p:ext uri="{BB962C8B-B14F-4D97-AF65-F5344CB8AC3E}">
        <p14:creationId xmlns:p14="http://schemas.microsoft.com/office/powerpoint/2010/main" val="6712116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 let’s take a look at debit cards now. When you get a bank account, you might get one of these, so it’s good to know about them, and how you can use them.</a:t>
            </a:r>
          </a:p>
          <a:p>
            <a:r>
              <a:rPr lang="en-US" b="1"/>
              <a:t>Read session objective</a:t>
            </a:r>
            <a:r>
              <a:rPr lang="en-US"/>
              <a:t>:</a:t>
            </a:r>
          </a:p>
          <a:p>
            <a:pPr algn="l" rtl="0" fontAlgn="base">
              <a:buFont typeface="Arial" panose="020B0604020202020204" pitchFamily="34" charset="0"/>
              <a:buNone/>
            </a:pPr>
            <a:r>
              <a:rPr lang="en-GB" sz="1800" b="0" i="0">
                <a:solidFill>
                  <a:srgbClr val="000000"/>
                </a:solidFill>
                <a:effectLst/>
                <a:latin typeface="AvenirNext LT Pro Regular" panose="020B0504020202020204"/>
              </a:rPr>
              <a:t>So by the end of this section, you should be able to: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800" b="0" i="0">
                <a:solidFill>
                  <a:srgbClr val="000000"/>
                </a:solidFill>
                <a:effectLst/>
                <a:latin typeface="AvenirNext LT Pro Regular" panose="020B0504020202020204"/>
              </a:rPr>
              <a:t> discuss the use of debit cards. </a:t>
            </a:r>
            <a:endParaRPr lang="en-GB" sz="18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38</a:t>
            </a:fld>
            <a:endParaRPr lang="en-US"/>
          </a:p>
        </p:txBody>
      </p:sp>
    </p:spTree>
    <p:extLst>
      <p:ext uri="{BB962C8B-B14F-4D97-AF65-F5344CB8AC3E}">
        <p14:creationId xmlns:p14="http://schemas.microsoft.com/office/powerpoint/2010/main" val="1074545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was given a debit card once he was accepted for a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And if you have a current account, you’re likely to get one too. But some of the basic bank accounts don’t give these out – they only give you a cashpoint card. </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This is what they look like – yours may look a bit different but it will have the same information on it </a:t>
            </a:r>
            <a:r>
              <a:rPr lang="en-GB" sz="1200" b="1" i="0">
                <a:solidFill>
                  <a:srgbClr val="000000"/>
                </a:solidFill>
                <a:effectLst/>
                <a:latin typeface="AvenirNext LT Pro Regular" panose="020B0504020202020204"/>
              </a:rPr>
              <a:t>(TRAINER NOTE: IF LEARNERS HAVE ANY OLDER-STYLE CARDS, THESE ARE LIKELY TO HAVE MOST OF THIS INFO EMBOSSED, ON THE FRONT – POINT OUT THAT WHEN THESE CARDS ARE RENEWED, THIS IS WHAT THEY’LL LOOK LIKE – BANKS CHANGED TO PUT MORE INFO ON THE BACK, TO MAKE THEM SAFER)</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Your bank will tell you what your spending limits are for your card, including how much cash you can withdraw each day</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So Sam decides to use his debit card to pay for the weekly shopping in the local supermarket. What are the different ways could he use the debit card to pay at the checkout?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If necessary, prompt: </a:t>
            </a:r>
            <a:r>
              <a:rPr lang="en-GB" sz="1200" b="0" i="0">
                <a:solidFill>
                  <a:srgbClr val="000000"/>
                </a:solidFill>
                <a:effectLst/>
                <a:latin typeface="AvenirNext LT Pro Regular" panose="020B0504020202020204"/>
              </a:rPr>
              <a:t>have you seen anyone use one of these cards? What do they actually do with them, to make the payment?</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Look for:</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has seen other people use their cards to pay for shopping and they either insert their card into the machine – this is called chip and pin - or tap the card on the machine – this is called contactless.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Let's look at those two options in more detail … </a:t>
            </a:r>
            <a:r>
              <a:rPr lang="en-GB" sz="1200" b="1" i="0">
                <a:solidFill>
                  <a:srgbClr val="000000"/>
                </a:solidFill>
                <a:effectLst/>
                <a:latin typeface="AvenirNext LT Pro Regular" panose="020B0504020202020204"/>
              </a:rPr>
              <a:t>(leads into next slide)</a:t>
            </a:r>
            <a:endParaRPr lang="en-GB" sz="1200" b="1"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302216-AECB-E249-9832-754428E96F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549325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Introductions </a:t>
            </a:r>
          </a:p>
          <a:p>
            <a:pPr marL="171450" indent="-171450" algn="l" rtl="0" fontAlgn="base">
              <a:buFont typeface="Arial" panose="020B0604020202020204" pitchFamily="34" charset="0"/>
              <a:buChar char="•"/>
            </a:pPr>
            <a:r>
              <a:rPr lang="en-GB" sz="1200" b="0" i="0">
                <a:solidFill>
                  <a:srgbClr val="000000"/>
                </a:solidFill>
                <a:effectLst/>
                <a:latin typeface="Arial" panose="020B0604020202020204" pitchFamily="34" charset="0"/>
                <a:cs typeface="Arial" panose="020B0604020202020204" pitchFamily="34" charset="0"/>
              </a:rPr>
              <a:t>Introduce yourself – state your role today and how you plan to help them</a:t>
            </a:r>
          </a:p>
          <a:p>
            <a:pPr marL="171450" indent="-171450" algn="l" rtl="0" fontAlgn="base">
              <a:buFont typeface="Arial" panose="020B0604020202020204" pitchFamily="34" charset="0"/>
              <a:buChar char="•"/>
            </a:pPr>
            <a:r>
              <a:rPr lang="en-GB" b="0" i="0" u="none" strike="noStrike">
                <a:solidFill>
                  <a:srgbClr val="000000"/>
                </a:solidFill>
                <a:effectLst/>
                <a:latin typeface="Arial" panose="020B0604020202020204" pitchFamily="34" charset="0"/>
                <a:cs typeface="Arial" panose="020B0604020202020204" pitchFamily="34" charset="0"/>
              </a:rPr>
              <a:t>Let them know this is a safe space to ask questions about money</a:t>
            </a:r>
            <a:r>
              <a:rPr lang="en-US" b="0" i="0">
                <a:solidFill>
                  <a:srgbClr val="000000"/>
                </a:solidFill>
                <a:effectLst/>
                <a:latin typeface="Arial" panose="020B0604020202020204" pitchFamily="34" charset="0"/>
                <a:cs typeface="Arial" panose="020B0604020202020204" pitchFamily="34" charset="0"/>
              </a:rPr>
              <a:t>​</a:t>
            </a:r>
          </a:p>
          <a:p>
            <a:pPr marL="171450" indent="-171450" algn="l" rtl="0" fontAlgn="base">
              <a:buFont typeface="Arial" panose="020B0604020202020204" pitchFamily="34" charset="0"/>
              <a:buChar char="•"/>
            </a:pPr>
            <a:r>
              <a:rPr lang="en-GB" b="0" i="0" u="none" strike="noStrike">
                <a:solidFill>
                  <a:srgbClr val="000000"/>
                </a:solidFill>
                <a:effectLst/>
                <a:latin typeface="Arial" panose="020B0604020202020204" pitchFamily="34" charset="0"/>
                <a:cs typeface="Arial" panose="020B0604020202020204" pitchFamily="34" charset="0"/>
              </a:rPr>
              <a:t>Encourage them to ask about terms or practices they are unclear on</a:t>
            </a:r>
            <a:endParaRPr lang="en-US" b="0" i="0">
              <a:solidFill>
                <a:srgbClr val="000000"/>
              </a:solidFill>
              <a:effectLst/>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en-GB" sz="1200" b="0" i="0">
                <a:solidFill>
                  <a:srgbClr val="000000"/>
                </a:solidFill>
                <a:effectLst/>
                <a:latin typeface="Arial" panose="020B0604020202020204" pitchFamily="34" charset="0"/>
                <a:cs typeface="Arial" panose="020B0604020202020204" pitchFamily="34" charset="0"/>
              </a:rPr>
              <a:t>Learner intros– if it’s a larger group, then ask them to introduce themselves to the person on their right. </a:t>
            </a:r>
          </a:p>
          <a:p>
            <a:pPr marL="171450" indent="-171450" algn="l" rtl="0" fontAlgn="base">
              <a:buFont typeface="Arial" panose="020B0604020202020204" pitchFamily="34" charset="0"/>
              <a:buChar char="•"/>
            </a:pPr>
            <a:r>
              <a:rPr lang="en-GB" sz="1200" b="0" i="0">
                <a:solidFill>
                  <a:srgbClr val="000000"/>
                </a:solidFill>
                <a:effectLst/>
                <a:latin typeface="Arial" panose="020B0604020202020204" pitchFamily="34" charset="0"/>
                <a:cs typeface="Arial" panose="020B0604020202020204" pitchFamily="34" charset="0"/>
              </a:rPr>
              <a:t>In their intros, ask them to name one thing they'd personally like to get from the workshop.</a:t>
            </a:r>
            <a:endParaRPr lang="en-US" b="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4</a:t>
            </a:fld>
            <a:endParaRPr lang="en-US"/>
          </a:p>
        </p:txBody>
      </p:sp>
    </p:spTree>
    <p:extLst>
      <p:ext uri="{BB962C8B-B14F-4D97-AF65-F5344CB8AC3E}">
        <p14:creationId xmlns:p14="http://schemas.microsoft.com/office/powerpoint/2010/main" val="31411680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When you use the chip and PIN method to pay for something, you will need to insert your card into the machine and type in the PIN number. Only you will know this PIN, so remember not to share it with anyone as this would mean they could make payments using your card.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Once the transaction is approved, you can remove the card. The bank will take the cost of whatever you are paying for, out of your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If you don't have enough money in your account to pay for it, the transaction will fail. </a:t>
            </a:r>
            <a:endParaRPr lang="en-GB" sz="1200" b="0" i="0">
              <a:solidFill>
                <a:srgbClr val="00084D"/>
              </a:solidFill>
              <a:effectLst/>
              <a:latin typeface="AvenirNext LT Pro Regular" panose="020B0504020202020204"/>
            </a:endParaRPr>
          </a:p>
          <a:p>
            <a:pPr algn="l" rtl="0" fontAlgn="base"/>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If what you’re buying is under a certain amount – and most banks let you set your own limit here - you can pay using the contactless method. To do this, you just tap your card against the machine.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might find that sometimes you are still asked to pay using chip and PIN; this is to prevent fraud, especially if this is the first time you've used your card.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Once the machine beeps it will process the transaction – again if you don't have enough money in your account the transaction will fail.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Discuss:</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Ask the group to discuss this method of paying for items and how safe they feel it is. Reassure them where appropriate. </a:t>
            </a:r>
          </a:p>
          <a:p>
            <a:pPr algn="l" rtl="0" fontAlgn="base"/>
            <a:r>
              <a:rPr lang="en-GB" sz="1200" b="0" i="0">
                <a:solidFill>
                  <a:srgbClr val="000000"/>
                </a:solidFill>
                <a:effectLst/>
                <a:latin typeface="AvenirNext LT Pro Regular" panose="020B0504020202020204"/>
              </a:rPr>
              <a:t>PREPARE FOR NEXT SLIDE - </a:t>
            </a:r>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Where else can Sam use his card to pay for items or services?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Look for:</a:t>
            </a:r>
            <a:r>
              <a:rPr lang="en-GB" sz="1200" b="0" i="0">
                <a:solidFill>
                  <a:srgbClr val="000000"/>
                </a:solidFill>
                <a:effectLst/>
                <a:latin typeface="AvenirNext LT Pro Regular" panose="020B0504020202020204"/>
              </a:rPr>
              <a:t>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Online using the internet.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None/>
            </a:pP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40</a:t>
            </a:fld>
            <a:endParaRPr lang="en-US"/>
          </a:p>
        </p:txBody>
      </p:sp>
    </p:spTree>
    <p:extLst>
      <p:ext uri="{BB962C8B-B14F-4D97-AF65-F5344CB8AC3E}">
        <p14:creationId xmlns:p14="http://schemas.microsoft.com/office/powerpoint/2010/main" val="36134642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What information will Sam need to give the website so they can process the payment?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Look for</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type of card they are using </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16-digit long card number </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expiry date</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3-digit code / CVV code</a:t>
            </a:r>
          </a:p>
          <a:p>
            <a:pPr algn="l" rtl="0" fontAlgn="base">
              <a:buFont typeface="Arial" panose="020B0604020202020204" pitchFamily="34" charset="0"/>
              <a:buNone/>
            </a:pPr>
            <a:r>
              <a:rPr lang="en-GB" sz="1200" b="0" i="0">
                <a:solidFill>
                  <a:srgbClr val="000000"/>
                </a:solidFill>
                <a:effectLst/>
                <a:latin typeface="AvenirNext LT Pro Regular" panose="020B0504020202020204"/>
              </a:rPr>
              <a:t>ALL THESE ARE HIGHLIGHTED ON THE NEXT SLIDE, FOR YOU TO TALK THROUGH / POINT OUT</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41</a:t>
            </a:fld>
            <a:endParaRPr lang="en-US"/>
          </a:p>
        </p:txBody>
      </p:sp>
    </p:spTree>
    <p:extLst>
      <p:ext uri="{BB962C8B-B14F-4D97-AF65-F5344CB8AC3E}">
        <p14:creationId xmlns:p14="http://schemas.microsoft.com/office/powerpoint/2010/main" val="15870545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THE ANSWERS! </a:t>
            </a:r>
          </a:p>
          <a:p>
            <a:pPr algn="l" rtl="0" fontAlgn="base"/>
            <a:r>
              <a:rPr lang="en-GB" sz="1200" b="1" i="0">
                <a:solidFill>
                  <a:srgbClr val="000000"/>
                </a:solidFill>
                <a:effectLst/>
                <a:latin typeface="AvenirNext LT Pro Regular" panose="020B0504020202020204"/>
              </a:rPr>
              <a:t>Talk through with them, once they have come up with ideas:</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type of card they are using – in this case, it’s a 'debit card'. On some websites, it may say 'visa' or 'pay by card'.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16-digit long card number from the debit card (this is usually on the front of the card but may appear on the back of newer cards).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expiry date – this is shown on the card.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3-digit code (sometimes called a CVV code or CVV2). Those three numbers verify the transaction.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42</a:t>
            </a:fld>
            <a:endParaRPr lang="en-US"/>
          </a:p>
        </p:txBody>
      </p:sp>
    </p:spTree>
    <p:extLst>
      <p:ext uri="{BB962C8B-B14F-4D97-AF65-F5344CB8AC3E}">
        <p14:creationId xmlns:p14="http://schemas.microsoft.com/office/powerpoint/2010/main" val="40490334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asks his friend how he can be safe when using his card to pay online. His friend tells him to research companies online to make sure they're trustworthy.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His friend also explains that most banks use security checks when you're paying online, to help keep you safe – for example, they might send you a text message or ask you to approve the payment through your banking app.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43</a:t>
            </a:fld>
            <a:endParaRPr lang="en-US"/>
          </a:p>
        </p:txBody>
      </p:sp>
    </p:spTree>
    <p:extLst>
      <p:ext uri="{BB962C8B-B14F-4D97-AF65-F5344CB8AC3E}">
        <p14:creationId xmlns:p14="http://schemas.microsoft.com/office/powerpoint/2010/main" val="20033117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Explain:</a:t>
            </a:r>
          </a:p>
          <a:p>
            <a:r>
              <a:rPr lang="en-GB"/>
              <a:t>There are plenty of things you can do to keep your card safe when you’re out and about, too.</a:t>
            </a:r>
          </a:p>
          <a:p>
            <a:pPr marL="171450" indent="-171450">
              <a:buFont typeface="Arial" panose="020B0604020202020204" pitchFamily="34" charset="0"/>
              <a:buChar char="•"/>
            </a:pPr>
            <a:r>
              <a:rPr lang="en-GB"/>
              <a:t>First, keep it in a safe place. If you get into the habit of always keeping it in a purse or wallet, for instance, you’ll always know where it is, and you’re less likely to lose it than if it’s just put loose into a bag or backpack as you go out the door</a:t>
            </a:r>
          </a:p>
          <a:p>
            <a:pPr marL="171450" indent="-171450">
              <a:buFont typeface="Arial" panose="020B0604020202020204" pitchFamily="34" charset="0"/>
              <a:buChar char="•"/>
            </a:pPr>
            <a:r>
              <a:rPr lang="en-GB"/>
              <a:t>We’ve talked about keeping it away from your PIN, too. This means if your card does get stolen, at least the thief hasn’t also got the PIN as well</a:t>
            </a:r>
          </a:p>
          <a:p>
            <a:pPr marL="171450" indent="-171450">
              <a:buFont typeface="Arial" panose="020B0604020202020204" pitchFamily="34" charset="0"/>
              <a:buChar char="•"/>
            </a:pPr>
            <a:r>
              <a:rPr lang="en-GB"/>
              <a:t>Don’t be tempted to share your card – or its details – with anyone else. If you need someone to help with shopping or paying bills, think about getting them a trusted person’s card. This will have its own card number and PIN, different to yours</a:t>
            </a:r>
          </a:p>
          <a:p>
            <a:pPr marL="171450" indent="-171450">
              <a:buFont typeface="Arial" panose="020B0604020202020204" pitchFamily="34" charset="0"/>
              <a:buChar char="•"/>
            </a:pPr>
            <a:r>
              <a:rPr lang="en-GB"/>
              <a:t>If the worst happens and you do find that it’s been lost or stolen, get in touch with your bank straight away. They can help you cancel the card and order a new one. Most banks also let you freeze the card using their banking apps. This is really useful if you think it’s lost, then find it later on. You can freeze it using the app, then un-freeze it when you find it.</a:t>
            </a:r>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44</a:t>
            </a:fld>
            <a:endParaRPr lang="en-US"/>
          </a:p>
        </p:txBody>
      </p:sp>
    </p:spTree>
    <p:extLst>
      <p:ext uri="{BB962C8B-B14F-4D97-AF65-F5344CB8AC3E}">
        <p14:creationId xmlns:p14="http://schemas.microsoft.com/office/powerpoint/2010/main" val="13574236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200" b="1" i="0">
                <a:solidFill>
                  <a:srgbClr val="000000"/>
                </a:solidFill>
                <a:effectLst/>
                <a:latin typeface="AvenirNext LT Pro Regular" panose="020B0504020202020204"/>
              </a:rPr>
              <a:t>Review the workshop with the learners by running back through the objectives and reminding them about what they wanted to get from this session</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None/>
            </a:pPr>
            <a:r>
              <a:rPr lang="en-GB" sz="1200" b="0" i="0">
                <a:solidFill>
                  <a:srgbClr val="000000"/>
                </a:solidFill>
                <a:effectLst/>
                <a:latin typeface="AvenirNext LT Pro Regular" panose="020B0504020202020204"/>
              </a:rPr>
              <a:t>You should now be able to: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explain the difference between a basic bank account and a current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plan how to open a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identify the different parts of a bank statement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manage a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And talk about how to use debit cards.</a:t>
            </a:r>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45</a:t>
            </a:fld>
            <a:endParaRPr lang="en-US"/>
          </a:p>
        </p:txBody>
      </p:sp>
    </p:spTree>
    <p:extLst>
      <p:ext uri="{BB962C8B-B14F-4D97-AF65-F5344CB8AC3E}">
        <p14:creationId xmlns:p14="http://schemas.microsoft.com/office/powerpoint/2010/main" val="16853285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a:solidFill>
                  <a:srgbClr val="000000"/>
                </a:solidFill>
                <a:effectLst/>
                <a:latin typeface="AvenirNext LT Pro Regular" panose="020B0504020202020204"/>
              </a:rPr>
              <a:t>Ask the learners if they have any questions about what's been covered. </a:t>
            </a:r>
          </a:p>
          <a:p>
            <a:r>
              <a:rPr lang="en-GB" sz="1200" b="1" i="0">
                <a:solidFill>
                  <a:srgbClr val="000000"/>
                </a:solidFill>
                <a:effectLst/>
                <a:latin typeface="AvenirNext LT Pro Regular" panose="020B0504020202020204"/>
              </a:rPr>
              <a:t>Encourage learners to help and support each other. </a:t>
            </a:r>
            <a:endParaRPr lang="en-US" b="1"/>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46</a:t>
            </a:fld>
            <a:endParaRPr lang="en-US"/>
          </a:p>
        </p:txBody>
      </p:sp>
    </p:spTree>
    <p:extLst>
      <p:ext uri="{BB962C8B-B14F-4D97-AF65-F5344CB8AC3E}">
        <p14:creationId xmlns:p14="http://schemas.microsoft.com/office/powerpoint/2010/main" val="9653750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Encourage learners to scan the QR code here and complete our short post-session survey around levels of confidence now they have completed the training, plus any other comments or feedback about </a:t>
            </a:r>
            <a:r>
              <a:rPr lang="en-GB"/>
              <a:t>the session</a:t>
            </a:r>
            <a:endParaRPr lang="en-GB" dirty="0"/>
          </a:p>
          <a:p>
            <a:endParaRPr lang="en-GB" dirty="0"/>
          </a:p>
        </p:txBody>
      </p:sp>
      <p:sp>
        <p:nvSpPr>
          <p:cNvPr id="4" name="Slide Number Placeholder 3"/>
          <p:cNvSpPr>
            <a:spLocks noGrp="1"/>
          </p:cNvSpPr>
          <p:nvPr>
            <p:ph type="sldNum" sz="quarter" idx="5"/>
          </p:nvPr>
        </p:nvSpPr>
        <p:spPr/>
        <p:txBody>
          <a:bodyPr/>
          <a:lstStyle/>
          <a:p>
            <a:fld id="{1B302216-AECB-E249-9832-754428E96F93}" type="slidenum">
              <a:rPr lang="en-US" smtClean="0"/>
              <a:t>47</a:t>
            </a:fld>
            <a:endParaRPr lang="en-US"/>
          </a:p>
        </p:txBody>
      </p:sp>
    </p:spTree>
    <p:extLst>
      <p:ext uri="{BB962C8B-B14F-4D97-AF65-F5344CB8AC3E}">
        <p14:creationId xmlns:p14="http://schemas.microsoft.com/office/powerpoint/2010/main" val="30236556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         </a:t>
            </a:r>
            <a:r>
              <a:rPr lang="en-GB" sz="1200" b="0" i="0">
                <a:solidFill>
                  <a:srgbClr val="000000"/>
                </a:solidFill>
                <a:effectLst/>
                <a:latin typeface="AvenirNext LT Pro Regular" panose="020B0504020202020204"/>
              </a:rPr>
              <a:t> </a:t>
            </a:r>
            <a:endParaRPr lang="en-GB" b="0" i="0">
              <a:solidFill>
                <a:srgbClr val="000000"/>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This is the end of this workshop. Thank you for attending, we hope it's been useful.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Please keep your workbooks so that you can refer back to your notes.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workbook also has some helpful links to information on the internet, and a Jargon Buster to help you understand the words and phrases we use.</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48</a:t>
            </a:fld>
            <a:endParaRPr lang="en-US"/>
          </a:p>
        </p:txBody>
      </p:sp>
    </p:spTree>
    <p:extLst>
      <p:ext uri="{BB962C8B-B14F-4D97-AF65-F5344CB8AC3E}">
        <p14:creationId xmlns:p14="http://schemas.microsoft.com/office/powerpoint/2010/main" val="2478913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 through the on-slide content:</a:t>
            </a:r>
            <a:endParaRPr lang="en-US" b="1">
              <a:cs typeface="Calibri"/>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This workshop aims to help you understand how to open and manage a bank account. </a:t>
            </a:r>
            <a:endParaRPr lang="en-GB" sz="1200" b="0" i="0">
              <a:solidFill>
                <a:srgbClr val="00084D"/>
              </a:solidFill>
              <a:effectLst/>
              <a:latin typeface="AvenirNext LT Pro Regular" panose="020B0504020202020204"/>
            </a:endParaRPr>
          </a:p>
          <a:p>
            <a:pPr algn="l" rtl="0" fontAlgn="base"/>
            <a:r>
              <a:rPr lang="en-GB" sz="1200" b="0" i="0">
                <a:solidFill>
                  <a:srgbClr val="000000"/>
                </a:solidFill>
                <a:effectLst/>
                <a:latin typeface="AvenirNext LT Pro Regular" panose="020B0504020202020204"/>
              </a:rPr>
              <a:t>Here’s what I’d like you to take away / know by the end of the session</a:t>
            </a:r>
          </a:p>
          <a:p>
            <a:pPr algn="l" rtl="0" fontAlgn="base"/>
            <a:r>
              <a:rPr lang="en-GB" sz="1200" b="0" i="0">
                <a:solidFill>
                  <a:srgbClr val="000000"/>
                </a:solidFill>
                <a:effectLst/>
                <a:latin typeface="AvenirNext LT Pro Regular" panose="020B0504020202020204"/>
              </a:rPr>
              <a:t>(Read through the objectives)</a:t>
            </a: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5</a:t>
            </a:fld>
            <a:endParaRPr lang="en-US"/>
          </a:p>
        </p:txBody>
      </p:sp>
    </p:spTree>
    <p:extLst>
      <p:ext uri="{BB962C8B-B14F-4D97-AF65-F5344CB8AC3E}">
        <p14:creationId xmlns:p14="http://schemas.microsoft.com/office/powerpoint/2010/main" val="3539117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Today’s session</a:t>
            </a:r>
          </a:p>
          <a:p>
            <a:pPr marL="171450" indent="-171450" algn="l" rtl="0" fontAlgn="base">
              <a:buFont typeface="Arial" panose="020B0604020202020204" pitchFamily="34" charset="0"/>
              <a:buChar char="•"/>
            </a:pPr>
            <a:r>
              <a:rPr lang="en-GB" sz="1200" b="0" i="0">
                <a:solidFill>
                  <a:srgbClr val="000000"/>
                </a:solidFill>
                <a:effectLst/>
                <a:latin typeface="AvenirNext LT Pro Regular" panose="020B0504020202020204"/>
              </a:rPr>
              <a:t>Run through basic health and safety (fire exits, trip hazards etc).  </a:t>
            </a:r>
            <a:endParaRPr lang="en-GB" sz="1200" b="0" i="0">
              <a:solidFill>
                <a:srgbClr val="00084D"/>
              </a:solidFill>
              <a:effectLst/>
              <a:latin typeface="AvenirNext LT Pro Regular" panose="020B0504020202020204"/>
            </a:endParaRPr>
          </a:p>
          <a:p>
            <a:pPr marL="171450" indent="-171450" algn="l" rtl="0" fontAlgn="base">
              <a:buFont typeface="Arial" panose="020B0604020202020204" pitchFamily="34" charset="0"/>
              <a:buChar char="•"/>
            </a:pPr>
            <a:r>
              <a:rPr lang="en-GB" sz="1200" b="0" i="0">
                <a:solidFill>
                  <a:srgbClr val="000000"/>
                </a:solidFill>
                <a:effectLst/>
                <a:latin typeface="AvenirNext LT Pro Regular" panose="020B0504020202020204"/>
              </a:rPr>
              <a:t>Run through the agenda. </a:t>
            </a:r>
            <a:endParaRPr lang="en-GB" sz="1200" b="0" i="0">
              <a:solidFill>
                <a:srgbClr val="00084D"/>
              </a:solidFill>
              <a:effectLst/>
              <a:latin typeface="AvenirNext LT Pro Regular" panose="020B0504020202020204"/>
            </a:endParaRPr>
          </a:p>
          <a:p>
            <a:pPr marL="171450" indent="-171450" algn="l" rtl="0" fontAlgn="base">
              <a:buFont typeface="Arial" panose="020B0604020202020204" pitchFamily="34" charset="0"/>
              <a:buChar char="•"/>
            </a:pPr>
            <a:r>
              <a:rPr lang="en-GB" sz="1200" b="0" i="0">
                <a:solidFill>
                  <a:srgbClr val="000000"/>
                </a:solidFill>
                <a:effectLst/>
                <a:latin typeface="AvenirNext LT Pro Regular" panose="020B0504020202020204"/>
              </a:rPr>
              <a:t>Read out the disclaimer:</a:t>
            </a:r>
            <a:r>
              <a:rPr lang="en-GB" sz="1200" b="0" i="0">
                <a:solidFill>
                  <a:srgbClr val="000000"/>
                </a:solidFill>
                <a:effectLst/>
                <a:latin typeface="WordVisiCarriageReturn_MSFontService"/>
              </a:rPr>
              <a:t> </a:t>
            </a:r>
            <a:br>
              <a:rPr lang="en-GB" sz="1200" b="0" i="0">
                <a:effectLst/>
                <a:latin typeface="WordVisiCarriageReturn_MSFontService"/>
              </a:rPr>
            </a:br>
            <a:r>
              <a:rPr lang="en-GB" sz="1200" b="0" i="0">
                <a:solidFill>
                  <a:srgbClr val="000000"/>
                </a:solidFill>
                <a:effectLst/>
                <a:latin typeface="AvenirNext LT Pro Regular" panose="020B0504020202020204"/>
              </a:rPr>
              <a:t>Everything that is discussed today is for guidance and is not financial advice. Any websites, tools etc. are examples of what's available </a:t>
            </a:r>
            <a:endParaRPr lang="en-GB" sz="1200" b="0" i="0">
              <a:solidFill>
                <a:srgbClr val="00084D"/>
              </a:solidFill>
              <a:effectLst/>
              <a:latin typeface="AvenirNext LT Pro Regular" panose="020B0504020202020204"/>
            </a:endParaRPr>
          </a:p>
          <a:p>
            <a:pPr marL="171450" indent="-171450" algn="l" rtl="0" fontAlgn="base">
              <a:buFont typeface="Arial" panose="020B0604020202020204" pitchFamily="34" charset="0"/>
              <a:buChar char="•"/>
            </a:pPr>
            <a:r>
              <a:rPr lang="en-GB" sz="1200" b="0" i="0">
                <a:solidFill>
                  <a:srgbClr val="000000"/>
                </a:solidFill>
                <a:effectLst/>
                <a:latin typeface="AvenirNext LT Pro Regular" panose="020B0504020202020204"/>
              </a:rPr>
              <a:t>Hand out the workbook and explain it's for the learners to make notes as we go through the workshop and has some useful links to further information.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6</a:t>
            </a:fld>
            <a:endParaRPr lang="en-US"/>
          </a:p>
        </p:txBody>
      </p:sp>
    </p:spTree>
    <p:extLst>
      <p:ext uri="{BB962C8B-B14F-4D97-AF65-F5344CB8AC3E}">
        <p14:creationId xmlns:p14="http://schemas.microsoft.com/office/powerpoint/2010/main" val="789342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200" b="1" i="0">
                <a:solidFill>
                  <a:srgbClr val="000000"/>
                </a:solidFill>
                <a:effectLst/>
                <a:latin typeface="AvenirNext LT Pro Regular" panose="020B0504020202020204"/>
              </a:rPr>
              <a:t>Bank account types </a:t>
            </a:r>
          </a:p>
          <a:p>
            <a:pPr algn="l" rtl="0" fontAlgn="base">
              <a:buFont typeface="Arial" panose="020B0604020202020204" pitchFamily="34" charset="0"/>
              <a:buNone/>
            </a:pPr>
            <a:endParaRPr lang="en-GB" sz="1200" b="0" i="0">
              <a:solidFill>
                <a:srgbClr val="000000"/>
              </a:solidFill>
              <a:effectLst/>
              <a:latin typeface="AvenirNext LT Pro Regular" panose="020B0504020202020204"/>
            </a:endParaRPr>
          </a:p>
          <a:p>
            <a:pPr algn="l" rtl="0" fontAlgn="base">
              <a:buFont typeface="Arial" panose="020B0604020202020204" pitchFamily="34" charset="0"/>
              <a:buNone/>
            </a:pPr>
            <a:r>
              <a:rPr lang="en-GB" sz="1200" b="0" i="0">
                <a:solidFill>
                  <a:srgbClr val="000000"/>
                </a:solidFill>
                <a:effectLst/>
                <a:latin typeface="AvenirNext LT Pro Regular" panose="020B0504020202020204"/>
              </a:rPr>
              <a:t>So, first we’re going to look at the different types of bank account.</a:t>
            </a:r>
          </a:p>
          <a:p>
            <a:pPr algn="l" rtl="0" fontAlgn="base">
              <a:buFont typeface="Arial" panose="020B0604020202020204" pitchFamily="34" charset="0"/>
              <a:buNone/>
            </a:pPr>
            <a:r>
              <a:rPr lang="en-GB" sz="1200" b="0" i="0">
                <a:solidFill>
                  <a:srgbClr val="000000"/>
                </a:solidFill>
                <a:effectLst/>
                <a:latin typeface="AvenirNext LT Pro Regular" panose="020B0504020202020204"/>
              </a:rPr>
              <a: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None/>
            </a:pPr>
            <a:r>
              <a:rPr lang="en-GB" sz="1200" b="0" i="0">
                <a:solidFill>
                  <a:srgbClr val="000000"/>
                </a:solidFill>
                <a:effectLst/>
                <a:latin typeface="AvenirNext LT Pro Regular" panose="020B0504020202020204"/>
              </a:rPr>
              <a:t>And by the end of this section, you should be able to: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 explain the difference between a basic bank account and a current account.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7</a:t>
            </a:fld>
            <a:endParaRPr lang="en-US"/>
          </a:p>
        </p:txBody>
      </p:sp>
    </p:spTree>
    <p:extLst>
      <p:ext uri="{BB962C8B-B14F-4D97-AF65-F5344CB8AC3E}">
        <p14:creationId xmlns:p14="http://schemas.microsoft.com/office/powerpoint/2010/main" val="713232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200" b="1" i="0">
                <a:solidFill>
                  <a:srgbClr val="000000"/>
                </a:solidFill>
                <a:effectLst/>
                <a:latin typeface="AvenirNext LT Pro Regular" panose="020B0504020202020204"/>
              </a:rPr>
              <a:t>Bank account types </a:t>
            </a:r>
            <a:endParaRPr lang="en-GB" sz="1200" b="0" i="0">
              <a:solidFill>
                <a:srgbClr val="000000"/>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There are lots of different types of bank accounts which can make it very confusing when you're not sure which is the best one for you.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We're going to focus today on the two common types of accounts – a basic bank account and a current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There’s information in your workbook about where to find out more about bank account types if you want to explore this further.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8</a:t>
            </a:fld>
            <a:endParaRPr lang="en-US"/>
          </a:p>
        </p:txBody>
      </p:sp>
    </p:spTree>
    <p:extLst>
      <p:ext uri="{BB962C8B-B14F-4D97-AF65-F5344CB8AC3E}">
        <p14:creationId xmlns:p14="http://schemas.microsoft.com/office/powerpoint/2010/main" val="1879556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NOTE THIS SLIDE IS HIDDEN BY DEFAULT. TO SHOW IT, GO TO ‘SLIDE SHOW’ TAB THEN SELECT ‘UNHIDE SLIDE’  ***</a:t>
            </a:r>
          </a:p>
          <a:p>
            <a:endParaRPr lang="en-US"/>
          </a:p>
          <a:p>
            <a:r>
              <a:rPr lang="en-US"/>
              <a:t>PLAY BANKING BASICS ANIMATED VIDEO IF APPROPRIATE</a:t>
            </a:r>
          </a:p>
          <a:p>
            <a:endParaRPr lang="en-US"/>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9</a:t>
            </a:fld>
            <a:endParaRPr lang="en-US"/>
          </a:p>
        </p:txBody>
      </p:sp>
    </p:spTree>
    <p:extLst>
      <p:ext uri="{BB962C8B-B14F-4D97-AF65-F5344CB8AC3E}">
        <p14:creationId xmlns:p14="http://schemas.microsoft.com/office/powerpoint/2010/main" val="2270649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v2">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D40BDB-9A90-CEAD-015C-29C0B68548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9006" r="21495" b="30972"/>
          <a:stretch/>
        </p:blipFill>
        <p:spPr>
          <a:xfrm>
            <a:off x="0" y="-1"/>
            <a:ext cx="9144000" cy="4660901"/>
          </a:xfrm>
          <a:prstGeom prst="rect">
            <a:avLst/>
          </a:prstGeom>
        </p:spPr>
      </p:pic>
      <p:sp>
        <p:nvSpPr>
          <p:cNvPr id="7" name="Rectangle 6">
            <a:extLst>
              <a:ext uri="{FF2B5EF4-FFF2-40B4-BE49-F238E27FC236}">
                <a16:creationId xmlns:a16="http://schemas.microsoft.com/office/drawing/2014/main" id="{67AEBC1F-E633-9F21-9B9E-C5C1F0AD3161}"/>
              </a:ext>
            </a:extLst>
          </p:cNvPr>
          <p:cNvSpPr/>
          <p:nvPr userDrawn="1"/>
        </p:nvSpPr>
        <p:spPr>
          <a:xfrm>
            <a:off x="0"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538" name="Rectangle 2"/>
          <p:cNvSpPr>
            <a:spLocks noGrp="1" noChangeArrowheads="1"/>
          </p:cNvSpPr>
          <p:nvPr>
            <p:ph type="ctrTitle" hasCustomPrompt="1"/>
          </p:nvPr>
        </p:nvSpPr>
        <p:spPr>
          <a:xfrm>
            <a:off x="0" y="2357437"/>
            <a:ext cx="4571999" cy="2099937"/>
          </a:xfrm>
          <a:solidFill>
            <a:schemeClr val="accent1"/>
          </a:solidFill>
        </p:spPr>
        <p:txBody>
          <a:bodyPr wrap="square" lIns="288000" tIns="288000" rIns="288000" bIns="288000">
            <a:noAutofit/>
          </a:bodyPr>
          <a:lstStyle>
            <a:lvl1pPr>
              <a:defRPr sz="4000" b="0" i="0">
                <a:solidFill>
                  <a:schemeClr val="tx1"/>
                </a:solidFill>
                <a:latin typeface="Lloyds Bank Jack" panose="02000503040000020004" pitchFamily="2" charset="77"/>
              </a:defRPr>
            </a:lvl1pPr>
          </a:lstStyle>
          <a:p>
            <a:pPr lvl="0"/>
            <a:r>
              <a:rPr lang="en-GB" noProof="0"/>
              <a:t>Presentation title</a:t>
            </a:r>
          </a:p>
        </p:txBody>
      </p:sp>
      <p:sp>
        <p:nvSpPr>
          <p:cNvPr id="65539" name="Rectangle 3"/>
          <p:cNvSpPr>
            <a:spLocks noGrp="1" noChangeArrowheads="1"/>
          </p:cNvSpPr>
          <p:nvPr>
            <p:ph type="subTitle" idx="1" hasCustomPrompt="1"/>
          </p:nvPr>
        </p:nvSpPr>
        <p:spPr>
          <a:xfrm>
            <a:off x="0" y="3871266"/>
            <a:ext cx="4571999" cy="338554"/>
          </a:xfrm>
        </p:spPr>
        <p:txBody>
          <a:bodyPr lIns="288000" rIns="288000"/>
          <a:lstStyle>
            <a:lvl1pPr marL="0" indent="0">
              <a:buFontTx/>
              <a:buNone/>
              <a:defRPr>
                <a:solidFill>
                  <a:schemeClr val="tx1"/>
                </a:solidFill>
                <a:latin typeface="Lloyds Bank Jack" panose="02000503040000020004" pitchFamily="2" charset="77"/>
              </a:defRPr>
            </a:lvl1pPr>
          </a:lstStyle>
          <a:p>
            <a:pPr lvl="0"/>
            <a:r>
              <a:rPr lang="en-GB" noProof="0"/>
              <a:t>Presentation sub-heading text</a:t>
            </a:r>
          </a:p>
        </p:txBody>
      </p:sp>
      <p:pic>
        <p:nvPicPr>
          <p:cNvPr id="3" name="Picture 2">
            <a:extLst>
              <a:ext uri="{FF2B5EF4-FFF2-40B4-BE49-F238E27FC236}">
                <a16:creationId xmlns:a16="http://schemas.microsoft.com/office/drawing/2014/main" id="{6F3BD91C-BA31-D9BA-AA30-F322CDC7E2AD}"/>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333452" y="334800"/>
            <a:ext cx="2551430" cy="568960"/>
          </a:xfrm>
          <a:prstGeom prst="rect">
            <a:avLst/>
          </a:prstGeom>
        </p:spPr>
      </p:pic>
    </p:spTree>
    <p:extLst>
      <p:ext uri="{BB962C8B-B14F-4D97-AF65-F5344CB8AC3E}">
        <p14:creationId xmlns:p14="http://schemas.microsoft.com/office/powerpoint/2010/main" val="3482372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29051" y="2012610"/>
            <a:ext cx="4685898" cy="507831"/>
          </a:xfrm>
        </p:spPr>
        <p:txBody>
          <a:bodyPr/>
          <a:lstStyle>
            <a:lvl1pPr algn="ctr">
              <a:defRPr sz="3000" b="0" i="0" cap="none">
                <a:solidFill>
                  <a:schemeClr val="tx1"/>
                </a:solidFill>
                <a:latin typeface="Lloyds Bank Jack" panose="02000503040000020004" pitchFamily="2" charset="77"/>
              </a:defRPr>
            </a:lvl1pPr>
          </a:lstStyle>
          <a:p>
            <a:r>
              <a:rPr lang="en-GB"/>
              <a:t>Click to edit master title style</a:t>
            </a:r>
            <a:endParaRPr lang="en-US"/>
          </a:p>
        </p:txBody>
      </p:sp>
      <p:sp>
        <p:nvSpPr>
          <p:cNvPr id="3" name="Rectangle 2">
            <a:extLst>
              <a:ext uri="{FF2B5EF4-FFF2-40B4-BE49-F238E27FC236}">
                <a16:creationId xmlns:a16="http://schemas.microsoft.com/office/drawing/2014/main" id="{02B5220E-B24E-B46F-3716-52CE0FD23F98}"/>
              </a:ext>
            </a:extLst>
          </p:cNvPr>
          <p:cNvSpPr/>
          <p:nvPr userDrawn="1"/>
        </p:nvSpPr>
        <p:spPr>
          <a:xfrm>
            <a:off x="45436" y="56796"/>
            <a:ext cx="1527786" cy="249898"/>
          </a:xfrm>
          <a:prstGeom prst="rect">
            <a:avLst/>
          </a:prstGeom>
          <a:solidFill>
            <a:srgbClr val="0147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4975340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Text only 2 columns v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783408" cy="424732"/>
          </a:xfrm>
        </p:spPr>
        <p:txBody>
          <a:bodyPr/>
          <a:lstStyle>
            <a:lvl1pPr>
              <a:defRPr sz="2400" b="0">
                <a:solidFill>
                  <a:schemeClr val="tx1"/>
                </a:solidFill>
                <a:latin typeface="Lloyds Bank Jack" panose="02000503040000020004" pitchFamily="2" charset="77"/>
              </a:defRPr>
            </a:lvl1pPr>
          </a:lstStyle>
          <a:p>
            <a:r>
              <a:rPr lang="en-GB"/>
              <a:t>Click to edit Master title style</a:t>
            </a:r>
            <a:endParaRPr lang="en-US"/>
          </a:p>
        </p:txBody>
      </p:sp>
      <p:sp>
        <p:nvSpPr>
          <p:cNvPr id="3" name="Text Placeholder 2"/>
          <p:cNvSpPr>
            <a:spLocks noGrp="1"/>
          </p:cNvSpPr>
          <p:nvPr>
            <p:ph type="body" idx="1"/>
          </p:nvPr>
        </p:nvSpPr>
        <p:spPr>
          <a:xfrm>
            <a:off x="252000" y="792000"/>
            <a:ext cx="4140000" cy="338554"/>
          </a:xfrm>
        </p:spPr>
        <p:txBody>
          <a:bodyPr lIns="90000" anchor="b"/>
          <a:lstStyle>
            <a:lvl1pPr marL="0" inden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52000" y="1131590"/>
            <a:ext cx="4140000" cy="1520416"/>
          </a:xfrm>
        </p:spPr>
        <p:txBody>
          <a:bodyPr/>
          <a:lstStyle>
            <a:lvl1pPr>
              <a:defRPr sz="1600">
                <a:solidFill>
                  <a:schemeClr val="tx1"/>
                </a:solidFill>
                <a:latin typeface="Lloyds Bank Jack" panose="02000503040000020004" pitchFamily="2" charset="77"/>
              </a:defRPr>
            </a:lvl1pPr>
            <a:lvl2pPr>
              <a:defRPr sz="1600">
                <a:solidFill>
                  <a:schemeClr val="tx1"/>
                </a:solidFill>
                <a:latin typeface="Lloyds Bank Jack" panose="02000503040000020004" pitchFamily="2" charset="77"/>
              </a:defRPr>
            </a:lvl2pPr>
            <a:lvl3pPr>
              <a:defRPr sz="1600">
                <a:solidFill>
                  <a:schemeClr val="tx1"/>
                </a:solidFill>
                <a:latin typeface="Lloyds Bank Jack" panose="02000503040000020004" pitchFamily="2" charset="77"/>
              </a:defRPr>
            </a:lvl3pPr>
            <a:lvl4pPr>
              <a:defRPr sz="1600">
                <a:solidFill>
                  <a:schemeClr val="tx1"/>
                </a:solidFill>
                <a:latin typeface="Lloyds Bank Jack" panose="02000503040000020004" pitchFamily="2" charset="77"/>
              </a:defRPr>
            </a:lvl4pPr>
            <a:lvl5pPr>
              <a:defRPr sz="1600">
                <a:solidFill>
                  <a:schemeClr val="tx1"/>
                </a:solidFill>
                <a:latin typeface="Lloyds Bank Jack" panose="02000503040000020004" pitchFamily="2"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752000" y="792000"/>
            <a:ext cx="4140000" cy="338554"/>
          </a:xfrm>
        </p:spPr>
        <p:txBody>
          <a:bodyPr lIns="90000" anchor="b"/>
          <a:lstStyle>
            <a:lvl1pPr marL="0" indent="0">
              <a:buNone/>
              <a:defRPr sz="1600" b="0">
                <a:solidFill>
                  <a:schemeClr val="tx1"/>
                </a:solidFill>
                <a:latin typeface="Lloyds Bank Jack" panose="0200050304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752000" y="1131591"/>
            <a:ext cx="4140000" cy="1520416"/>
          </a:xfrm>
        </p:spPr>
        <p:txBody>
          <a:bodyPr/>
          <a:lstStyle>
            <a:lvl1pPr>
              <a:defRPr sz="1600">
                <a:solidFill>
                  <a:schemeClr val="tx1"/>
                </a:solidFill>
                <a:latin typeface="Lloyds Bank Jack" panose="02000503040000020004" pitchFamily="2" charset="77"/>
              </a:defRPr>
            </a:lvl1pPr>
            <a:lvl2pPr>
              <a:defRPr sz="1600">
                <a:solidFill>
                  <a:schemeClr val="tx1"/>
                </a:solidFill>
                <a:latin typeface="Lloyds Bank Jack" panose="02000503040000020004" pitchFamily="2" charset="77"/>
              </a:defRPr>
            </a:lvl2pPr>
            <a:lvl3pPr>
              <a:defRPr sz="1600">
                <a:solidFill>
                  <a:schemeClr val="tx1"/>
                </a:solidFill>
                <a:latin typeface="Lloyds Bank Jack" panose="02000503040000020004" pitchFamily="2" charset="77"/>
              </a:defRPr>
            </a:lvl3pPr>
            <a:lvl4pPr>
              <a:defRPr sz="1600">
                <a:solidFill>
                  <a:schemeClr val="tx1"/>
                </a:solidFill>
                <a:latin typeface="Lloyds Bank Jack" panose="02000503040000020004" pitchFamily="2" charset="77"/>
              </a:defRPr>
            </a:lvl4pPr>
            <a:lvl5pPr>
              <a:defRPr sz="1600">
                <a:solidFill>
                  <a:schemeClr val="tx1"/>
                </a:solidFill>
                <a:latin typeface="Lloyds Bank Jack" panose="02000503040000020004" pitchFamily="2"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70529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ext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783408" cy="424732"/>
          </a:xfrm>
        </p:spPr>
        <p:txBody>
          <a:bodyPr/>
          <a:lstStyle>
            <a:lvl1pPr>
              <a:defRPr sz="2400" b="0">
                <a:latin typeface="Lloyds Bank Jack" panose="02000503040000020004" pitchFamily="2" charset="77"/>
              </a:defRPr>
            </a:lvl1pPr>
          </a:lstStyle>
          <a:p>
            <a:r>
              <a:rPr lang="en-GB"/>
              <a:t>Click to edit Master title style</a:t>
            </a:r>
            <a:endParaRPr lang="en-US"/>
          </a:p>
        </p:txBody>
      </p:sp>
      <p:sp>
        <p:nvSpPr>
          <p:cNvPr id="3" name="Content Placeholder 2"/>
          <p:cNvSpPr>
            <a:spLocks noGrp="1"/>
          </p:cNvSpPr>
          <p:nvPr>
            <p:ph idx="1"/>
          </p:nvPr>
        </p:nvSpPr>
        <p:spPr>
          <a:xfrm>
            <a:off x="252000" y="792000"/>
            <a:ext cx="8640960" cy="1520416"/>
          </a:xfrm>
        </p:spPr>
        <p:txBody>
          <a:bodyPr lIns="90000"/>
          <a:lstStyle>
            <a:lvl1pPr>
              <a:defRPr>
                <a:latin typeface="Lloyds Bank Jack" panose="02000503040000020004" pitchFamily="2" charset="77"/>
              </a:defRPr>
            </a:lvl1pPr>
            <a:lvl2pPr>
              <a:defRPr>
                <a:latin typeface="Lloyds Bank Jack" panose="02000503040000020004" pitchFamily="2" charset="77"/>
              </a:defRPr>
            </a:lvl2pPr>
            <a:lvl3pPr>
              <a:defRPr>
                <a:latin typeface="Lloyds Bank Jack" panose="02000503040000020004" pitchFamily="2" charset="77"/>
              </a:defRPr>
            </a:lvl3pPr>
            <a:lvl4pPr>
              <a:defRPr>
                <a:latin typeface="Lloyds Bank Jack" panose="02000503040000020004" pitchFamily="2" charset="77"/>
              </a:defRPr>
            </a:lvl4pPr>
            <a:lvl5pPr>
              <a:defRPr>
                <a:latin typeface="Lloyds Bank Jack" panose="02000503040000020004"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09463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phic right">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4572000" y="0"/>
            <a:ext cx="4572000" cy="4665133"/>
          </a:xfrm>
        </p:spPr>
        <p:txBody>
          <a:bodyPr/>
          <a:lstStyle>
            <a:lvl1pPr>
              <a:defRPr>
                <a:latin typeface="Lloyds Bank Jack" panose="02000503040000020004" pitchFamily="2" charset="77"/>
              </a:defRPr>
            </a:lvl1pPr>
          </a:lstStyle>
          <a:p>
            <a:endParaRPr lang="en-US"/>
          </a:p>
        </p:txBody>
      </p:sp>
      <p:sp>
        <p:nvSpPr>
          <p:cNvPr id="2" name="Title 1"/>
          <p:cNvSpPr>
            <a:spLocks noGrp="1"/>
          </p:cNvSpPr>
          <p:nvPr>
            <p:ph type="title"/>
          </p:nvPr>
        </p:nvSpPr>
        <p:spPr>
          <a:xfrm>
            <a:off x="252000" y="252000"/>
            <a:ext cx="4140000" cy="424732"/>
          </a:xfrm>
        </p:spPr>
        <p:txBody>
          <a:bodyPr wrap="square"/>
          <a:lstStyle>
            <a:lvl1pPr>
              <a:defRPr sz="2400" b="0">
                <a:latin typeface="Lloyds Bank Jack" panose="02000503040000020004" pitchFamily="2" charset="77"/>
              </a:defRPr>
            </a:lvl1pPr>
          </a:lstStyle>
          <a:p>
            <a:r>
              <a:rPr lang="en-GB"/>
              <a:t>Click to edit Master title style</a:t>
            </a:r>
            <a:endParaRPr lang="en-US"/>
          </a:p>
        </p:txBody>
      </p:sp>
      <p:sp>
        <p:nvSpPr>
          <p:cNvPr id="4" name="Content Placeholder 3"/>
          <p:cNvSpPr>
            <a:spLocks noGrp="1"/>
          </p:cNvSpPr>
          <p:nvPr>
            <p:ph sz="half" idx="2"/>
          </p:nvPr>
        </p:nvSpPr>
        <p:spPr>
          <a:xfrm>
            <a:off x="252000" y="792000"/>
            <a:ext cx="4140000" cy="1378839"/>
          </a:xfrm>
        </p:spPr>
        <p:txBody>
          <a:bodyPr/>
          <a:lstStyle>
            <a:lvl1pPr marL="0" indent="0">
              <a:buFontTx/>
              <a:buNone/>
              <a:defRPr sz="1400">
                <a:latin typeface="Lloyds Bank Jack" panose="02000503040000020004" pitchFamily="2" charset="77"/>
              </a:defRPr>
            </a:lvl1pPr>
            <a:lvl2pPr marL="457200" indent="0">
              <a:buFontTx/>
              <a:buNone/>
              <a:defRPr sz="1400">
                <a:latin typeface="Lloyds Bank Jack" panose="02000503040000020004" pitchFamily="2" charset="77"/>
              </a:defRPr>
            </a:lvl2pPr>
            <a:lvl3pPr marL="914400" indent="0">
              <a:buFontTx/>
              <a:buNone/>
              <a:defRPr sz="1400">
                <a:latin typeface="Lloyds Bank Jack" panose="02000503040000020004" pitchFamily="2" charset="77"/>
              </a:defRPr>
            </a:lvl3pPr>
            <a:lvl4pPr marL="1371600" indent="0">
              <a:buFontTx/>
              <a:buNone/>
              <a:defRPr sz="1400">
                <a:latin typeface="Lloyds Bank Jack" panose="02000503040000020004" pitchFamily="2" charset="77"/>
              </a:defRPr>
            </a:lvl4pPr>
            <a:lvl5pPr marL="1828800" indent="0">
              <a:buFontTx/>
              <a:buNone/>
              <a:defRPr sz="1400">
                <a:latin typeface="Lloyds Bank Jack" panose="02000503040000020004" pitchFamily="2"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Rectangle 2">
            <a:extLst>
              <a:ext uri="{FF2B5EF4-FFF2-40B4-BE49-F238E27FC236}">
                <a16:creationId xmlns:a16="http://schemas.microsoft.com/office/drawing/2014/main" id="{0AAC3589-142B-D147-7FBF-7C425B400A94}"/>
              </a:ext>
            </a:extLst>
          </p:cNvPr>
          <p:cNvSpPr/>
          <p:nvPr userDrawn="1"/>
        </p:nvSpPr>
        <p:spPr>
          <a:xfrm>
            <a:off x="45436" y="56796"/>
            <a:ext cx="1527786" cy="249898"/>
          </a:xfrm>
          <a:prstGeom prst="rect">
            <a:avLst/>
          </a:prstGeom>
          <a:solidFill>
            <a:srgbClr val="0147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290514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ic le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2480" y="252000"/>
            <a:ext cx="4140000" cy="424732"/>
          </a:xfrm>
        </p:spPr>
        <p:txBody>
          <a:bodyPr wrap="square"/>
          <a:lstStyle>
            <a:lvl1pPr>
              <a:defRPr sz="2400" b="0">
                <a:latin typeface="Lloyds Bank Jack" panose="02000503040000020004" pitchFamily="2" charset="77"/>
              </a:defRPr>
            </a:lvl1pPr>
          </a:lstStyle>
          <a:p>
            <a:r>
              <a:rPr lang="en-GB"/>
              <a:t>Click to edit Master title style</a:t>
            </a:r>
            <a:endParaRPr lang="en-US"/>
          </a:p>
        </p:txBody>
      </p:sp>
      <p:sp>
        <p:nvSpPr>
          <p:cNvPr id="4" name="Content Placeholder 3"/>
          <p:cNvSpPr>
            <a:spLocks noGrp="1"/>
          </p:cNvSpPr>
          <p:nvPr>
            <p:ph sz="half" idx="2"/>
          </p:nvPr>
        </p:nvSpPr>
        <p:spPr>
          <a:xfrm>
            <a:off x="4752480" y="792850"/>
            <a:ext cx="4140000" cy="1520416"/>
          </a:xfrm>
        </p:spPr>
        <p:txBody>
          <a:bodyPr/>
          <a:lstStyle>
            <a:lvl1pPr marL="0" indent="0">
              <a:buFontTx/>
              <a:buNone/>
              <a:defRPr sz="1600">
                <a:latin typeface="Lloyds Bank Jack" panose="02000503040000020004" pitchFamily="2" charset="77"/>
              </a:defRPr>
            </a:lvl1pPr>
            <a:lvl2pPr marL="457200" indent="0">
              <a:buFontTx/>
              <a:buNone/>
              <a:defRPr sz="1600">
                <a:latin typeface="Lloyds Bank Jack" panose="02000503040000020004" pitchFamily="2" charset="77"/>
              </a:defRPr>
            </a:lvl2pPr>
            <a:lvl3pPr marL="914400" indent="0">
              <a:buFontTx/>
              <a:buNone/>
              <a:defRPr sz="1600">
                <a:latin typeface="Lloyds Bank Jack" panose="02000503040000020004" pitchFamily="2" charset="77"/>
              </a:defRPr>
            </a:lvl3pPr>
            <a:lvl4pPr marL="1371600" indent="0">
              <a:buFontTx/>
              <a:buNone/>
              <a:defRPr sz="1600">
                <a:latin typeface="Lloyds Bank Jack" panose="02000503040000020004" pitchFamily="2" charset="77"/>
              </a:defRPr>
            </a:lvl4pPr>
            <a:lvl5pPr marL="1828800" indent="0">
              <a:buFontTx/>
              <a:buNone/>
              <a:defRPr sz="1600">
                <a:latin typeface="Lloyds Bank Jack" panose="02000503040000020004" pitchFamily="2"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0" y="0"/>
            <a:ext cx="4572000" cy="5143500"/>
          </a:xfrm>
        </p:spPr>
        <p:txBody>
          <a:bodyPr/>
          <a:lstStyle>
            <a:lvl1pPr>
              <a:defRPr>
                <a:latin typeface="Lloyds Bank Jack" panose="02000503040000020004" pitchFamily="2" charset="77"/>
              </a:defRPr>
            </a:lvl1pPr>
          </a:lstStyle>
          <a:p>
            <a:endParaRPr lang="en-US"/>
          </a:p>
        </p:txBody>
      </p:sp>
    </p:spTree>
    <p:extLst>
      <p:ext uri="{BB962C8B-B14F-4D97-AF65-F5344CB8AC3E}">
        <p14:creationId xmlns:p14="http://schemas.microsoft.com/office/powerpoint/2010/main" val="2807054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95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d">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859C7D-538E-55AC-FA43-4A9E8FA97F5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p:blipFill>
        <p:spPr bwMode="auto">
          <a:xfrm>
            <a:off x="3296285" y="2287270"/>
            <a:ext cx="2551430" cy="56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17B4D93-7BF4-0BCA-9A7D-946249361326}"/>
              </a:ext>
            </a:extLst>
          </p:cNvPr>
          <p:cNvSpPr/>
          <p:nvPr userDrawn="1"/>
        </p:nvSpPr>
        <p:spPr>
          <a:xfrm>
            <a:off x="45436" y="56796"/>
            <a:ext cx="1527786" cy="249898"/>
          </a:xfrm>
          <a:prstGeom prst="rect">
            <a:avLst/>
          </a:prstGeom>
          <a:solidFill>
            <a:srgbClr val="0147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162350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www.lloydsbankacademy.com/" TargetMode="Externa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180D0FB-EB2A-2641-B83D-211A498923C4}"/>
              </a:ext>
            </a:extLst>
          </p:cNvPr>
          <p:cNvSpPr>
            <a:spLocks noGrp="1" noChangeArrowheads="1"/>
          </p:cNvSpPr>
          <p:nvPr>
            <p:ph type="title"/>
          </p:nvPr>
        </p:nvSpPr>
        <p:spPr bwMode="auto">
          <a:xfrm>
            <a:off x="395288" y="322263"/>
            <a:ext cx="1552028" cy="4801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spAutoFit/>
          </a:bodyPr>
          <a:lstStyle/>
          <a:p>
            <a:pPr lvl="0"/>
            <a:r>
              <a:rPr lang="en-GB"/>
              <a:t>Slide title</a:t>
            </a:r>
          </a:p>
        </p:txBody>
      </p:sp>
      <p:sp>
        <p:nvSpPr>
          <p:cNvPr id="64515" name="Rectangle 3">
            <a:extLst>
              <a:ext uri="{FF2B5EF4-FFF2-40B4-BE49-F238E27FC236}">
                <a16:creationId xmlns:a16="http://schemas.microsoft.com/office/drawing/2014/main" id="{B3D4E5CF-0A17-9041-B579-EE9A19AF1505}"/>
              </a:ext>
            </a:extLst>
          </p:cNvPr>
          <p:cNvSpPr>
            <a:spLocks noGrp="1" noChangeArrowheads="1"/>
          </p:cNvSpPr>
          <p:nvPr>
            <p:ph type="body" idx="1"/>
          </p:nvPr>
        </p:nvSpPr>
        <p:spPr bwMode="auto">
          <a:xfrm>
            <a:off x="395288" y="1255713"/>
            <a:ext cx="5653087" cy="15573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p>
            <a:pPr lvl="0"/>
            <a:r>
              <a:rPr lang="en-GB"/>
              <a:t>Slide body text</a:t>
            </a:r>
          </a:p>
          <a:p>
            <a:pPr lvl="1"/>
            <a:r>
              <a:rPr lang="en-GB"/>
              <a:t>Second level</a:t>
            </a:r>
          </a:p>
          <a:p>
            <a:pPr lvl="2"/>
            <a:r>
              <a:rPr lang="en-GB"/>
              <a:t>Third level</a:t>
            </a:r>
          </a:p>
          <a:p>
            <a:pPr lvl="3"/>
            <a:r>
              <a:rPr lang="en-GB"/>
              <a:t>Fourth level</a:t>
            </a:r>
          </a:p>
          <a:p>
            <a:pPr lvl="4"/>
            <a:r>
              <a:rPr lang="en-GB"/>
              <a:t>Fifth level</a:t>
            </a:r>
          </a:p>
        </p:txBody>
      </p:sp>
      <p:pic>
        <p:nvPicPr>
          <p:cNvPr id="1028" name="Picture 5">
            <a:extLst>
              <a:ext uri="{FF2B5EF4-FFF2-40B4-BE49-F238E27FC236}">
                <a16:creationId xmlns:a16="http://schemas.microsoft.com/office/drawing/2014/main" id="{101461E8-93F9-AF42-BE19-AE7BBCD3E2A8}"/>
              </a:ext>
            </a:extLst>
          </p:cNvPr>
          <p:cNvPicPr>
            <a:picLocks noChangeAspect="1"/>
          </p:cNvPicPr>
          <p:nvPr userDrawn="1"/>
        </p:nvPicPr>
        <p:blipFill>
          <a:blip r:embed="rId10" cstate="screen">
            <a:alphaModFix amt="0"/>
            <a:extLst>
              <a:ext uri="{28A0092B-C50C-407E-A947-70E740481C1C}">
                <a14:useLocalDpi xmlns:a14="http://schemas.microsoft.com/office/drawing/2010/main"/>
              </a:ext>
            </a:extLst>
          </a:blip>
          <a:srcRect/>
          <a:stretch/>
        </p:blipFill>
        <p:spPr bwMode="auto">
          <a:xfrm>
            <a:off x="7092280" y="3937000"/>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1A6F505-2002-1E1F-0A39-1141672E2911}"/>
              </a:ext>
            </a:extLst>
          </p:cNvPr>
          <p:cNvSpPr/>
          <p:nvPr userDrawn="1"/>
        </p:nvSpPr>
        <p:spPr>
          <a:xfrm>
            <a:off x="9206633" y="6311"/>
            <a:ext cx="360000" cy="360000"/>
          </a:xfrm>
          <a:prstGeom prst="rect">
            <a:avLst/>
          </a:prstGeom>
          <a:solidFill>
            <a:srgbClr val="0246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E7CACB4-983D-2D87-5B0A-D71435C37B1D}"/>
              </a:ext>
            </a:extLst>
          </p:cNvPr>
          <p:cNvSpPr/>
          <p:nvPr userDrawn="1"/>
        </p:nvSpPr>
        <p:spPr>
          <a:xfrm>
            <a:off x="9206633" y="438791"/>
            <a:ext cx="360000" cy="360000"/>
          </a:xfrm>
          <a:prstGeom prst="rect">
            <a:avLst/>
          </a:prstGeom>
          <a:solidFill>
            <a:srgbClr val="0169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B140AFC-0568-0297-5ADF-6602E9D8CEE8}"/>
              </a:ext>
            </a:extLst>
          </p:cNvPr>
          <p:cNvSpPr/>
          <p:nvPr userDrawn="1"/>
        </p:nvSpPr>
        <p:spPr>
          <a:xfrm>
            <a:off x="9206633" y="871271"/>
            <a:ext cx="360000" cy="360000"/>
          </a:xfrm>
          <a:prstGeom prst="rect">
            <a:avLst/>
          </a:prstGeom>
          <a:solidFill>
            <a:srgbClr val="659E0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12C89A-4416-599A-216F-BDB9263155EE}"/>
              </a:ext>
            </a:extLst>
          </p:cNvPr>
          <p:cNvSpPr/>
          <p:nvPr userDrawn="1"/>
        </p:nvSpPr>
        <p:spPr>
          <a:xfrm>
            <a:off x="9206633" y="1303751"/>
            <a:ext cx="360000" cy="360000"/>
          </a:xfrm>
          <a:prstGeom prst="rect">
            <a:avLst/>
          </a:prstGeom>
          <a:solidFill>
            <a:srgbClr val="77B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17A30B-B472-6FFA-C5E4-351698C0A7F0}"/>
              </a:ext>
            </a:extLst>
          </p:cNvPr>
          <p:cNvSpPr/>
          <p:nvPr userDrawn="1"/>
        </p:nvSpPr>
        <p:spPr>
          <a:xfrm>
            <a:off x="9206633" y="1736231"/>
            <a:ext cx="360000" cy="360000"/>
          </a:xfrm>
          <a:prstGeom prst="rect">
            <a:avLst/>
          </a:prstGeom>
          <a:solidFill>
            <a:srgbClr val="3232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47EEFA-3515-4BA7-CA25-2F379E9AD706}"/>
              </a:ext>
            </a:extLst>
          </p:cNvPr>
          <p:cNvSpPr/>
          <p:nvPr userDrawn="1"/>
        </p:nvSpPr>
        <p:spPr>
          <a:xfrm>
            <a:off x="9206633" y="2168711"/>
            <a:ext cx="360000" cy="360000"/>
          </a:xfrm>
          <a:prstGeom prst="rect">
            <a:avLst/>
          </a:prstGeom>
          <a:solidFill>
            <a:srgbClr val="2177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E5BC3B-F68D-4CAA-E533-97C6D536DFA4}"/>
              </a:ext>
            </a:extLst>
          </p:cNvPr>
          <p:cNvSpPr/>
          <p:nvPr userDrawn="1"/>
        </p:nvSpPr>
        <p:spPr>
          <a:xfrm>
            <a:off x="9206633" y="2601191"/>
            <a:ext cx="360000" cy="360000"/>
          </a:xfrm>
          <a:prstGeom prst="rect">
            <a:avLst/>
          </a:prstGeom>
          <a:solidFill>
            <a:srgbClr val="0D5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0A2BB-756E-50C2-A5D0-2DDF8CCBAEBB}"/>
              </a:ext>
            </a:extLst>
          </p:cNvPr>
          <p:cNvSpPr/>
          <p:nvPr userDrawn="1"/>
        </p:nvSpPr>
        <p:spPr>
          <a:xfrm>
            <a:off x="9206633" y="3033671"/>
            <a:ext cx="360000" cy="360000"/>
          </a:xfrm>
          <a:prstGeom prst="rect">
            <a:avLst/>
          </a:prstGeom>
          <a:solidFill>
            <a:srgbClr val="4713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51F1AF0-C3D4-6BE2-8BFA-653DB43E7645}"/>
              </a:ext>
            </a:extLst>
          </p:cNvPr>
          <p:cNvSpPr/>
          <p:nvPr userDrawn="1"/>
        </p:nvSpPr>
        <p:spPr>
          <a:xfrm>
            <a:off x="9206633" y="3466151"/>
            <a:ext cx="360000" cy="360000"/>
          </a:xfrm>
          <a:prstGeom prst="rect">
            <a:avLst/>
          </a:prstGeom>
          <a:solidFill>
            <a:srgbClr val="005C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798DDA2-2A9A-2EB0-FA49-FBADA5061FB1}"/>
              </a:ext>
            </a:extLst>
          </p:cNvPr>
          <p:cNvSpPr/>
          <p:nvPr userDrawn="1"/>
        </p:nvSpPr>
        <p:spPr>
          <a:xfrm>
            <a:off x="9206633" y="3898631"/>
            <a:ext cx="360000" cy="360000"/>
          </a:xfrm>
          <a:prstGeom prst="rect">
            <a:avLst/>
          </a:prstGeom>
          <a:solidFill>
            <a:srgbClr val="505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4382723-D810-A07F-8419-695259F5F05B}"/>
              </a:ext>
            </a:extLst>
          </p:cNvPr>
          <p:cNvSpPr/>
          <p:nvPr userDrawn="1"/>
        </p:nvSpPr>
        <p:spPr>
          <a:xfrm>
            <a:off x="9206633" y="4331111"/>
            <a:ext cx="360000" cy="360000"/>
          </a:xfrm>
          <a:prstGeom prst="rect">
            <a:avLst/>
          </a:prstGeom>
          <a:solidFill>
            <a:srgbClr val="F1F1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EC1BA74-EBAA-C2BA-00F0-91B23E81139E}"/>
              </a:ext>
            </a:extLst>
          </p:cNvPr>
          <p:cNvSpPr/>
          <p:nvPr userDrawn="1"/>
        </p:nvSpPr>
        <p:spPr>
          <a:xfrm>
            <a:off x="0" y="4663369"/>
            <a:ext cx="9144000" cy="4801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6" name="TextBox 15">
            <a:extLst>
              <a:ext uri="{FF2B5EF4-FFF2-40B4-BE49-F238E27FC236}">
                <a16:creationId xmlns:a16="http://schemas.microsoft.com/office/drawing/2014/main" id="{54009499-6B73-CB37-0D0E-879C88C2A11C}"/>
              </a:ext>
            </a:extLst>
          </p:cNvPr>
          <p:cNvSpPr txBox="1"/>
          <p:nvPr userDrawn="1"/>
        </p:nvSpPr>
        <p:spPr>
          <a:xfrm>
            <a:off x="218421" y="4772629"/>
            <a:ext cx="151047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0" i="0">
                <a:latin typeface="Lloyds Bank Jack" panose="02000503040000020004" pitchFamily="2" charset="77"/>
              </a:rPr>
              <a:t>#</a:t>
            </a:r>
            <a:r>
              <a:rPr lang="en-GB" sz="1100" b="0" i="0" err="1">
                <a:effectLst/>
                <a:latin typeface="Lloyds Bank Jack" panose="02000503040000020004" pitchFamily="2" charset="77"/>
              </a:rPr>
              <a:t>LloydsBankAcademy</a:t>
            </a:r>
            <a:endParaRPr lang="en-GB" sz="1100" b="0" i="0">
              <a:effectLst/>
              <a:latin typeface="Lloyds Bank Jack" panose="02000503040000020004" pitchFamily="2" charset="77"/>
            </a:endParaRPr>
          </a:p>
        </p:txBody>
      </p:sp>
      <p:sp>
        <p:nvSpPr>
          <p:cNvPr id="17" name="TextBox 16">
            <a:extLst>
              <a:ext uri="{FF2B5EF4-FFF2-40B4-BE49-F238E27FC236}">
                <a16:creationId xmlns:a16="http://schemas.microsoft.com/office/drawing/2014/main" id="{7AAA4DB4-D406-3737-7C69-F967CD47F281}"/>
              </a:ext>
            </a:extLst>
          </p:cNvPr>
          <p:cNvSpPr txBox="1"/>
          <p:nvPr userDrawn="1"/>
        </p:nvSpPr>
        <p:spPr>
          <a:xfrm>
            <a:off x="4572000" y="4772629"/>
            <a:ext cx="4353579" cy="2616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100" b="0" i="0">
                <a:latin typeface="Lloyds Bank Jack" panose="02000503040000020004" pitchFamily="2" charset="77"/>
              </a:rPr>
              <a:t> Visit our online lessons at </a:t>
            </a:r>
            <a:r>
              <a:rPr lang="en-US" sz="1100" b="0" i="0" err="1">
                <a:latin typeface="Lloyds Bank Jack" panose="02000503040000020004" pitchFamily="2" charset="77"/>
              </a:rPr>
              <a:t>www.lloydsbankacademy.com</a:t>
            </a:r>
            <a:endParaRPr lang="en-GB" sz="1100" b="0" i="0">
              <a:effectLst/>
              <a:latin typeface="Lloyds Bank Jack" panose="02000503040000020004" pitchFamily="2" charset="77"/>
            </a:endParaRPr>
          </a:p>
        </p:txBody>
      </p:sp>
      <p:sp>
        <p:nvSpPr>
          <p:cNvPr id="21" name="Rectangle 20">
            <a:hlinkClick r:id="rId11"/>
            <a:extLst>
              <a:ext uri="{FF2B5EF4-FFF2-40B4-BE49-F238E27FC236}">
                <a16:creationId xmlns:a16="http://schemas.microsoft.com/office/drawing/2014/main" id="{474E0455-5FD4-5586-F880-8FEC49170772}"/>
              </a:ext>
            </a:extLst>
          </p:cNvPr>
          <p:cNvSpPr/>
          <p:nvPr userDrawn="1"/>
        </p:nvSpPr>
        <p:spPr>
          <a:xfrm>
            <a:off x="7092280" y="4808746"/>
            <a:ext cx="1763684" cy="219456"/>
          </a:xfrm>
          <a:prstGeom prst="rect">
            <a:avLst/>
          </a:prstGeom>
          <a:solidFill>
            <a:schemeClr val="accent2">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E2E4324-2A35-4E0C-280D-DBBB9E4AF3B4}"/>
              </a:ext>
            </a:extLst>
          </p:cNvPr>
          <p:cNvSpPr txBox="1"/>
          <p:nvPr>
            <p:extLst>
              <p:ext uri="{1162E1C5-73C7-4A58-AE30-91384D911F3F}">
                <p184:classification xmlns:p184="http://schemas.microsoft.com/office/powerpoint/2018/4/main" val="hdr"/>
              </p:ext>
            </p:extLst>
          </p:nvPr>
        </p:nvSpPr>
        <p:spPr>
          <a:xfrm>
            <a:off x="63500" y="63500"/>
            <a:ext cx="1293813" cy="182880"/>
          </a:xfrm>
          <a:prstGeom prst="rect">
            <a:avLst/>
          </a:prstGeom>
        </p:spPr>
        <p:txBody>
          <a:bodyPr horzOverflow="overflow" lIns="0" tIns="0" rIns="0" bIns="0">
            <a:spAutoFit/>
          </a:bodyPr>
          <a:lstStyle/>
          <a:p>
            <a:pPr algn="l"/>
            <a:r>
              <a:rPr lang="en-GB" sz="1200">
                <a:solidFill>
                  <a:srgbClr val="008000"/>
                </a:solidFill>
                <a:latin typeface="Calibri" panose="020F0502020204030204" pitchFamily="34" charset="0"/>
                <a:ea typeface="Calibri" panose="020F0502020204030204" pitchFamily="34" charset="0"/>
                <a:cs typeface="Calibri" panose="020F0502020204030204" pitchFamily="34" charset="0"/>
              </a:rPr>
              <a:t>Classification: Public</a:t>
            </a:r>
          </a:p>
        </p:txBody>
      </p:sp>
    </p:spTree>
  </p:cSld>
  <p:clrMap bg1="dk2" tx1="lt1" bg2="dk1" tx2="lt2" accent1="accent1" accent2="accent2" accent3="accent3" accent4="accent4" accent5="accent5" accent6="accent6" hlink="hlink" folHlink="folHlink"/>
  <p:sldLayoutIdLst>
    <p:sldLayoutId id="2147483686" r:id="rId1"/>
    <p:sldLayoutId id="2147483683" r:id="rId2"/>
    <p:sldLayoutId id="2147483688" r:id="rId3"/>
    <p:sldLayoutId id="2147483684" r:id="rId4"/>
    <p:sldLayoutId id="2147483687" r:id="rId5"/>
    <p:sldLayoutId id="2147483689" r:id="rId6"/>
    <p:sldLayoutId id="2147483679" r:id="rId7"/>
    <p:sldLayoutId id="2147483690" r:id="rId8"/>
  </p:sldLayoutIdLst>
  <p:txStyles>
    <p:titleStyle>
      <a:lvl1pPr algn="l" rtl="0" eaLnBrk="0" fontAlgn="base" hangingPunct="0">
        <a:lnSpc>
          <a:spcPct val="90000"/>
        </a:lnSpc>
        <a:spcBef>
          <a:spcPct val="0"/>
        </a:spcBef>
        <a:spcAft>
          <a:spcPct val="0"/>
        </a:spcAft>
        <a:defRPr sz="2800" b="0">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p:titleStyle>
    <p:bodyStyle>
      <a:lvl1pPr marL="342900" indent="-342900" algn="l" rtl="0" eaLnBrk="0" fontAlgn="base" hangingPunct="0">
        <a:spcBef>
          <a:spcPct val="20000"/>
        </a:spcBef>
        <a:spcAft>
          <a:spcPct val="0"/>
        </a:spcAft>
        <a:buChar char="•"/>
        <a:defRPr sz="1600">
          <a:solidFill>
            <a:schemeClr val="tx1"/>
          </a:solidFill>
          <a:latin typeface="Lloyds Bank Jack" panose="02000503040000020004" pitchFamily="2" charset="77"/>
          <a:ea typeface="+mn-ea"/>
          <a:cs typeface="+mn-cs"/>
        </a:defRPr>
      </a:lvl1pPr>
      <a:lvl2pPr marL="742950" indent="-28575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2pPr>
      <a:lvl3pPr marL="1143000" indent="-22860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3pPr>
      <a:lvl4pPr marL="1600200" indent="-22860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4pPr>
      <a:lvl5pPr marL="2057400" indent="-22860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2400">
          <a:solidFill>
            <a:schemeClr val="tx1"/>
          </a:solidFill>
          <a:latin typeface="+mn-lt"/>
          <a:ea typeface="Arial" charset="0"/>
          <a:cs typeface="+mn-cs"/>
        </a:defRPr>
      </a:lvl6pPr>
      <a:lvl7pPr marL="2971800" indent="-228600" algn="l" rtl="0" fontAlgn="base">
        <a:spcBef>
          <a:spcPct val="20000"/>
        </a:spcBef>
        <a:spcAft>
          <a:spcPct val="0"/>
        </a:spcAft>
        <a:buChar char="»"/>
        <a:defRPr sz="2400">
          <a:solidFill>
            <a:schemeClr val="tx1"/>
          </a:solidFill>
          <a:latin typeface="+mn-lt"/>
          <a:ea typeface="Arial" charset="0"/>
          <a:cs typeface="+mn-cs"/>
        </a:defRPr>
      </a:lvl7pPr>
      <a:lvl8pPr marL="3429000" indent="-228600" algn="l" rtl="0" fontAlgn="base">
        <a:spcBef>
          <a:spcPct val="20000"/>
        </a:spcBef>
        <a:spcAft>
          <a:spcPct val="0"/>
        </a:spcAft>
        <a:buChar char="»"/>
        <a:defRPr sz="2400">
          <a:solidFill>
            <a:schemeClr val="tx1"/>
          </a:solidFill>
          <a:latin typeface="+mn-lt"/>
          <a:ea typeface="Arial" charset="0"/>
          <a:cs typeface="+mn-cs"/>
        </a:defRPr>
      </a:lvl8pPr>
      <a:lvl9pPr marL="3886200" indent="-228600" algn="l" rtl="0" fontAlgn="base">
        <a:spcBef>
          <a:spcPct val="20000"/>
        </a:spcBef>
        <a:spcAft>
          <a:spcPct val="0"/>
        </a:spcAft>
        <a:buChar char="»"/>
        <a:defRPr sz="24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hyperlink" Target="https://www.creditkarma.co.uk/" TargetMode="External"/><Relationship Id="rId5" Type="http://schemas.openxmlformats.org/officeDocument/2006/relationships/hyperlink" Target="https://www.clearscore.com/" TargetMode="External"/><Relationship Id="rId4" Type="http://schemas.openxmlformats.org/officeDocument/2006/relationships/hyperlink" Target="https://www.moneysavingexpert.com/creditclub/"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hyperlink" Target="https://www.moneyhelper.org.uk/en/family-and-care/illness-and-disability/carers-card-accounts"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ideo" Target="https://www.youtube.com/embed/5G2UNnoRsW8?start=2&amp;feature=oembed"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34AC7B-1512-244E-B369-DBA18FF93D04}"/>
              </a:ext>
            </a:extLst>
          </p:cNvPr>
          <p:cNvSpPr>
            <a:spLocks noGrp="1"/>
          </p:cNvSpPr>
          <p:nvPr>
            <p:ph type="ctrTitle"/>
          </p:nvPr>
        </p:nvSpPr>
        <p:spPr/>
        <p:txBody>
          <a:bodyPr/>
          <a:lstStyle/>
          <a:p>
            <a:r>
              <a:rPr lang="en-GB" sz="3600"/>
              <a:t>Banking Essentials Workshop</a:t>
            </a:r>
          </a:p>
        </p:txBody>
      </p:sp>
      <p:sp>
        <p:nvSpPr>
          <p:cNvPr id="7" name="Subtitle 6">
            <a:extLst>
              <a:ext uri="{FF2B5EF4-FFF2-40B4-BE49-F238E27FC236}">
                <a16:creationId xmlns:a16="http://schemas.microsoft.com/office/drawing/2014/main" id="{AC06A6ED-1C21-C386-B152-81C49308F27F}"/>
              </a:ext>
            </a:extLst>
          </p:cNvPr>
          <p:cNvSpPr>
            <a:spLocks noGrp="1"/>
          </p:cNvSpPr>
          <p:nvPr>
            <p:ph type="subTitle" idx="1"/>
          </p:nvPr>
        </p:nvSpPr>
        <p:spPr/>
        <p:txBody>
          <a:bodyPr/>
          <a:lstStyle/>
          <a:p>
            <a:r>
              <a:rPr lang="en-US"/>
              <a:t>Presentation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Sheila</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1061965"/>
            <a:ext cx="3989074" cy="2080570"/>
          </a:xfrm>
        </p:spPr>
        <p:txBody>
          <a:bodyPr anchor="t"/>
          <a:lstStyle/>
          <a:p>
            <a:pPr>
              <a:lnSpc>
                <a:spcPct val="114000"/>
              </a:lnSpc>
            </a:pPr>
            <a:r>
              <a:rPr lang="en-GB" sz="1800"/>
              <a:t>Sheila wants to apply for a bank account and has heard from a friend that the type of account she needs is called a current account</a:t>
            </a:r>
          </a:p>
          <a:p>
            <a:pPr>
              <a:lnSpc>
                <a:spcPct val="114000"/>
              </a:lnSpc>
            </a:pPr>
            <a:endParaRPr lang="en-GB" sz="1800"/>
          </a:p>
          <a:p>
            <a:pPr>
              <a:lnSpc>
                <a:spcPct val="114000"/>
              </a:lnSpc>
            </a:pPr>
            <a:r>
              <a:rPr lang="en-GB" sz="1800"/>
              <a:t>What is a ‘current account’?</a:t>
            </a:r>
          </a:p>
        </p:txBody>
      </p:sp>
      <p:pic>
        <p:nvPicPr>
          <p:cNvPr id="4" name="Picture Placeholder 3">
            <a:extLst>
              <a:ext uri="{FF2B5EF4-FFF2-40B4-BE49-F238E27FC236}">
                <a16:creationId xmlns:a16="http://schemas.microsoft.com/office/drawing/2014/main" id="{FA944486-8C6A-C6E8-E318-A73553505EF2}"/>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7678" t="14372" r="25447" b="575"/>
          <a:stretch/>
        </p:blipFill>
        <p:spPr>
          <a:xfrm flipH="1">
            <a:off x="4572000" y="0"/>
            <a:ext cx="4572000" cy="4665133"/>
          </a:xfrm>
        </p:spPr>
      </p:pic>
    </p:spTree>
    <p:extLst>
      <p:ext uri="{BB962C8B-B14F-4D97-AF65-F5344CB8AC3E}">
        <p14:creationId xmlns:p14="http://schemas.microsoft.com/office/powerpoint/2010/main" val="3590263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Sheila’s experience </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792000"/>
            <a:ext cx="3997783" cy="3138744"/>
          </a:xfrm>
        </p:spPr>
        <p:txBody>
          <a:bodyPr anchor="t"/>
          <a:lstStyle/>
          <a:p>
            <a:pPr>
              <a:lnSpc>
                <a:spcPct val="114000"/>
              </a:lnSpc>
            </a:pPr>
            <a:r>
              <a:rPr lang="en-GB" sz="1800"/>
              <a:t>Sheila applied for a current account but has been told by the bank that she doesn't qualify for one because she has no credit history</a:t>
            </a:r>
          </a:p>
          <a:p>
            <a:pPr>
              <a:lnSpc>
                <a:spcPct val="114000"/>
              </a:lnSpc>
            </a:pPr>
            <a:endParaRPr lang="en-GB" sz="1800"/>
          </a:p>
          <a:p>
            <a:pPr>
              <a:lnSpc>
                <a:spcPct val="114000"/>
              </a:lnSpc>
            </a:pPr>
            <a:r>
              <a:rPr lang="en-GB" sz="1800"/>
              <a:t>The bank recommends that she applies for a basic account instead</a:t>
            </a:r>
          </a:p>
          <a:p>
            <a:pPr>
              <a:lnSpc>
                <a:spcPct val="114000"/>
              </a:lnSpc>
            </a:pPr>
            <a:endParaRPr lang="en-GB" sz="1800"/>
          </a:p>
          <a:p>
            <a:pPr>
              <a:lnSpc>
                <a:spcPct val="114000"/>
              </a:lnSpc>
            </a:pPr>
            <a:r>
              <a:rPr lang="en-GB" sz="1800"/>
              <a:t>What is a basic bank account?</a:t>
            </a:r>
          </a:p>
        </p:txBody>
      </p:sp>
      <p:pic>
        <p:nvPicPr>
          <p:cNvPr id="4" name="Picture Placeholder 3">
            <a:extLst>
              <a:ext uri="{FF2B5EF4-FFF2-40B4-BE49-F238E27FC236}">
                <a16:creationId xmlns:a16="http://schemas.microsoft.com/office/drawing/2014/main" id="{FA944486-8C6A-C6E8-E318-A73553505EF2}"/>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42380" t="7137" r="6848" b="749"/>
          <a:stretch/>
        </p:blipFill>
        <p:spPr>
          <a:xfrm flipH="1">
            <a:off x="4572000" y="0"/>
            <a:ext cx="4572000" cy="4665133"/>
          </a:xfrm>
        </p:spPr>
      </p:pic>
    </p:spTree>
    <p:extLst>
      <p:ext uri="{BB962C8B-B14F-4D97-AF65-F5344CB8AC3E}">
        <p14:creationId xmlns:p14="http://schemas.microsoft.com/office/powerpoint/2010/main" val="1132370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itting on a couch using a computer&#10;&#10;Description automatically generated">
            <a:extLst>
              <a:ext uri="{FF2B5EF4-FFF2-40B4-BE49-F238E27FC236}">
                <a16:creationId xmlns:a16="http://schemas.microsoft.com/office/drawing/2014/main" id="{36CB2E6B-ED25-2F8B-08E9-A95619D99541}"/>
              </a:ext>
            </a:extLst>
          </p:cNvPr>
          <p:cNvPicPr>
            <a:picLocks noGrp="1" noChangeAspect="1"/>
          </p:cNvPicPr>
          <p:nvPr>
            <p:ph type="pic" sz="quarter" idx="10"/>
          </p:nvPr>
        </p:nvPicPr>
        <p:blipFill>
          <a:blip r:embed="rId3"/>
          <a:srcRect l="17302" r="17302"/>
          <a:stretch>
            <a:fillRect/>
          </a:stretch>
        </p:blipFill>
        <p:spPr/>
      </p:pic>
      <p:sp>
        <p:nvSpPr>
          <p:cNvPr id="3" name="Title 2">
            <a:extLst>
              <a:ext uri="{FF2B5EF4-FFF2-40B4-BE49-F238E27FC236}">
                <a16:creationId xmlns:a16="http://schemas.microsoft.com/office/drawing/2014/main" id="{BBA9C1AF-A37D-DF86-84DD-593E66D687AA}"/>
              </a:ext>
            </a:extLst>
          </p:cNvPr>
          <p:cNvSpPr>
            <a:spLocks noGrp="1"/>
          </p:cNvSpPr>
          <p:nvPr>
            <p:ph type="title"/>
          </p:nvPr>
        </p:nvSpPr>
        <p:spPr/>
        <p:txBody>
          <a:bodyPr/>
          <a:lstStyle/>
          <a:p>
            <a:r>
              <a:rPr lang="en-GB"/>
              <a:t>Credit scores and credit history</a:t>
            </a:r>
          </a:p>
        </p:txBody>
      </p:sp>
      <p:sp>
        <p:nvSpPr>
          <p:cNvPr id="4" name="Content Placeholder 3">
            <a:extLst>
              <a:ext uri="{FF2B5EF4-FFF2-40B4-BE49-F238E27FC236}">
                <a16:creationId xmlns:a16="http://schemas.microsoft.com/office/drawing/2014/main" id="{32C6246D-D26C-2BE7-4BE6-057A7AC79001}"/>
              </a:ext>
            </a:extLst>
          </p:cNvPr>
          <p:cNvSpPr>
            <a:spLocks noGrp="1"/>
          </p:cNvSpPr>
          <p:nvPr>
            <p:ph sz="half" idx="2"/>
          </p:nvPr>
        </p:nvSpPr>
        <p:spPr>
          <a:xfrm>
            <a:off x="252000" y="792000"/>
            <a:ext cx="4140000" cy="3305520"/>
          </a:xfrm>
        </p:spPr>
        <p:txBody>
          <a:bodyPr/>
          <a:lstStyle/>
          <a:p>
            <a:pPr marL="285750" indent="-285750">
              <a:buFont typeface="Arial" panose="020B0604020202020204" pitchFamily="34" charset="0"/>
              <a:buChar char="•"/>
            </a:pPr>
            <a:r>
              <a:rPr lang="en-GB" sz="1800"/>
              <a:t>Helps banks decide how much to lend</a:t>
            </a:r>
          </a:p>
          <a:p>
            <a:pPr marL="285750" indent="-285750">
              <a:buFont typeface="Arial" panose="020B0604020202020204" pitchFamily="34" charset="0"/>
              <a:buChar char="•"/>
            </a:pPr>
            <a:r>
              <a:rPr lang="en-GB" sz="1800"/>
              <a:t>Approval for credit cards, loans and mortgages</a:t>
            </a:r>
          </a:p>
          <a:p>
            <a:pPr marL="285750" indent="-285750">
              <a:buFont typeface="Arial" panose="020B0604020202020204" pitchFamily="34" charset="0"/>
              <a:buChar char="•"/>
            </a:pPr>
            <a:r>
              <a:rPr lang="en-GB" sz="1800"/>
              <a:t>Your score comes from:</a:t>
            </a:r>
          </a:p>
          <a:p>
            <a:pPr marL="742950" lvl="1" indent="-285750">
              <a:buFont typeface="Arial" panose="020B0604020202020204" pitchFamily="34" charset="0"/>
              <a:buChar char="•"/>
            </a:pPr>
            <a:r>
              <a:rPr lang="en-GB" sz="1800"/>
              <a:t>Credit history</a:t>
            </a:r>
          </a:p>
          <a:p>
            <a:pPr marL="742950" lvl="1" indent="-285750">
              <a:buFont typeface="Arial" panose="020B0604020202020204" pitchFamily="34" charset="0"/>
              <a:buChar char="•"/>
            </a:pPr>
            <a:r>
              <a:rPr lang="en-GB" sz="1800"/>
              <a:t>Your address</a:t>
            </a:r>
          </a:p>
          <a:p>
            <a:pPr marL="742950" lvl="1" indent="-285750">
              <a:buFont typeface="Arial" panose="020B0604020202020204" pitchFamily="34" charset="0"/>
              <a:buChar char="•"/>
            </a:pPr>
            <a:r>
              <a:rPr lang="en-GB" sz="1800"/>
              <a:t>Public records about debts</a:t>
            </a:r>
          </a:p>
          <a:p>
            <a:pPr marL="742950" lvl="1" indent="-285750">
              <a:buFont typeface="Arial" panose="020B0604020202020204" pitchFamily="34" charset="0"/>
              <a:buChar char="•"/>
            </a:pPr>
            <a:r>
              <a:rPr lang="en-GB" sz="1800"/>
              <a:t>Money links with other people</a:t>
            </a:r>
          </a:p>
          <a:p>
            <a:pPr marL="742950" lvl="1" indent="-285750">
              <a:buFont typeface="Arial" panose="020B0604020202020204" pitchFamily="34" charset="0"/>
              <a:buChar char="•"/>
            </a:pPr>
            <a:r>
              <a:rPr lang="en-GB" sz="1800"/>
              <a:t>Search history</a:t>
            </a:r>
          </a:p>
          <a:p>
            <a:pPr marL="285750" indent="-285750">
              <a:buFont typeface="Arial" panose="020B0604020202020204" pitchFamily="34" charset="0"/>
              <a:buChar char="•"/>
            </a:pPr>
            <a:endParaRPr lang="en-GB" sz="1800"/>
          </a:p>
        </p:txBody>
      </p:sp>
    </p:spTree>
    <p:extLst>
      <p:ext uri="{BB962C8B-B14F-4D97-AF65-F5344CB8AC3E}">
        <p14:creationId xmlns:p14="http://schemas.microsoft.com/office/powerpoint/2010/main" val="710237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using a computer&#10;&#10;Description automatically generated">
            <a:extLst>
              <a:ext uri="{FF2B5EF4-FFF2-40B4-BE49-F238E27FC236}">
                <a16:creationId xmlns:a16="http://schemas.microsoft.com/office/drawing/2014/main" id="{F4EF83BE-A142-F298-B9E7-C259237B4626}"/>
              </a:ext>
            </a:extLst>
          </p:cNvPr>
          <p:cNvPicPr>
            <a:picLocks noGrp="1" noChangeAspect="1"/>
          </p:cNvPicPr>
          <p:nvPr>
            <p:ph type="pic" sz="quarter" idx="10"/>
          </p:nvPr>
        </p:nvPicPr>
        <p:blipFill>
          <a:blip r:embed="rId3"/>
          <a:srcRect l="17349" r="17349"/>
          <a:stretch>
            <a:fillRect/>
          </a:stretch>
        </p:blipFill>
        <p:spPr/>
      </p:pic>
      <p:sp>
        <p:nvSpPr>
          <p:cNvPr id="3" name="Title 2">
            <a:extLst>
              <a:ext uri="{FF2B5EF4-FFF2-40B4-BE49-F238E27FC236}">
                <a16:creationId xmlns:a16="http://schemas.microsoft.com/office/drawing/2014/main" id="{BBA9C1AF-A37D-DF86-84DD-593E66D687AA}"/>
              </a:ext>
            </a:extLst>
          </p:cNvPr>
          <p:cNvSpPr>
            <a:spLocks noGrp="1"/>
          </p:cNvSpPr>
          <p:nvPr>
            <p:ph type="title"/>
          </p:nvPr>
        </p:nvSpPr>
        <p:spPr/>
        <p:txBody>
          <a:bodyPr/>
          <a:lstStyle/>
          <a:p>
            <a:r>
              <a:rPr lang="en-GB"/>
              <a:t>Find your credit score</a:t>
            </a:r>
          </a:p>
        </p:txBody>
      </p:sp>
      <p:sp>
        <p:nvSpPr>
          <p:cNvPr id="4" name="Content Placeholder 3">
            <a:extLst>
              <a:ext uri="{FF2B5EF4-FFF2-40B4-BE49-F238E27FC236}">
                <a16:creationId xmlns:a16="http://schemas.microsoft.com/office/drawing/2014/main" id="{32C6246D-D26C-2BE7-4BE6-057A7AC79001}"/>
              </a:ext>
            </a:extLst>
          </p:cNvPr>
          <p:cNvSpPr>
            <a:spLocks noGrp="1"/>
          </p:cNvSpPr>
          <p:nvPr>
            <p:ph sz="half" idx="2"/>
          </p:nvPr>
        </p:nvSpPr>
        <p:spPr>
          <a:xfrm>
            <a:off x="0" y="1407009"/>
            <a:ext cx="4392000" cy="4032514"/>
          </a:xfrm>
        </p:spPr>
        <p:txBody>
          <a:bodyPr/>
          <a:lstStyle/>
          <a:p>
            <a:pPr marL="742950" lvl="1" indent="-285750">
              <a:lnSpc>
                <a:spcPct val="114000"/>
              </a:lnSpc>
              <a:spcAft>
                <a:spcPts val="1800"/>
              </a:spcAft>
              <a:buFont typeface="Arial" panose="020B0604020202020204" pitchFamily="34" charset="0"/>
              <a:buChar char="•"/>
            </a:pPr>
            <a:r>
              <a:rPr lang="en-GB" sz="1800"/>
              <a:t>Experian – </a:t>
            </a:r>
            <a:r>
              <a:rPr lang="en-GB" sz="1800">
                <a:hlinkClick r:id="rId4">
                  <a:extLst>
                    <a:ext uri="{A12FA001-AC4F-418D-AE19-62706E023703}">
                      <ahyp:hlinkClr xmlns:ahyp="http://schemas.microsoft.com/office/drawing/2018/hyperlinkcolor" val="tx"/>
                    </a:ext>
                  </a:extLst>
                </a:hlinkClick>
              </a:rPr>
              <a:t>moneysavingexpert.com/</a:t>
            </a:r>
            <a:r>
              <a:rPr lang="en-GB" sz="1800" err="1">
                <a:hlinkClick r:id="rId4">
                  <a:extLst>
                    <a:ext uri="{A12FA001-AC4F-418D-AE19-62706E023703}">
                      <ahyp:hlinkClr xmlns:ahyp="http://schemas.microsoft.com/office/drawing/2018/hyperlinkcolor" val="tx"/>
                    </a:ext>
                  </a:extLst>
                </a:hlinkClick>
              </a:rPr>
              <a:t>creditclub</a:t>
            </a:r>
            <a:endParaRPr lang="en-GB" sz="1800"/>
          </a:p>
          <a:p>
            <a:pPr marL="742950" lvl="1" indent="-285750">
              <a:lnSpc>
                <a:spcPct val="114000"/>
              </a:lnSpc>
              <a:spcAft>
                <a:spcPts val="1800"/>
              </a:spcAft>
              <a:buFont typeface="Arial" panose="020B0604020202020204" pitchFamily="34" charset="0"/>
              <a:buChar char="•"/>
            </a:pPr>
            <a:r>
              <a:rPr lang="en-GB" sz="1800"/>
              <a:t>Equifax – </a:t>
            </a:r>
            <a:r>
              <a:rPr lang="en-GB" sz="1800">
                <a:hlinkClick r:id="rId5">
                  <a:extLst>
                    <a:ext uri="{A12FA001-AC4F-418D-AE19-62706E023703}">
                      <ahyp:hlinkClr xmlns:ahyp="http://schemas.microsoft.com/office/drawing/2018/hyperlinkcolor" val="tx"/>
                    </a:ext>
                  </a:extLst>
                </a:hlinkClick>
              </a:rPr>
              <a:t>www.clearscore.com</a:t>
            </a:r>
            <a:endParaRPr lang="en-GB" sz="1800"/>
          </a:p>
          <a:p>
            <a:pPr marL="742950" lvl="1" indent="-285750">
              <a:lnSpc>
                <a:spcPct val="114000"/>
              </a:lnSpc>
              <a:spcAft>
                <a:spcPts val="1800"/>
              </a:spcAft>
              <a:buFont typeface="Arial" panose="020B0604020202020204" pitchFamily="34" charset="0"/>
              <a:buChar char="•"/>
            </a:pPr>
            <a:r>
              <a:rPr lang="en-GB" sz="1800"/>
              <a:t>TransUnion – </a:t>
            </a:r>
            <a:r>
              <a:rPr lang="en-GB" sz="1800">
                <a:hlinkClick r:id="rId6">
                  <a:extLst>
                    <a:ext uri="{A12FA001-AC4F-418D-AE19-62706E023703}">
                      <ahyp:hlinkClr xmlns:ahyp="http://schemas.microsoft.com/office/drawing/2018/hyperlinkcolor" val="tx"/>
                    </a:ext>
                  </a:extLst>
                </a:hlinkClick>
              </a:rPr>
              <a:t>www.creditkarma.co.uk</a:t>
            </a:r>
            <a:endParaRPr lang="en-GB" sz="1800"/>
          </a:p>
          <a:p>
            <a:pPr marL="285750" indent="-285750">
              <a:lnSpc>
                <a:spcPct val="114000"/>
              </a:lnSpc>
              <a:spcAft>
                <a:spcPts val="1800"/>
              </a:spcAft>
              <a:buFont typeface="Arial" panose="020B0604020202020204" pitchFamily="34" charset="0"/>
              <a:buChar char="•"/>
            </a:pPr>
            <a:endParaRPr lang="en-GB" sz="1800"/>
          </a:p>
          <a:p>
            <a:pPr marL="742950" lvl="1" indent="-285750">
              <a:lnSpc>
                <a:spcPct val="114000"/>
              </a:lnSpc>
              <a:spcAft>
                <a:spcPts val="1800"/>
              </a:spcAft>
              <a:buFont typeface="Arial" panose="020B0604020202020204" pitchFamily="34" charset="0"/>
              <a:buChar char="•"/>
            </a:pPr>
            <a:endParaRPr lang="en-GB" sz="1800"/>
          </a:p>
          <a:p>
            <a:pPr marL="285750" indent="-285750">
              <a:lnSpc>
                <a:spcPct val="114000"/>
              </a:lnSpc>
              <a:spcAft>
                <a:spcPts val="1800"/>
              </a:spcAft>
              <a:buFont typeface="Arial" panose="020B0604020202020204" pitchFamily="34" charset="0"/>
              <a:buChar char="•"/>
            </a:pPr>
            <a:endParaRPr lang="en-GB" sz="1800"/>
          </a:p>
        </p:txBody>
      </p:sp>
    </p:spTree>
    <p:extLst>
      <p:ext uri="{BB962C8B-B14F-4D97-AF65-F5344CB8AC3E}">
        <p14:creationId xmlns:p14="http://schemas.microsoft.com/office/powerpoint/2010/main" val="2260337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and person sitting on a couch looking at a tablet&#10;&#10;Description automatically generated">
            <a:extLst>
              <a:ext uri="{FF2B5EF4-FFF2-40B4-BE49-F238E27FC236}">
                <a16:creationId xmlns:a16="http://schemas.microsoft.com/office/drawing/2014/main" id="{F4EF83BE-A142-F298-B9E7-C259237B4626}"/>
              </a:ext>
            </a:extLst>
          </p:cNvPr>
          <p:cNvPicPr>
            <a:picLocks noGrp="1" noChangeAspect="1"/>
          </p:cNvPicPr>
          <p:nvPr>
            <p:ph type="pic" sz="quarter" idx="10"/>
          </p:nvPr>
        </p:nvPicPr>
        <p:blipFill>
          <a:blip r:embed="rId3"/>
          <a:srcRect l="17345" r="17345"/>
          <a:stretch>
            <a:fillRect/>
          </a:stretch>
        </p:blipFill>
        <p:spPr>
          <a:xfrm>
            <a:off x="4572000" y="0"/>
            <a:ext cx="4572000" cy="4665133"/>
          </a:xfrm>
        </p:spPr>
      </p:pic>
      <p:sp>
        <p:nvSpPr>
          <p:cNvPr id="3" name="Title 2">
            <a:extLst>
              <a:ext uri="{FF2B5EF4-FFF2-40B4-BE49-F238E27FC236}">
                <a16:creationId xmlns:a16="http://schemas.microsoft.com/office/drawing/2014/main" id="{BBA9C1AF-A37D-DF86-84DD-593E66D687AA}"/>
              </a:ext>
            </a:extLst>
          </p:cNvPr>
          <p:cNvSpPr>
            <a:spLocks noGrp="1"/>
          </p:cNvSpPr>
          <p:nvPr>
            <p:ph type="title"/>
          </p:nvPr>
        </p:nvSpPr>
        <p:spPr/>
        <p:txBody>
          <a:bodyPr/>
          <a:lstStyle/>
          <a:p>
            <a:r>
              <a:rPr lang="en-GB"/>
              <a:t>Building up your credit score</a:t>
            </a:r>
          </a:p>
        </p:txBody>
      </p:sp>
      <p:sp>
        <p:nvSpPr>
          <p:cNvPr id="4" name="Content Placeholder 3">
            <a:extLst>
              <a:ext uri="{FF2B5EF4-FFF2-40B4-BE49-F238E27FC236}">
                <a16:creationId xmlns:a16="http://schemas.microsoft.com/office/drawing/2014/main" id="{32C6246D-D26C-2BE7-4BE6-057A7AC79001}"/>
              </a:ext>
            </a:extLst>
          </p:cNvPr>
          <p:cNvSpPr>
            <a:spLocks noGrp="1"/>
          </p:cNvSpPr>
          <p:nvPr>
            <p:ph sz="half" idx="2"/>
          </p:nvPr>
        </p:nvSpPr>
        <p:spPr>
          <a:xfrm>
            <a:off x="252000" y="865589"/>
            <a:ext cx="4140000" cy="2363724"/>
          </a:xfrm>
        </p:spPr>
        <p:txBody>
          <a:bodyPr/>
          <a:lstStyle/>
          <a:p>
            <a:pPr marL="285750" indent="-285750">
              <a:buFont typeface="Arial" panose="020B0604020202020204" pitchFamily="34" charset="0"/>
              <a:buChar char="•"/>
            </a:pPr>
            <a:r>
              <a:rPr lang="en-GB" sz="1800"/>
              <a:t>Do:</a:t>
            </a:r>
          </a:p>
          <a:p>
            <a:pPr marL="742950" lvl="1" indent="-285750">
              <a:buClr>
                <a:srgbClr val="77BA00"/>
              </a:buClr>
              <a:buFont typeface="Wingdings" panose="05000000000000000000" pitchFamily="2" charset="2"/>
              <a:buChar char="ü"/>
            </a:pPr>
            <a:r>
              <a:rPr lang="en-GB" sz="1800"/>
              <a:t>Use a bank account</a:t>
            </a:r>
          </a:p>
          <a:p>
            <a:pPr marL="742950" lvl="1" indent="-285750">
              <a:buClr>
                <a:srgbClr val="77BA00"/>
              </a:buClr>
              <a:buFont typeface="Wingdings" panose="05000000000000000000" pitchFamily="2" charset="2"/>
              <a:buChar char="ü"/>
            </a:pPr>
            <a:r>
              <a:rPr lang="en-GB" sz="1800"/>
              <a:t>Stay within your limits</a:t>
            </a:r>
          </a:p>
          <a:p>
            <a:pPr marL="742950" lvl="1" indent="-285750">
              <a:buClr>
                <a:srgbClr val="77BA00"/>
              </a:buClr>
              <a:buFont typeface="Wingdings" panose="05000000000000000000" pitchFamily="2" charset="2"/>
              <a:buChar char="ü"/>
            </a:pPr>
            <a:r>
              <a:rPr lang="en-GB" sz="1800"/>
              <a:t>Keep up with repayments</a:t>
            </a:r>
          </a:p>
          <a:p>
            <a:pPr marL="742950" lvl="1" indent="-285750">
              <a:buClr>
                <a:srgbClr val="77BA00"/>
              </a:buClr>
              <a:buFont typeface="Wingdings" panose="05000000000000000000" pitchFamily="2" charset="2"/>
              <a:buChar char="ü"/>
            </a:pPr>
            <a:r>
              <a:rPr lang="en-GB" sz="1800"/>
              <a:t>Check you’re on the electoral roll</a:t>
            </a:r>
          </a:p>
          <a:p>
            <a:pPr marL="742950" lvl="1" indent="-285750">
              <a:buFont typeface="Arial" panose="020B0604020202020204" pitchFamily="34" charset="0"/>
              <a:buChar char="•"/>
            </a:pPr>
            <a:endParaRPr lang="en-GB" sz="1800"/>
          </a:p>
          <a:p>
            <a:pPr marL="285750" indent="-285750">
              <a:buFont typeface="Arial" panose="020B0604020202020204" pitchFamily="34" charset="0"/>
              <a:buChar char="•"/>
            </a:pPr>
            <a:endParaRPr lang="en-GB" sz="1800"/>
          </a:p>
        </p:txBody>
      </p:sp>
      <p:sp>
        <p:nvSpPr>
          <p:cNvPr id="5" name="Content Placeholder 3">
            <a:extLst>
              <a:ext uri="{FF2B5EF4-FFF2-40B4-BE49-F238E27FC236}">
                <a16:creationId xmlns:a16="http://schemas.microsoft.com/office/drawing/2014/main" id="{90772E16-7873-1226-F0D4-08C0D071A5D6}"/>
              </a:ext>
            </a:extLst>
          </p:cNvPr>
          <p:cNvSpPr txBox="1">
            <a:spLocks/>
          </p:cNvSpPr>
          <p:nvPr/>
        </p:nvSpPr>
        <p:spPr bwMode="auto">
          <a:xfrm>
            <a:off x="342000" y="2571750"/>
            <a:ext cx="4140000" cy="2031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marL="285750" indent="-285750">
              <a:buFont typeface="Arial" panose="020B0604020202020204" pitchFamily="34" charset="0"/>
              <a:buChar char="•"/>
            </a:pPr>
            <a:r>
              <a:rPr lang="en-GB" sz="1800" kern="0"/>
              <a:t>Don’t:</a:t>
            </a:r>
          </a:p>
          <a:p>
            <a:pPr marL="742950" lvl="1" indent="-285750">
              <a:buClr>
                <a:srgbClr val="FB7E71"/>
              </a:buClr>
              <a:buFont typeface="Lloyds Bank Jack" panose="02000503040000020004" pitchFamily="50" charset="0"/>
              <a:buChar char="X"/>
            </a:pPr>
            <a:r>
              <a:rPr lang="en-GB" sz="1800" kern="0"/>
              <a:t>Apply for credit too many times</a:t>
            </a:r>
          </a:p>
          <a:p>
            <a:pPr marL="742950" lvl="1" indent="-285750">
              <a:buClr>
                <a:srgbClr val="FB7E71"/>
              </a:buClr>
              <a:buFont typeface="Lloyds Bank Jack" panose="02000503040000020004" pitchFamily="50" charset="0"/>
              <a:buChar char="X"/>
            </a:pPr>
            <a:r>
              <a:rPr lang="en-GB" sz="1800" kern="0"/>
              <a:t>Pay late – or not at all</a:t>
            </a:r>
          </a:p>
          <a:p>
            <a:pPr marL="742950" lvl="1" indent="-285750">
              <a:buClr>
                <a:srgbClr val="FB7E71"/>
              </a:buClr>
              <a:buFont typeface="Lloyds Bank Jack" panose="02000503040000020004" pitchFamily="50" charset="0"/>
              <a:buChar char="X"/>
            </a:pPr>
            <a:r>
              <a:rPr lang="en-GB" sz="1800" kern="0"/>
              <a:t>Be tempted by ‘payday loans’ </a:t>
            </a:r>
          </a:p>
          <a:p>
            <a:pPr marL="742950" lvl="1" indent="-285750">
              <a:buFont typeface="Arial" panose="020B0604020202020204" pitchFamily="34" charset="0"/>
              <a:buChar char="•"/>
            </a:pPr>
            <a:endParaRPr lang="en-GB" sz="1800" kern="0"/>
          </a:p>
          <a:p>
            <a:pPr marL="285750" indent="-285750">
              <a:buFont typeface="Arial" panose="020B0604020202020204" pitchFamily="34" charset="0"/>
              <a:buChar char="•"/>
            </a:pPr>
            <a:endParaRPr lang="en-GB" sz="1800" kern="0"/>
          </a:p>
        </p:txBody>
      </p:sp>
    </p:spTree>
    <p:extLst>
      <p:ext uri="{BB962C8B-B14F-4D97-AF65-F5344CB8AC3E}">
        <p14:creationId xmlns:p14="http://schemas.microsoft.com/office/powerpoint/2010/main" val="2560531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Activity: Bank account features</a:t>
            </a:r>
            <a:endParaRPr lang="en-US"/>
          </a:p>
        </p:txBody>
      </p:sp>
      <p:sp>
        <p:nvSpPr>
          <p:cNvPr id="5" name="Content Placeholder 7">
            <a:extLst>
              <a:ext uri="{FF2B5EF4-FFF2-40B4-BE49-F238E27FC236}">
                <a16:creationId xmlns:a16="http://schemas.microsoft.com/office/drawing/2014/main" id="{9382B94B-BD07-44FA-8466-9A1B96644FAD}"/>
              </a:ext>
            </a:extLst>
          </p:cNvPr>
          <p:cNvSpPr txBox="1">
            <a:spLocks/>
          </p:cNvSpPr>
          <p:nvPr/>
        </p:nvSpPr>
        <p:spPr bwMode="auto">
          <a:xfrm>
            <a:off x="252000" y="1300394"/>
            <a:ext cx="4140000" cy="1477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r>
              <a:rPr lang="en-GB" sz="1800" kern="0"/>
              <a:t>Look at the list of bank account features – work out which features are available if you have a basic account, and which ones you need to have a current account to access</a:t>
            </a:r>
          </a:p>
        </p:txBody>
      </p:sp>
      <p:sp>
        <p:nvSpPr>
          <p:cNvPr id="3" name="Picture Placeholder 2" descr="Person thinking about their bank account">
            <a:extLst>
              <a:ext uri="{FF2B5EF4-FFF2-40B4-BE49-F238E27FC236}">
                <a16:creationId xmlns:a16="http://schemas.microsoft.com/office/drawing/2014/main" id="{A930BBDE-DDAE-9A5C-64CB-133D69F68B22}"/>
              </a:ext>
            </a:extLst>
          </p:cNvPr>
          <p:cNvSpPr>
            <a:spLocks noGrp="1"/>
          </p:cNvSpPr>
          <p:nvPr>
            <p:ph type="pic" sz="quarter" idx="10"/>
          </p:nvPr>
        </p:nvSpPr>
        <p:spPr/>
        <p:txBody>
          <a:bodyPr/>
          <a:lstStyle/>
          <a:p>
            <a:endParaRPr lang="en-GB"/>
          </a:p>
        </p:txBody>
      </p:sp>
      <p:pic>
        <p:nvPicPr>
          <p:cNvPr id="4" name="Picture Placeholder 10" descr="A person sitting at a computer&#10;&#10;">
            <a:extLst>
              <a:ext uri="{FF2B5EF4-FFF2-40B4-BE49-F238E27FC236}">
                <a16:creationId xmlns:a16="http://schemas.microsoft.com/office/drawing/2014/main" id="{DF376AD6-6CA9-5271-3841-69B7B9B038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1613" t="3689" r="25302"/>
          <a:stretch/>
        </p:blipFill>
        <p:spPr bwMode="auto">
          <a:xfrm flipH="1">
            <a:off x="4572000" y="0"/>
            <a:ext cx="4572000" cy="4665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940861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1999" y="252000"/>
            <a:ext cx="5465219" cy="757130"/>
          </a:xfrm>
        </p:spPr>
        <p:txBody>
          <a:bodyPr/>
          <a:lstStyle/>
          <a:p>
            <a:r>
              <a:rPr lang="en-GB"/>
              <a:t>Bank account features explained</a:t>
            </a:r>
            <a:endParaRPr lang="en-US"/>
          </a:p>
        </p:txBody>
      </p:sp>
      <p:graphicFrame>
        <p:nvGraphicFramePr>
          <p:cNvPr id="2" name="Table 1">
            <a:extLst>
              <a:ext uri="{FF2B5EF4-FFF2-40B4-BE49-F238E27FC236}">
                <a16:creationId xmlns:a16="http://schemas.microsoft.com/office/drawing/2014/main" id="{557CC42C-ED4F-4EBD-911D-C5AD944E2102}"/>
              </a:ext>
            </a:extLst>
          </p:cNvPr>
          <p:cNvGraphicFramePr>
            <a:graphicFrameLocks noGrp="1"/>
          </p:cNvGraphicFramePr>
          <p:nvPr>
            <p:extLst>
              <p:ext uri="{D42A27DB-BD31-4B8C-83A1-F6EECF244321}">
                <p14:modId xmlns:p14="http://schemas.microsoft.com/office/powerpoint/2010/main" val="3965028168"/>
              </p:ext>
            </p:extLst>
          </p:nvPr>
        </p:nvGraphicFramePr>
        <p:xfrm>
          <a:off x="1655929" y="797473"/>
          <a:ext cx="6099845" cy="3548554"/>
        </p:xfrm>
        <a:graphic>
          <a:graphicData uri="http://schemas.openxmlformats.org/drawingml/2006/table">
            <a:tbl>
              <a:tblPr firstRow="1" firstCol="1" bandRow="1">
                <a:tableStyleId>{5C22544A-7EE6-4342-B048-85BDC9FD1C3A}</a:tableStyleId>
              </a:tblPr>
              <a:tblGrid>
                <a:gridCol w="3820023">
                  <a:extLst>
                    <a:ext uri="{9D8B030D-6E8A-4147-A177-3AD203B41FA5}">
                      <a16:colId xmlns:a16="http://schemas.microsoft.com/office/drawing/2014/main" val="2603165030"/>
                    </a:ext>
                  </a:extLst>
                </a:gridCol>
                <a:gridCol w="1178379">
                  <a:extLst>
                    <a:ext uri="{9D8B030D-6E8A-4147-A177-3AD203B41FA5}">
                      <a16:colId xmlns:a16="http://schemas.microsoft.com/office/drawing/2014/main" val="2401523661"/>
                    </a:ext>
                  </a:extLst>
                </a:gridCol>
                <a:gridCol w="1101443">
                  <a:extLst>
                    <a:ext uri="{9D8B030D-6E8A-4147-A177-3AD203B41FA5}">
                      <a16:colId xmlns:a16="http://schemas.microsoft.com/office/drawing/2014/main" val="1819647745"/>
                    </a:ext>
                  </a:extLst>
                </a:gridCol>
              </a:tblGrid>
              <a:tr h="539369">
                <a:tc>
                  <a:txBody>
                    <a:bodyPr/>
                    <a:lstStyle/>
                    <a:p>
                      <a:pPr>
                        <a:lnSpc>
                          <a:spcPct val="107000"/>
                        </a:lnSpc>
                        <a:spcAft>
                          <a:spcPts val="600"/>
                        </a:spcAft>
                      </a:pPr>
                      <a:r>
                        <a:rPr lang="en-GB" sz="1200">
                          <a:effectLst/>
                          <a:latin typeface="Lloyds Bank Jack" panose="02000503040000020004" pitchFamily="2" charset="0"/>
                        </a:rPr>
                        <a:t>Feature</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Current only</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Both types</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982448447"/>
                  </a:ext>
                </a:extLst>
              </a:tr>
              <a:tr h="601837">
                <a:tc>
                  <a:txBody>
                    <a:bodyPr/>
                    <a:lstStyle/>
                    <a:p>
                      <a:pPr>
                        <a:lnSpc>
                          <a:spcPct val="107000"/>
                        </a:lnSpc>
                        <a:spcAft>
                          <a:spcPts val="800"/>
                        </a:spcAft>
                      </a:pPr>
                      <a:r>
                        <a:rPr lang="en-GB" sz="1200" b="0">
                          <a:effectLst/>
                          <a:latin typeface="Lloyds Bank Jack" panose="02000503040000020004" pitchFamily="2" charset="0"/>
                        </a:rPr>
                        <a:t>Ability to have wages, Universal Credit and other funds paid into the account</a:t>
                      </a:r>
                      <a:endParaRPr lang="en-GB" sz="1200" b="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sym typeface="Webdings" panose="05030102010509060703" pitchFamily="18" charset="2"/>
                        </a:rPr>
                        <a: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26799120"/>
                  </a:ext>
                </a:extLst>
              </a:tr>
              <a:tr h="601837">
                <a:tc>
                  <a:txBody>
                    <a:bodyPr/>
                    <a:lstStyle/>
                    <a:p>
                      <a:pPr>
                        <a:lnSpc>
                          <a:spcPct val="107000"/>
                        </a:lnSpc>
                        <a:spcAft>
                          <a:spcPts val="800"/>
                        </a:spcAft>
                      </a:pPr>
                      <a:r>
                        <a:rPr lang="en-GB" sz="1200" b="0">
                          <a:effectLst/>
                          <a:latin typeface="Lloyds Bank Jack" panose="02000503040000020004" pitchFamily="2" charset="0"/>
                        </a:rPr>
                        <a:t>Ability to pay bills by direct debit</a:t>
                      </a:r>
                      <a:endParaRPr lang="en-GB" sz="1200" b="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sym typeface="Webdings" panose="05030102010509060703" pitchFamily="18" charset="2"/>
                        </a:rPr>
                        <a: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3111465282"/>
                  </a:ext>
                </a:extLst>
              </a:tr>
              <a:tr h="601837">
                <a:tc>
                  <a:txBody>
                    <a:bodyPr/>
                    <a:lstStyle/>
                    <a:p>
                      <a:pPr>
                        <a:lnSpc>
                          <a:spcPct val="107000"/>
                        </a:lnSpc>
                        <a:spcAft>
                          <a:spcPts val="800"/>
                        </a:spcAft>
                      </a:pPr>
                      <a:r>
                        <a:rPr lang="en-GB" sz="1200" b="0">
                          <a:effectLst/>
                          <a:latin typeface="Lloyds Bank Jack" panose="02000503040000020004" pitchFamily="2" charset="0"/>
                        </a:rPr>
                        <a:t>Access to overdraft facilities</a:t>
                      </a:r>
                      <a:endParaRPr lang="en-GB" sz="1200" b="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sym typeface="Webdings" panose="05030102010509060703" pitchFamily="18" charset="2"/>
                        </a:rPr>
                        <a: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449899124"/>
                  </a:ext>
                </a:extLst>
              </a:tr>
              <a:tr h="601837">
                <a:tc>
                  <a:txBody>
                    <a:bodyPr/>
                    <a:lstStyle/>
                    <a:p>
                      <a:pPr>
                        <a:lnSpc>
                          <a:spcPct val="107000"/>
                        </a:lnSpc>
                        <a:spcAft>
                          <a:spcPts val="800"/>
                        </a:spcAft>
                      </a:pPr>
                      <a:r>
                        <a:rPr lang="en-GB" sz="1200" b="0">
                          <a:effectLst/>
                          <a:latin typeface="Lloyds Bank Jack" panose="02000503040000020004" pitchFamily="2" charset="0"/>
                        </a:rPr>
                        <a:t>Access to ATMs in the LINK network</a:t>
                      </a:r>
                      <a:endParaRPr lang="en-GB" sz="1200" b="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sym typeface="Webdings" panose="05030102010509060703" pitchFamily="18" charset="2"/>
                        </a:rPr>
                        <a: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179959910"/>
                  </a:ext>
                </a:extLst>
              </a:tr>
              <a:tr h="601837">
                <a:tc>
                  <a:txBody>
                    <a:bodyPr/>
                    <a:lstStyle/>
                    <a:p>
                      <a:pPr>
                        <a:lnSpc>
                          <a:spcPct val="107000"/>
                        </a:lnSpc>
                        <a:spcAft>
                          <a:spcPts val="800"/>
                        </a:spcAft>
                      </a:pPr>
                      <a:r>
                        <a:rPr lang="en-GB" sz="1200" b="0">
                          <a:effectLst/>
                          <a:latin typeface="Lloyds Bank Jack" panose="02000503040000020004" pitchFamily="2" charset="0"/>
                        </a:rPr>
                        <a:t>Ability to pay in or take out money over the counter at a bank branch or Post Office</a:t>
                      </a:r>
                      <a:endParaRPr lang="en-GB" sz="1200" b="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sym typeface="Webdings" panose="05030102010509060703" pitchFamily="18" charset="2"/>
                        </a:rPr>
                        <a: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576710253"/>
                  </a:ext>
                </a:extLst>
              </a:tr>
            </a:tbl>
          </a:graphicData>
        </a:graphic>
      </p:graphicFrame>
    </p:spTree>
    <p:extLst>
      <p:ext uri="{BB962C8B-B14F-4D97-AF65-F5344CB8AC3E}">
        <p14:creationId xmlns:p14="http://schemas.microsoft.com/office/powerpoint/2010/main" val="2575383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p:txBody>
          <a:bodyPr/>
          <a:lstStyle/>
          <a:p>
            <a:pPr algn="ctr"/>
            <a:r>
              <a:rPr lang="en-GB" sz="3600"/>
              <a:t>How to open a bank account</a:t>
            </a:r>
            <a:endParaRPr lang="en-US" sz="3600"/>
          </a:p>
        </p:txBody>
      </p:sp>
    </p:spTree>
    <p:extLst>
      <p:ext uri="{BB962C8B-B14F-4D97-AF65-F5344CB8AC3E}">
        <p14:creationId xmlns:p14="http://schemas.microsoft.com/office/powerpoint/2010/main" val="286187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wrap="square" anchor="t">
            <a:normAutofit/>
          </a:bodyPr>
          <a:lstStyle/>
          <a:p>
            <a:r>
              <a:rPr lang="en-GB"/>
              <a:t>Sam</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792000"/>
            <a:ext cx="4453004" cy="3322637"/>
          </a:xfrm>
        </p:spPr>
        <p:txBody>
          <a:bodyPr wrap="square" anchor="t">
            <a:normAutofit lnSpcReduction="10000"/>
          </a:bodyPr>
          <a:lstStyle/>
          <a:p>
            <a:r>
              <a:rPr lang="en-GB" sz="1800"/>
              <a:t>Sam’s  planning  a trip to his local bank, to open an account</a:t>
            </a:r>
          </a:p>
          <a:p>
            <a:endParaRPr lang="en-GB" sz="1800"/>
          </a:p>
          <a:p>
            <a:r>
              <a:rPr lang="en-GB" sz="1800"/>
              <a:t>The bank has told him that he’ll need to bring some ID to show them proof of his name and address </a:t>
            </a:r>
          </a:p>
          <a:p>
            <a:endParaRPr lang="en-GB" sz="1800"/>
          </a:p>
          <a:p>
            <a:r>
              <a:rPr lang="en-GB" sz="1800"/>
              <a:t>He’ll need something with his photo on it and something else that shows his address</a:t>
            </a:r>
          </a:p>
          <a:p>
            <a:endParaRPr lang="en-GB" sz="1800"/>
          </a:p>
          <a:p>
            <a:r>
              <a:rPr lang="en-GB" sz="1800"/>
              <a:t>What documents do you think he could take?</a:t>
            </a:r>
          </a:p>
        </p:txBody>
      </p:sp>
      <p:pic>
        <p:nvPicPr>
          <p:cNvPr id="5" name="Picture Placeholder 3">
            <a:extLst>
              <a:ext uri="{FF2B5EF4-FFF2-40B4-BE49-F238E27FC236}">
                <a16:creationId xmlns:a16="http://schemas.microsoft.com/office/drawing/2014/main" id="{B03EE27E-3DC6-BF54-A1FF-B4CB89C30188}"/>
              </a:ext>
              <a:ext uri="{C183D7F6-B498-43B3-948B-1728B52AA6E4}">
                <adec:decorative xmlns:adec="http://schemas.microsoft.com/office/drawing/2017/decorative" val="1"/>
              </a:ext>
            </a:extLst>
          </p:cNvPr>
          <p:cNvPicPr>
            <a:picLocks noChangeAspect="1"/>
          </p:cNvPicPr>
          <p:nvPr/>
        </p:nvPicPr>
        <p:blipFill>
          <a:blip r:embed="rId3"/>
          <a:srcRect l="626" r="626"/>
          <a:stretch/>
        </p:blipFill>
        <p:spPr bwMode="auto">
          <a:xfrm>
            <a:off x="5160578" y="0"/>
            <a:ext cx="3983421" cy="4665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622893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CE257-11DC-6E85-F2E1-6D2AED8F3C72}"/>
              </a:ext>
              <a:ext uri="{C183D7F6-B498-43B3-948B-1728B52AA6E4}">
                <adec:decorative xmlns:adec="http://schemas.microsoft.com/office/drawing/2017/decorative" val="1"/>
              </a:ext>
            </a:extLst>
          </p:cNvPr>
          <p:cNvSpPr>
            <a:spLocks noGrp="1"/>
          </p:cNvSpPr>
          <p:nvPr>
            <p:ph type="title"/>
          </p:nvPr>
        </p:nvSpPr>
        <p:spPr>
          <a:xfrm>
            <a:off x="252000" y="-757130"/>
            <a:ext cx="4140000" cy="757130"/>
          </a:xfrm>
        </p:spPr>
        <p:txBody>
          <a:bodyPr vert="horz" wrap="square" lIns="91440" tIns="45720" rIns="91440" bIns="45720" numCol="1" anchor="b" anchorCtr="0" compatLnSpc="1">
            <a:prstTxWarp prst="textNoShape">
              <a:avLst/>
            </a:prstTxWarp>
            <a:spAutoFit/>
          </a:bodyPr>
          <a:lstStyle/>
          <a:p>
            <a:r>
              <a:rPr lang="en-GB"/>
              <a:t>Types of ID and Proof of Address</a:t>
            </a:r>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18355" y="258485"/>
            <a:ext cx="2393614" cy="4444294"/>
          </a:xfrm>
        </p:spPr>
        <p:txBody>
          <a:bodyPr anchor="t"/>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b="1"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Photo ID (proof of name)</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Driving licence</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Passport</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EU ID</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HMRC Tax Notification</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Blue disabled drivers pass</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Benefits entitlement letter</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UK Armed Forces ID Card</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Home Office Immigration Status Document accompanied by proof of right to reside</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Home Office Application Registration Card</a:t>
            </a:r>
            <a:endParaRPr lang="en-GB" b="0" i="0" u="none" strike="noStrike" kern="0" cap="none" spc="0" normalizeH="0" baseline="0" noProof="0">
              <a:ln>
                <a:noFill/>
              </a:ln>
              <a:effectLst/>
              <a:uLnTx/>
              <a:uFillTx/>
              <a:latin typeface="Lloyds Bank Jack" panose="02000503040000020004" pitchFamily="2" charset="77"/>
              <a:ea typeface="+mn-ea"/>
              <a:cs typeface="+mn-cs"/>
            </a:endParaRPr>
          </a:p>
          <a:p>
            <a:pPr marL="285750" indent="-285750">
              <a:buFont typeface="Arial" panose="020B0604020202020204" pitchFamily="34" charset="0"/>
              <a:buChar char="•"/>
              <a:defRPr/>
            </a:pPr>
            <a:r>
              <a:rPr lang="en-GB">
                <a:latin typeface="Lloyds Bank Jack"/>
                <a:cs typeface="Arial"/>
              </a:rPr>
              <a:t>Biometric residence permit (BRP)</a:t>
            </a:r>
          </a:p>
          <a:p>
            <a:pPr>
              <a:defRPr/>
            </a:pPr>
            <a:endParaRPr lang="en-GB">
              <a:latin typeface="Lloyds Bank Jack"/>
              <a:cs typeface="Calibri"/>
            </a:endParaRPr>
          </a:p>
        </p:txBody>
      </p:sp>
      <p:sp>
        <p:nvSpPr>
          <p:cNvPr id="5" name="Content Placeholder 7">
            <a:extLst>
              <a:ext uri="{FF2B5EF4-FFF2-40B4-BE49-F238E27FC236}">
                <a16:creationId xmlns:a16="http://schemas.microsoft.com/office/drawing/2014/main" id="{5CB871C5-FBBA-4BC9-86E6-AC8815B9197D}"/>
              </a:ext>
              <a:ext uri="{C183D7F6-B498-43B3-948B-1728B52AA6E4}">
                <adec:decorative xmlns:adec="http://schemas.microsoft.com/office/drawing/2017/decorative" val="1"/>
              </a:ext>
            </a:extLst>
          </p:cNvPr>
          <p:cNvSpPr txBox="1">
            <a:spLocks/>
          </p:cNvSpPr>
          <p:nvPr/>
        </p:nvSpPr>
        <p:spPr bwMode="auto">
          <a:xfrm>
            <a:off x="2568526" y="263928"/>
            <a:ext cx="2507443" cy="44012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r>
              <a:rPr lang="en-GB" b="1" kern="0"/>
              <a:t>Proof of address</a:t>
            </a:r>
          </a:p>
          <a:p>
            <a:pPr marL="285750" indent="-285750">
              <a:buFont typeface="Arial" panose="020B0604020202020204" pitchFamily="34" charset="0"/>
              <a:buChar char="•"/>
            </a:pPr>
            <a:r>
              <a:rPr lang="en-GB" kern="0"/>
              <a:t>Council tax bill</a:t>
            </a:r>
          </a:p>
          <a:p>
            <a:pPr marL="285750" indent="-285750">
              <a:buFont typeface="Arial" panose="020B0604020202020204" pitchFamily="34" charset="0"/>
              <a:buChar char="•"/>
            </a:pPr>
            <a:r>
              <a:rPr lang="en-GB" kern="0"/>
              <a:t>EU/EEA photo driving licence</a:t>
            </a:r>
          </a:p>
          <a:p>
            <a:pPr marL="285750" indent="-285750">
              <a:buFont typeface="Arial" panose="020B0604020202020204" pitchFamily="34" charset="0"/>
              <a:buChar char="•"/>
            </a:pPr>
            <a:r>
              <a:rPr lang="en-GB" kern="0"/>
              <a:t>Benefits entitlement letter</a:t>
            </a:r>
          </a:p>
          <a:p>
            <a:pPr marL="285750" indent="-285750">
              <a:buFont typeface="Arial" panose="020B0604020202020204" pitchFamily="34" charset="0"/>
              <a:buChar char="•"/>
            </a:pPr>
            <a:r>
              <a:rPr lang="en-GB" kern="0"/>
              <a:t>HMRC Tax Notification</a:t>
            </a:r>
          </a:p>
          <a:p>
            <a:pPr marL="285750" indent="-285750">
              <a:buFont typeface="Arial" panose="020B0604020202020204" pitchFamily="34" charset="0"/>
              <a:buChar char="•"/>
            </a:pPr>
            <a:r>
              <a:rPr lang="en-GB" kern="0"/>
              <a:t>Utility bill</a:t>
            </a:r>
          </a:p>
          <a:p>
            <a:pPr marL="285750" indent="-285750">
              <a:buFont typeface="Arial" panose="020B0604020202020204" pitchFamily="34" charset="0"/>
              <a:buChar char="•"/>
            </a:pPr>
            <a:r>
              <a:rPr lang="en-GB" kern="0"/>
              <a:t>Bank, building society or UK credit union statement</a:t>
            </a:r>
          </a:p>
          <a:p>
            <a:pPr marL="285750" indent="-285750">
              <a:buFont typeface="Arial" panose="020B0604020202020204" pitchFamily="34" charset="0"/>
              <a:buChar char="•"/>
            </a:pPr>
            <a:r>
              <a:rPr lang="en-GB" kern="0"/>
              <a:t>UK, EU/EEA mortgage statement</a:t>
            </a:r>
          </a:p>
          <a:p>
            <a:pPr marL="285750" indent="-285750">
              <a:buFont typeface="Arial" panose="020B0604020202020204" pitchFamily="34" charset="0"/>
              <a:buChar char="•"/>
            </a:pPr>
            <a:r>
              <a:rPr lang="en-GB" kern="0"/>
              <a:t>Current UK provisional driver’s licence</a:t>
            </a:r>
          </a:p>
          <a:p>
            <a:pPr marL="285750" indent="-285750">
              <a:buFont typeface="Arial" panose="020B0604020202020204" pitchFamily="34" charset="0"/>
              <a:buChar char="•"/>
            </a:pPr>
            <a:r>
              <a:rPr lang="en-GB" kern="0"/>
              <a:t>UK credit card statement</a:t>
            </a:r>
          </a:p>
          <a:p>
            <a:pPr marL="285750" indent="-285750">
              <a:buFont typeface="Arial" panose="020B0604020202020204" pitchFamily="34" charset="0"/>
              <a:buChar char="•"/>
            </a:pPr>
            <a:r>
              <a:rPr lang="en-GB" kern="0"/>
              <a:t>Tenancy agreement issued by a solicitor, housing association, local council or reputable letting agency</a:t>
            </a:r>
          </a:p>
        </p:txBody>
      </p:sp>
      <p:pic>
        <p:nvPicPr>
          <p:cNvPr id="4" name="Picture Placeholder 3">
            <a:extLst>
              <a:ext uri="{FF2B5EF4-FFF2-40B4-BE49-F238E27FC236}">
                <a16:creationId xmlns:a16="http://schemas.microsoft.com/office/drawing/2014/main" id="{7F851E26-3FFD-3071-FF34-476F6E41A107}"/>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626" r="626"/>
          <a:stretch/>
        </p:blipFill>
        <p:spPr>
          <a:xfrm>
            <a:off x="5160578" y="0"/>
            <a:ext cx="3983421" cy="4665133"/>
          </a:xfrm>
        </p:spPr>
      </p:pic>
    </p:spTree>
    <p:extLst>
      <p:ext uri="{BB962C8B-B14F-4D97-AF65-F5344CB8AC3E}">
        <p14:creationId xmlns:p14="http://schemas.microsoft.com/office/powerpoint/2010/main" val="1098344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AC872-9977-470A-DEF8-8F4A68B6F1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5A5DA2-E537-73A0-CAAC-5641C2CDD97D}"/>
              </a:ext>
            </a:extLst>
          </p:cNvPr>
          <p:cNvSpPr>
            <a:spLocks noGrp="1"/>
          </p:cNvSpPr>
          <p:nvPr>
            <p:ph type="title"/>
          </p:nvPr>
        </p:nvSpPr>
        <p:spPr>
          <a:xfrm>
            <a:off x="1508791" y="2176463"/>
            <a:ext cx="2504212" cy="424732"/>
          </a:xfrm>
        </p:spPr>
        <p:txBody>
          <a:bodyPr/>
          <a:lstStyle/>
          <a:p>
            <a:r>
              <a:rPr lang="en-GB" sz="2400" dirty="0"/>
              <a:t>Pre-session survey</a:t>
            </a:r>
          </a:p>
        </p:txBody>
      </p:sp>
      <p:pic>
        <p:nvPicPr>
          <p:cNvPr id="4" name="Picture 3">
            <a:extLst>
              <a:ext uri="{FF2B5EF4-FFF2-40B4-BE49-F238E27FC236}">
                <a16:creationId xmlns:a16="http://schemas.microsoft.com/office/drawing/2014/main" id="{C0E1B3A8-AB1A-9AE7-B52C-12B7298BCDF2}"/>
              </a:ext>
            </a:extLst>
          </p:cNvPr>
          <p:cNvPicPr>
            <a:picLocks noChangeAspect="1"/>
          </p:cNvPicPr>
          <p:nvPr/>
        </p:nvPicPr>
        <p:blipFill>
          <a:blip r:embed="rId3"/>
          <a:srcRect/>
          <a:stretch/>
        </p:blipFill>
        <p:spPr>
          <a:xfrm>
            <a:off x="5951220" y="1634616"/>
            <a:ext cx="1615440" cy="1615440"/>
          </a:xfrm>
          <a:prstGeom prst="rect">
            <a:avLst/>
          </a:prstGeom>
        </p:spPr>
      </p:pic>
    </p:spTree>
    <p:extLst>
      <p:ext uri="{BB962C8B-B14F-4D97-AF65-F5344CB8AC3E}">
        <p14:creationId xmlns:p14="http://schemas.microsoft.com/office/powerpoint/2010/main" val="2532915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0E7B5870-1EE0-4E75-B229-302F06BEECBD}"/>
              </a:ext>
            </a:extLst>
          </p:cNvPr>
          <p:cNvSpPr>
            <a:spLocks noGrp="1"/>
          </p:cNvSpPr>
          <p:nvPr>
            <p:ph type="title"/>
          </p:nvPr>
        </p:nvSpPr>
        <p:spPr>
          <a:xfrm>
            <a:off x="252000" y="252000"/>
            <a:ext cx="4140000" cy="424732"/>
          </a:xfrm>
        </p:spPr>
        <p:txBody>
          <a:bodyPr/>
          <a:lstStyle/>
          <a:p>
            <a:r>
              <a:rPr lang="en-GB"/>
              <a:t>Proof of ID</a:t>
            </a:r>
            <a:endParaRPr lang="en-US"/>
          </a:p>
        </p:txBody>
      </p:sp>
      <p:pic>
        <p:nvPicPr>
          <p:cNvPr id="3" name="Picture 2" descr="Close up of forms of ID including drivers licence and passport &#10;&#10;">
            <a:extLst>
              <a:ext uri="{FF2B5EF4-FFF2-40B4-BE49-F238E27FC236}">
                <a16:creationId xmlns:a16="http://schemas.microsoft.com/office/drawing/2014/main" id="{77E8367A-2414-9C07-E5FE-BEB2BE2372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5850" y="1274838"/>
            <a:ext cx="3892300" cy="2593824"/>
          </a:xfrm>
          <a:prstGeom prst="rect">
            <a:avLst/>
          </a:prstGeom>
          <a:ln w="12700">
            <a:solidFill>
              <a:schemeClr val="tx1"/>
            </a:solidFill>
          </a:ln>
        </p:spPr>
      </p:pic>
      <p:pic>
        <p:nvPicPr>
          <p:cNvPr id="4" name="Picture 3" descr="&#10;&#10;Close-up of a bill on a table&#10;&#10;">
            <a:extLst>
              <a:ext uri="{FF2B5EF4-FFF2-40B4-BE49-F238E27FC236}">
                <a16:creationId xmlns:a16="http://schemas.microsoft.com/office/drawing/2014/main" id="{E8970E54-081E-CB81-EA18-C1429B157CB9}"/>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875852" y="1274838"/>
            <a:ext cx="3890736" cy="2593824"/>
          </a:xfrm>
          <a:prstGeom prst="rect">
            <a:avLst/>
          </a:prstGeom>
          <a:ln w="12700">
            <a:solidFill>
              <a:schemeClr val="tx1"/>
            </a:solidFill>
          </a:ln>
        </p:spPr>
      </p:pic>
    </p:spTree>
    <p:extLst>
      <p:ext uri="{BB962C8B-B14F-4D97-AF65-F5344CB8AC3E}">
        <p14:creationId xmlns:p14="http://schemas.microsoft.com/office/powerpoint/2010/main" val="3747154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lose-up of a person and person laughing&#10;&#10;Description automatically generated">
            <a:extLst>
              <a:ext uri="{FF2B5EF4-FFF2-40B4-BE49-F238E27FC236}">
                <a16:creationId xmlns:a16="http://schemas.microsoft.com/office/drawing/2014/main" id="{75C6B8D0-B06B-EB41-0EBC-883AD23576EF}"/>
              </a:ext>
            </a:extLst>
          </p:cNvPr>
          <p:cNvPicPr>
            <a:picLocks noGrp="1" noChangeAspect="1"/>
          </p:cNvPicPr>
          <p:nvPr>
            <p:ph type="pic" sz="quarter" idx="10"/>
          </p:nvPr>
        </p:nvPicPr>
        <p:blipFill>
          <a:blip r:embed="rId3"/>
          <a:srcRect l="17349" r="17349"/>
          <a:stretch>
            <a:fillRect/>
          </a:stretch>
        </p:blipFill>
        <p:spPr/>
      </p:pic>
      <p:sp>
        <p:nvSpPr>
          <p:cNvPr id="3" name="Title 2">
            <a:extLst>
              <a:ext uri="{FF2B5EF4-FFF2-40B4-BE49-F238E27FC236}">
                <a16:creationId xmlns:a16="http://schemas.microsoft.com/office/drawing/2014/main" id="{310DE049-123B-21C1-9E44-03CB2ED24E8C}"/>
              </a:ext>
            </a:extLst>
          </p:cNvPr>
          <p:cNvSpPr>
            <a:spLocks noGrp="1"/>
          </p:cNvSpPr>
          <p:nvPr>
            <p:ph type="title"/>
          </p:nvPr>
        </p:nvSpPr>
        <p:spPr>
          <a:xfrm>
            <a:off x="252000" y="252000"/>
            <a:ext cx="4250332" cy="424732"/>
          </a:xfrm>
        </p:spPr>
        <p:txBody>
          <a:bodyPr/>
          <a:lstStyle/>
          <a:p>
            <a:r>
              <a:rPr lang="en-GB" sz="2400"/>
              <a:t>‘Carer’ or ‘Trusted Person’ cards</a:t>
            </a:r>
          </a:p>
        </p:txBody>
      </p:sp>
      <p:sp>
        <p:nvSpPr>
          <p:cNvPr id="6" name="Content Placeholder 5">
            <a:extLst>
              <a:ext uri="{FF2B5EF4-FFF2-40B4-BE49-F238E27FC236}">
                <a16:creationId xmlns:a16="http://schemas.microsoft.com/office/drawing/2014/main" id="{8CE69B31-6E0D-7061-6B62-50DED9481AEE}"/>
              </a:ext>
            </a:extLst>
          </p:cNvPr>
          <p:cNvSpPr>
            <a:spLocks noGrp="1"/>
          </p:cNvSpPr>
          <p:nvPr>
            <p:ph sz="half" idx="2"/>
          </p:nvPr>
        </p:nvSpPr>
        <p:spPr>
          <a:xfrm>
            <a:off x="252000" y="957739"/>
            <a:ext cx="4128412" cy="2868478"/>
          </a:xfrm>
        </p:spPr>
        <p:txBody>
          <a:bodyPr/>
          <a:lstStyle/>
          <a:p>
            <a:pPr marL="285750" indent="-285750">
              <a:spcAft>
                <a:spcPts val="1200"/>
              </a:spcAft>
              <a:buFont typeface="Arial" panose="020B0604020202020204" pitchFamily="34" charset="0"/>
              <a:buChar char="•"/>
            </a:pPr>
            <a:r>
              <a:rPr lang="en-GB" sz="1800"/>
              <a:t>You can give someone you trust access to your money</a:t>
            </a:r>
          </a:p>
          <a:p>
            <a:pPr marL="285750" indent="-285750">
              <a:spcAft>
                <a:spcPts val="1200"/>
              </a:spcAft>
              <a:buFont typeface="Arial" panose="020B0604020202020204" pitchFamily="34" charset="0"/>
              <a:buChar char="•"/>
            </a:pPr>
            <a:r>
              <a:rPr lang="en-GB" sz="1800"/>
              <a:t>They have their own card and PIN</a:t>
            </a:r>
          </a:p>
          <a:p>
            <a:pPr marL="285750" indent="-285750">
              <a:spcAft>
                <a:spcPts val="1200"/>
              </a:spcAft>
              <a:buFont typeface="Arial" panose="020B0604020202020204" pitchFamily="34" charset="0"/>
              <a:buChar char="•"/>
            </a:pPr>
            <a:r>
              <a:rPr lang="en-GB" sz="1800"/>
              <a:t>They can only use this to take out cash or spend in shops – and there are limits</a:t>
            </a:r>
          </a:p>
          <a:p>
            <a:pPr marL="285750" indent="-285750">
              <a:spcAft>
                <a:spcPts val="1200"/>
              </a:spcAft>
              <a:buFont typeface="Arial" panose="020B0604020202020204" pitchFamily="34" charset="0"/>
              <a:buChar char="•"/>
            </a:pPr>
            <a:r>
              <a:rPr lang="en-GB" sz="1800"/>
              <a:t>They can’t see all your account details</a:t>
            </a:r>
          </a:p>
          <a:p>
            <a:pPr marL="285750" indent="-285750">
              <a:spcAft>
                <a:spcPts val="1200"/>
              </a:spcAft>
              <a:buFont typeface="Arial" panose="020B0604020202020204" pitchFamily="34" charset="0"/>
              <a:buChar char="•"/>
            </a:pPr>
            <a:r>
              <a:rPr lang="en-GB" sz="1800"/>
              <a:t>You have control of the card</a:t>
            </a:r>
          </a:p>
        </p:txBody>
      </p:sp>
      <p:sp>
        <p:nvSpPr>
          <p:cNvPr id="9" name="TextBox 8">
            <a:extLst>
              <a:ext uri="{FF2B5EF4-FFF2-40B4-BE49-F238E27FC236}">
                <a16:creationId xmlns:a16="http://schemas.microsoft.com/office/drawing/2014/main" id="{5B24BCE9-C78A-41B3-0278-FF0918B7EA4A}"/>
              </a:ext>
            </a:extLst>
          </p:cNvPr>
          <p:cNvSpPr txBox="1"/>
          <p:nvPr/>
        </p:nvSpPr>
        <p:spPr>
          <a:xfrm>
            <a:off x="252000" y="4107224"/>
            <a:ext cx="4340154" cy="307777"/>
          </a:xfrm>
          <a:prstGeom prst="rect">
            <a:avLst/>
          </a:prstGeom>
          <a:noFill/>
        </p:spPr>
        <p:txBody>
          <a:bodyPr wrap="square" rtlCol="0">
            <a:spAutoFit/>
          </a:bodyPr>
          <a:lstStyle/>
          <a:p>
            <a:r>
              <a:rPr lang="en-GB" sz="1400"/>
              <a:t>For more info: </a:t>
            </a:r>
            <a:r>
              <a:rPr lang="en-GB" sz="1400">
                <a:hlinkClick r:id="rId4">
                  <a:extLst>
                    <a:ext uri="{A12FA001-AC4F-418D-AE19-62706E023703}">
                      <ahyp:hlinkClr xmlns:ahyp="http://schemas.microsoft.com/office/drawing/2018/hyperlinkcolor" val="tx"/>
                    </a:ext>
                  </a:extLst>
                </a:hlinkClick>
              </a:rPr>
              <a:t>moneyhelper.org.uk</a:t>
            </a:r>
            <a:endParaRPr lang="en-GB" sz="1400"/>
          </a:p>
        </p:txBody>
      </p:sp>
    </p:spTree>
    <p:extLst>
      <p:ext uri="{BB962C8B-B14F-4D97-AF65-F5344CB8AC3E}">
        <p14:creationId xmlns:p14="http://schemas.microsoft.com/office/powerpoint/2010/main" val="1969479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1457206" y="2012610"/>
            <a:ext cx="6229590" cy="590931"/>
          </a:xfrm>
        </p:spPr>
        <p:txBody>
          <a:bodyPr/>
          <a:lstStyle/>
          <a:p>
            <a:pPr algn="ctr"/>
            <a:r>
              <a:rPr lang="en-US" sz="3600"/>
              <a:t>Understanding bank statements</a:t>
            </a:r>
          </a:p>
        </p:txBody>
      </p:sp>
    </p:spTree>
    <p:extLst>
      <p:ext uri="{BB962C8B-B14F-4D97-AF65-F5344CB8AC3E}">
        <p14:creationId xmlns:p14="http://schemas.microsoft.com/office/powerpoint/2010/main" val="343954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0E7B5870-1EE0-4E75-B229-302F06BEECBD}"/>
              </a:ext>
            </a:extLst>
          </p:cNvPr>
          <p:cNvSpPr>
            <a:spLocks noGrp="1"/>
          </p:cNvSpPr>
          <p:nvPr>
            <p:ph type="title"/>
          </p:nvPr>
        </p:nvSpPr>
        <p:spPr>
          <a:xfrm>
            <a:off x="252000" y="252000"/>
            <a:ext cx="4140000" cy="424732"/>
          </a:xfrm>
        </p:spPr>
        <p:txBody>
          <a:bodyPr/>
          <a:lstStyle/>
          <a:p>
            <a:r>
              <a:rPr lang="en-GB"/>
              <a:t>Copy of a bank statement</a:t>
            </a:r>
            <a:endParaRPr lang="en-US"/>
          </a:p>
        </p:txBody>
      </p:sp>
      <p:sp>
        <p:nvSpPr>
          <p:cNvPr id="4" name="Rectangle 3">
            <a:extLst>
              <a:ext uri="{FF2B5EF4-FFF2-40B4-BE49-F238E27FC236}">
                <a16:creationId xmlns:a16="http://schemas.microsoft.com/office/drawing/2014/main" id="{4BEF19D3-E7E0-BEEB-3CDB-029E35440A02}"/>
              </a:ext>
            </a:extLst>
          </p:cNvPr>
          <p:cNvSpPr/>
          <p:nvPr/>
        </p:nvSpPr>
        <p:spPr>
          <a:xfrm>
            <a:off x="2699780" y="1304144"/>
            <a:ext cx="910890" cy="292312"/>
          </a:xfrm>
          <a:prstGeom prst="rect">
            <a:avLst/>
          </a:prstGeom>
          <a:solidFill>
            <a:srgbClr val="FFFFFF"/>
          </a:solidFill>
          <a:ln w="9525"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500" b="1" i="0" u="none" strike="noStrike" kern="0" cap="none" spc="0" normalizeH="0" baseline="0" noProof="0">
                <a:ln>
                  <a:noFill/>
                </a:ln>
                <a:solidFill>
                  <a:srgbClr val="000000"/>
                </a:solidFill>
                <a:effectLst/>
                <a:uLnTx/>
                <a:uFillTx/>
                <a:latin typeface="Arial Black" panose="020B0A04020102020204" pitchFamily="34" charset="0"/>
                <a:cs typeface="Arial"/>
              </a:rPr>
              <a:t>MR SAM DOE           20 SHERWOOD ST LONDON W1F 7ED</a:t>
            </a:r>
          </a:p>
        </p:txBody>
      </p:sp>
      <p:grpSp>
        <p:nvGrpSpPr>
          <p:cNvPr id="3" name="Group 2">
            <a:extLst>
              <a:ext uri="{FF2B5EF4-FFF2-40B4-BE49-F238E27FC236}">
                <a16:creationId xmlns:a16="http://schemas.microsoft.com/office/drawing/2014/main" id="{43A4FDDF-0533-4BB3-87E1-A6AC2F23AA84}"/>
              </a:ext>
              <a:ext uri="{C183D7F6-B498-43B3-948B-1728B52AA6E4}">
                <adec:decorative xmlns:adec="http://schemas.microsoft.com/office/drawing/2017/decorative" val="1"/>
              </a:ext>
            </a:extLst>
          </p:cNvPr>
          <p:cNvGrpSpPr/>
          <p:nvPr/>
        </p:nvGrpSpPr>
        <p:grpSpPr>
          <a:xfrm>
            <a:off x="144113" y="748937"/>
            <a:ext cx="8855773" cy="3936017"/>
            <a:chOff x="134253" y="731520"/>
            <a:chExt cx="8855773" cy="3936017"/>
          </a:xfrm>
        </p:grpSpPr>
        <p:pic>
          <p:nvPicPr>
            <p:cNvPr id="1026" name="Picture 2" descr="Screenshot of a bank statement ">
              <a:extLst>
                <a:ext uri="{FF2B5EF4-FFF2-40B4-BE49-F238E27FC236}">
                  <a16:creationId xmlns:a16="http://schemas.microsoft.com/office/drawing/2014/main" id="{F4226E33-3C4D-46A0-8B09-9CEF5105473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426" b="33520"/>
            <a:stretch/>
          </p:blipFill>
          <p:spPr bwMode="auto">
            <a:xfrm>
              <a:off x="2502000" y="731520"/>
              <a:ext cx="4140000" cy="3936017"/>
            </a:xfrm>
            <a:prstGeom prst="rect">
              <a:avLst/>
            </a:prstGeom>
            <a:noFill/>
            <a:extLst>
              <a:ext uri="{909E8E84-426E-40DD-AFC4-6F175D3DCCD1}">
                <a14:hiddenFill xmlns:a14="http://schemas.microsoft.com/office/drawing/2010/main">
                  <a:solidFill>
                    <a:srgbClr val="FFFFFF"/>
                  </a:solidFill>
                </a14:hiddenFill>
              </a:ext>
            </a:extLst>
          </p:spPr>
        </p:pic>
        <p:sp>
          <p:nvSpPr>
            <p:cNvPr id="2" name="Callout: Line 1">
              <a:extLst>
                <a:ext uri="{FF2B5EF4-FFF2-40B4-BE49-F238E27FC236}">
                  <a16:creationId xmlns:a16="http://schemas.microsoft.com/office/drawing/2014/main" id="{B07D2597-799C-4162-91D0-85BA32256BBC}"/>
                </a:ext>
              </a:extLst>
            </p:cNvPr>
            <p:cNvSpPr/>
            <p:nvPr/>
          </p:nvSpPr>
          <p:spPr>
            <a:xfrm>
              <a:off x="134253" y="1236456"/>
              <a:ext cx="2232000" cy="360000"/>
            </a:xfrm>
            <a:prstGeom prst="borderCallout1">
              <a:avLst>
                <a:gd name="adj1" fmla="val 51241"/>
                <a:gd name="adj2" fmla="val 100342"/>
                <a:gd name="adj3" fmla="val 52271"/>
                <a:gd name="adj4" fmla="val 116065"/>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Lloyds Bank Jack" panose="02000503040000020004" pitchFamily="2" charset="77"/>
                </a:rPr>
                <a:t>Personal details</a:t>
              </a:r>
            </a:p>
          </p:txBody>
        </p:sp>
        <p:sp>
          <p:nvSpPr>
            <p:cNvPr id="6" name="Callout: Line 5" descr="Box on left :&#10;Personal Details &#10;Boxes on Right from top to bottom read: &#10;Account Number details &#10;Statement date range&#10;Account balance &#10;Outgoing money&#10;Incoming money &#10;">
              <a:extLst>
                <a:ext uri="{FF2B5EF4-FFF2-40B4-BE49-F238E27FC236}">
                  <a16:creationId xmlns:a16="http://schemas.microsoft.com/office/drawing/2014/main" id="{84F5ABE6-C899-4B85-8385-85686EAC740B}"/>
                </a:ext>
              </a:extLst>
            </p:cNvPr>
            <p:cNvSpPr/>
            <p:nvPr/>
          </p:nvSpPr>
          <p:spPr>
            <a:xfrm>
              <a:off x="6758025" y="1234310"/>
              <a:ext cx="2232000" cy="360000"/>
            </a:xfrm>
            <a:prstGeom prst="borderCallout1">
              <a:avLst>
                <a:gd name="adj1" fmla="val 52183"/>
                <a:gd name="adj2" fmla="val -726"/>
                <a:gd name="adj3" fmla="val 50428"/>
                <a:gd name="adj4" fmla="val -48209"/>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Lloyds Bank Jack" panose="02000503040000020004" pitchFamily="2" charset="77"/>
                </a:rPr>
                <a:t>Account No details</a:t>
              </a:r>
            </a:p>
          </p:txBody>
        </p:sp>
        <p:sp>
          <p:nvSpPr>
            <p:cNvPr id="7" name="Callout: Line 6">
              <a:extLst>
                <a:ext uri="{FF2B5EF4-FFF2-40B4-BE49-F238E27FC236}">
                  <a16:creationId xmlns:a16="http://schemas.microsoft.com/office/drawing/2014/main" id="{3CAA478F-2568-464D-BA2B-BF63EE53B906}"/>
                </a:ext>
              </a:extLst>
            </p:cNvPr>
            <p:cNvSpPr/>
            <p:nvPr/>
          </p:nvSpPr>
          <p:spPr>
            <a:xfrm>
              <a:off x="6758024" y="1821159"/>
              <a:ext cx="2232000" cy="360000"/>
            </a:xfrm>
            <a:prstGeom prst="borderCallout1">
              <a:avLst>
                <a:gd name="adj1" fmla="val 48253"/>
                <a:gd name="adj2" fmla="val 375"/>
                <a:gd name="adj3" fmla="val 50014"/>
                <a:gd name="adj4" fmla="val -1805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Lloyds Bank Jack" panose="02000503040000020004" pitchFamily="2" charset="77"/>
                </a:rPr>
                <a:t>Statement date range</a:t>
              </a:r>
            </a:p>
          </p:txBody>
        </p:sp>
        <p:sp>
          <p:nvSpPr>
            <p:cNvPr id="8" name="Callout: Line 7">
              <a:extLst>
                <a:ext uri="{FF2B5EF4-FFF2-40B4-BE49-F238E27FC236}">
                  <a16:creationId xmlns:a16="http://schemas.microsoft.com/office/drawing/2014/main" id="{2FF5FFCE-6571-4148-A184-4F7F76D5ED08}"/>
                </a:ext>
              </a:extLst>
            </p:cNvPr>
            <p:cNvSpPr/>
            <p:nvPr/>
          </p:nvSpPr>
          <p:spPr>
            <a:xfrm>
              <a:off x="6758025" y="2911572"/>
              <a:ext cx="2232000" cy="360000"/>
            </a:xfrm>
            <a:prstGeom prst="borderCallout1">
              <a:avLst>
                <a:gd name="adj1" fmla="val 50218"/>
                <a:gd name="adj2" fmla="val -359"/>
                <a:gd name="adj3" fmla="val 50162"/>
                <a:gd name="adj4" fmla="val -18932"/>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Lloyds Bank Jack" panose="02000503040000020004" pitchFamily="2" charset="77"/>
                </a:rPr>
                <a:t>Account balance</a:t>
              </a:r>
            </a:p>
          </p:txBody>
        </p:sp>
        <p:sp>
          <p:nvSpPr>
            <p:cNvPr id="10" name="Callout: Line 9">
              <a:extLst>
                <a:ext uri="{FF2B5EF4-FFF2-40B4-BE49-F238E27FC236}">
                  <a16:creationId xmlns:a16="http://schemas.microsoft.com/office/drawing/2014/main" id="{289FFB32-5FCB-4A65-A393-924129F0FEBD}"/>
                </a:ext>
              </a:extLst>
            </p:cNvPr>
            <p:cNvSpPr/>
            <p:nvPr/>
          </p:nvSpPr>
          <p:spPr>
            <a:xfrm>
              <a:off x="6758025" y="3427147"/>
              <a:ext cx="2232000" cy="360000"/>
            </a:xfrm>
            <a:prstGeom prst="borderCallout1">
              <a:avLst>
                <a:gd name="adj1" fmla="val 52183"/>
                <a:gd name="adj2" fmla="val -726"/>
                <a:gd name="adj3" fmla="val 49035"/>
                <a:gd name="adj4" fmla="val -46380"/>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Lloyds Bank Jack" panose="02000503040000020004" pitchFamily="2" charset="77"/>
                </a:rPr>
                <a:t>Outgoing money</a:t>
              </a:r>
            </a:p>
          </p:txBody>
        </p:sp>
        <p:sp>
          <p:nvSpPr>
            <p:cNvPr id="11" name="Callout: Line 10">
              <a:extLst>
                <a:ext uri="{FF2B5EF4-FFF2-40B4-BE49-F238E27FC236}">
                  <a16:creationId xmlns:a16="http://schemas.microsoft.com/office/drawing/2014/main" id="{3EDEE6C2-247E-45DB-8E23-72A63B8AE057}"/>
                </a:ext>
              </a:extLst>
            </p:cNvPr>
            <p:cNvSpPr/>
            <p:nvPr/>
          </p:nvSpPr>
          <p:spPr>
            <a:xfrm>
              <a:off x="6758026" y="3981142"/>
              <a:ext cx="2232000" cy="360000"/>
            </a:xfrm>
            <a:prstGeom prst="borderCallout1">
              <a:avLst>
                <a:gd name="adj1" fmla="val 46121"/>
                <a:gd name="adj2" fmla="val 742"/>
                <a:gd name="adj3" fmla="val 43788"/>
                <a:gd name="adj4" fmla="val -72428"/>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Lloyds Bank Jack" panose="02000503040000020004" pitchFamily="2" charset="77"/>
                </a:rPr>
                <a:t>Incoming money</a:t>
              </a:r>
            </a:p>
          </p:txBody>
        </p:sp>
      </p:grpSp>
    </p:spTree>
    <p:extLst>
      <p:ext uri="{BB962C8B-B14F-4D97-AF65-F5344CB8AC3E}">
        <p14:creationId xmlns:p14="http://schemas.microsoft.com/office/powerpoint/2010/main" val="3828121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0E7B5870-1EE0-4E75-B229-302F06BEECBD}"/>
              </a:ext>
              <a:ext uri="{C183D7F6-B498-43B3-948B-1728B52AA6E4}">
                <adec:decorative xmlns:adec="http://schemas.microsoft.com/office/drawing/2017/decorative" val="1"/>
              </a:ext>
            </a:extLst>
          </p:cNvPr>
          <p:cNvSpPr>
            <a:spLocks noGrp="1"/>
          </p:cNvSpPr>
          <p:nvPr>
            <p:ph type="title"/>
          </p:nvPr>
        </p:nvSpPr>
        <p:spPr/>
        <p:txBody>
          <a:bodyPr/>
          <a:lstStyle/>
          <a:p>
            <a:r>
              <a:rPr lang="en-GB"/>
              <a:t>Online banking</a:t>
            </a:r>
            <a:endParaRPr lang="en-US"/>
          </a:p>
        </p:txBody>
      </p:sp>
      <p:sp>
        <p:nvSpPr>
          <p:cNvPr id="4" name="Title 3">
            <a:extLst>
              <a:ext uri="{FF2B5EF4-FFF2-40B4-BE49-F238E27FC236}">
                <a16:creationId xmlns:a16="http://schemas.microsoft.com/office/drawing/2014/main" id="{99668BCE-8D84-423F-B633-FC710461E01E}"/>
              </a:ext>
              <a:ext uri="{C183D7F6-B498-43B3-948B-1728B52AA6E4}">
                <adec:decorative xmlns:adec="http://schemas.microsoft.com/office/drawing/2017/decorative" val="1"/>
              </a:ext>
            </a:extLst>
          </p:cNvPr>
          <p:cNvSpPr txBox="1">
            <a:spLocks/>
          </p:cNvSpPr>
          <p:nvPr/>
        </p:nvSpPr>
        <p:spPr bwMode="auto">
          <a:xfrm>
            <a:off x="252000" y="1332143"/>
            <a:ext cx="3100800" cy="7748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algn="l" rtl="0" eaLnBrk="0" fontAlgn="base" hangingPunct="0">
              <a:lnSpc>
                <a:spcPct val="90000"/>
              </a:lnSpc>
              <a:spcBef>
                <a:spcPct val="0"/>
              </a:spcBef>
              <a:spcAft>
                <a:spcPct val="0"/>
              </a:spcAft>
              <a:defRPr sz="2400" b="0">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pPr algn="ctr">
              <a:lnSpc>
                <a:spcPct val="114000"/>
              </a:lnSpc>
            </a:pPr>
            <a:r>
              <a:rPr lang="en-US" sz="2000" kern="0"/>
              <a:t>What are the risks of Sam sharing his password?</a:t>
            </a:r>
          </a:p>
        </p:txBody>
      </p:sp>
      <p:pic>
        <p:nvPicPr>
          <p:cNvPr id="6" name="Picture Placeholder 5">
            <a:extLst>
              <a:ext uri="{FF2B5EF4-FFF2-40B4-BE49-F238E27FC236}">
                <a16:creationId xmlns:a16="http://schemas.microsoft.com/office/drawing/2014/main" id="{59544FC2-45FE-69A4-C796-19C9C1EA0FCC}"/>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32561" r="2043"/>
          <a:stretch/>
        </p:blipFill>
        <p:spPr>
          <a:xfrm>
            <a:off x="4572000" y="0"/>
            <a:ext cx="4572000" cy="4665133"/>
          </a:xfrm>
        </p:spPr>
      </p:pic>
    </p:spTree>
    <p:extLst>
      <p:ext uri="{BB962C8B-B14F-4D97-AF65-F5344CB8AC3E}">
        <p14:creationId xmlns:p14="http://schemas.microsoft.com/office/powerpoint/2010/main" val="1448038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0E7B5870-1EE0-4E75-B229-302F06BEECBD}"/>
              </a:ext>
            </a:extLst>
          </p:cNvPr>
          <p:cNvSpPr>
            <a:spLocks noGrp="1"/>
          </p:cNvSpPr>
          <p:nvPr>
            <p:ph type="title"/>
          </p:nvPr>
        </p:nvSpPr>
        <p:spPr>
          <a:xfrm>
            <a:off x="252000" y="252000"/>
            <a:ext cx="4140000" cy="424732"/>
          </a:xfrm>
        </p:spPr>
        <p:txBody>
          <a:bodyPr/>
          <a:lstStyle/>
          <a:p>
            <a:r>
              <a:rPr lang="en-GB"/>
              <a:t>Sally’s bank statement</a:t>
            </a:r>
            <a:endParaRPr lang="en-US"/>
          </a:p>
        </p:txBody>
      </p:sp>
      <p:pic>
        <p:nvPicPr>
          <p:cNvPr id="1026" name="Picture 2" descr="Close up of bank statement ">
            <a:extLst>
              <a:ext uri="{FF2B5EF4-FFF2-40B4-BE49-F238E27FC236}">
                <a16:creationId xmlns:a16="http://schemas.microsoft.com/office/drawing/2014/main" id="{F4226E33-3C4D-46A0-8B09-9CEF5105473F}"/>
              </a:ext>
            </a:extLst>
          </p:cNvPr>
          <p:cNvPicPr>
            <a:picLocks noChangeAspect="1" noChangeArrowheads="1"/>
          </p:cNvPicPr>
          <p:nvPr/>
        </p:nvPicPr>
        <p:blipFill rotWithShape="1">
          <a:blip r:embed="rId3"/>
          <a:srcRect b="49740"/>
          <a:stretch/>
        </p:blipFill>
        <p:spPr bwMode="auto">
          <a:xfrm>
            <a:off x="1867536" y="791674"/>
            <a:ext cx="5408929" cy="38630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6DBA844-7EDF-5F29-6907-C0EF2F0AA64A}"/>
              </a:ext>
            </a:extLst>
          </p:cNvPr>
          <p:cNvSpPr/>
          <p:nvPr/>
        </p:nvSpPr>
        <p:spPr>
          <a:xfrm>
            <a:off x="2183757" y="1513387"/>
            <a:ext cx="1038305" cy="367260"/>
          </a:xfrm>
          <a:prstGeom prst="rect">
            <a:avLst/>
          </a:prstGeom>
          <a:solidFill>
            <a:srgbClr val="FFFFFF"/>
          </a:solidFill>
          <a:ln w="9525"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00" b="1" i="0" u="none" strike="noStrike" kern="0" cap="none" spc="0" normalizeH="0" baseline="0" noProof="0">
                <a:ln>
                  <a:noFill/>
                </a:ln>
                <a:solidFill>
                  <a:srgbClr val="000000"/>
                </a:solidFill>
                <a:effectLst/>
                <a:uLnTx/>
                <a:uFillTx/>
                <a:latin typeface="Arial Black" panose="020B0A04020102020204" pitchFamily="34" charset="0"/>
                <a:cs typeface="Arial"/>
              </a:rPr>
              <a:t>MS SALLY DOE           20 SHERWOOD ST LONDON W1F 7ED</a:t>
            </a:r>
          </a:p>
        </p:txBody>
      </p:sp>
    </p:spTree>
    <p:extLst>
      <p:ext uri="{BB962C8B-B14F-4D97-AF65-F5344CB8AC3E}">
        <p14:creationId xmlns:p14="http://schemas.microsoft.com/office/powerpoint/2010/main" val="1243438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p:txBody>
          <a:bodyPr/>
          <a:lstStyle/>
          <a:p>
            <a:pPr algn="ctr"/>
            <a:r>
              <a:rPr lang="en-US" sz="3600"/>
              <a:t>Managing your bank account</a:t>
            </a:r>
          </a:p>
        </p:txBody>
      </p:sp>
    </p:spTree>
    <p:extLst>
      <p:ext uri="{BB962C8B-B14F-4D97-AF65-F5344CB8AC3E}">
        <p14:creationId xmlns:p14="http://schemas.microsoft.com/office/powerpoint/2010/main" val="3084725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Payments</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792000"/>
            <a:ext cx="4320000" cy="2281843"/>
          </a:xfrm>
        </p:spPr>
        <p:txBody>
          <a:bodyPr anchor="t"/>
          <a:lstStyle/>
          <a:p>
            <a:pPr marL="285750" indent="-285750">
              <a:lnSpc>
                <a:spcPct val="114000"/>
              </a:lnSpc>
              <a:spcAft>
                <a:spcPts val="1200"/>
              </a:spcAft>
              <a:buFont typeface="Arial" panose="020B0604020202020204" pitchFamily="34" charset="0"/>
              <a:buChar char="•"/>
            </a:pPr>
            <a:r>
              <a:rPr lang="en-GB" sz="1800"/>
              <a:t>Make and receive payments online</a:t>
            </a:r>
          </a:p>
          <a:p>
            <a:pPr marL="285750" indent="-285750">
              <a:lnSpc>
                <a:spcPct val="114000"/>
              </a:lnSpc>
              <a:spcAft>
                <a:spcPts val="1200"/>
              </a:spcAft>
              <a:buFont typeface="Arial" panose="020B0604020202020204" pitchFamily="34" charset="0"/>
              <a:buChar char="•"/>
            </a:pPr>
            <a:r>
              <a:rPr lang="en-GB" sz="1800"/>
              <a:t>Move money from your other accounts</a:t>
            </a:r>
          </a:p>
          <a:p>
            <a:pPr marL="285750" indent="-285750">
              <a:lnSpc>
                <a:spcPct val="114000"/>
              </a:lnSpc>
              <a:spcAft>
                <a:spcPts val="1200"/>
              </a:spcAft>
              <a:buFont typeface="Arial" panose="020B0604020202020204" pitchFamily="34" charset="0"/>
              <a:buChar char="•"/>
            </a:pPr>
            <a:r>
              <a:rPr lang="en-GB" sz="1800"/>
              <a:t>Make payments into your account</a:t>
            </a:r>
          </a:p>
          <a:p>
            <a:pPr marL="285750" indent="-285750">
              <a:lnSpc>
                <a:spcPct val="114000"/>
              </a:lnSpc>
              <a:spcAft>
                <a:spcPts val="1200"/>
              </a:spcAft>
              <a:buFont typeface="Arial" panose="020B0604020202020204" pitchFamily="34" charset="0"/>
              <a:buChar char="•"/>
            </a:pPr>
            <a:r>
              <a:rPr lang="en-GB" sz="1800"/>
              <a:t>Some banks let you use your local           Post Office to make payments too</a:t>
            </a:r>
          </a:p>
        </p:txBody>
      </p:sp>
      <p:pic>
        <p:nvPicPr>
          <p:cNvPr id="11" name="Picture Placeholder 11">
            <a:extLst>
              <a:ext uri="{FF2B5EF4-FFF2-40B4-BE49-F238E27FC236}">
                <a16:creationId xmlns:a16="http://schemas.microsoft.com/office/drawing/2014/main" id="{96DBF0A3-5001-2785-7486-52987F0FDAE1}"/>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8766" r="25906"/>
          <a:stretch/>
        </p:blipFill>
        <p:spPr>
          <a:xfrm>
            <a:off x="4572000" y="0"/>
            <a:ext cx="4572000" cy="4665133"/>
          </a:xfrm>
        </p:spPr>
      </p:pic>
    </p:spTree>
    <p:extLst>
      <p:ext uri="{BB962C8B-B14F-4D97-AF65-F5344CB8AC3E}">
        <p14:creationId xmlns:p14="http://schemas.microsoft.com/office/powerpoint/2010/main" val="2657460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Direct debits</a:t>
            </a:r>
            <a:endParaRPr lang="en-US"/>
          </a:p>
        </p:txBody>
      </p:sp>
      <p:sp>
        <p:nvSpPr>
          <p:cNvPr id="5" name="Content Placeholder 7">
            <a:extLst>
              <a:ext uri="{FF2B5EF4-FFF2-40B4-BE49-F238E27FC236}">
                <a16:creationId xmlns:a16="http://schemas.microsoft.com/office/drawing/2014/main" id="{7091A852-C324-4F31-B38A-5B927A51DF9B}"/>
              </a:ext>
            </a:extLst>
          </p:cNvPr>
          <p:cNvSpPr txBox="1">
            <a:spLocks/>
          </p:cNvSpPr>
          <p:nvPr/>
        </p:nvSpPr>
        <p:spPr bwMode="auto">
          <a:xfrm>
            <a:off x="271936" y="774288"/>
            <a:ext cx="4465527" cy="37487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marL="285750" indent="-285750">
              <a:buFont typeface="Arial" panose="020B0604020202020204" pitchFamily="34" charset="0"/>
              <a:buChar char="•"/>
            </a:pPr>
            <a:r>
              <a:rPr lang="en-GB" sz="1800" kern="0"/>
              <a:t>You agree that a company can take money from your account on an agreed date, every month</a:t>
            </a:r>
          </a:p>
          <a:p>
            <a:pPr marL="285750" indent="-285750">
              <a:buFont typeface="Arial" panose="020B0604020202020204" pitchFamily="34" charset="0"/>
              <a:buChar char="•"/>
            </a:pPr>
            <a:endParaRPr lang="en-GB" sz="1800" kern="0"/>
          </a:p>
          <a:p>
            <a:pPr marL="285750" indent="-285750">
              <a:buFont typeface="Arial" panose="020B0604020202020204" pitchFamily="34" charset="0"/>
              <a:buChar char="•"/>
            </a:pPr>
            <a:r>
              <a:rPr lang="en-GB" sz="1800" kern="0"/>
              <a:t>They must let you know of any changes to the date or amount</a:t>
            </a:r>
          </a:p>
          <a:p>
            <a:pPr marL="285750" indent="-285750">
              <a:buFont typeface="Arial" panose="020B0604020202020204" pitchFamily="34" charset="0"/>
              <a:buChar char="•"/>
            </a:pPr>
            <a:endParaRPr lang="en-GB" sz="1800" kern="0"/>
          </a:p>
          <a:p>
            <a:pPr marL="285750" indent="-285750">
              <a:buFont typeface="Arial" panose="020B0604020202020204" pitchFamily="34" charset="0"/>
              <a:buChar char="•"/>
            </a:pPr>
            <a:r>
              <a:rPr lang="en-GB" sz="1800" kern="0">
                <a:latin typeface="Lloyds Bank Jack"/>
              </a:rPr>
              <a:t>You can cancel at any time, but make sure you give them enough notice</a:t>
            </a:r>
          </a:p>
          <a:p>
            <a:pPr marL="285750" indent="-285750">
              <a:buFont typeface="Arial" panose="020B0604020202020204" pitchFamily="34" charset="0"/>
              <a:buChar char="•"/>
            </a:pPr>
            <a:endParaRPr lang="en-GB" sz="1800" kern="0">
              <a:latin typeface="Lloyds Bank Jack"/>
            </a:endParaRPr>
          </a:p>
          <a:p>
            <a:pPr marL="285750" indent="-285750">
              <a:buFont typeface="Arial" panose="020B0604020202020204" pitchFamily="34" charset="0"/>
              <a:buChar char="•"/>
            </a:pPr>
            <a:r>
              <a:rPr lang="en-GB" sz="1800" kern="0">
                <a:latin typeface="Lloyds Bank Jack"/>
              </a:rPr>
              <a:t>The </a:t>
            </a:r>
            <a:r>
              <a:rPr lang="en-GB" sz="1800" b="1" kern="0">
                <a:latin typeface="Lloyds Bank Jack"/>
              </a:rPr>
              <a:t>Direct Debit Guarantee </a:t>
            </a:r>
            <a:r>
              <a:rPr lang="en-GB" sz="1800" kern="0">
                <a:latin typeface="Lloyds Bank Jack"/>
              </a:rPr>
              <a:t>protects you if there’s an error</a:t>
            </a:r>
          </a:p>
        </p:txBody>
      </p:sp>
      <p:grpSp>
        <p:nvGrpSpPr>
          <p:cNvPr id="3" name="Group 2" descr="Direct Debit logo">
            <a:extLst>
              <a:ext uri="{FF2B5EF4-FFF2-40B4-BE49-F238E27FC236}">
                <a16:creationId xmlns:a16="http://schemas.microsoft.com/office/drawing/2014/main" id="{87C43013-E298-A7C3-DFAC-C40D140F710A}"/>
              </a:ext>
            </a:extLst>
          </p:cNvPr>
          <p:cNvGrpSpPr/>
          <p:nvPr/>
        </p:nvGrpSpPr>
        <p:grpSpPr>
          <a:xfrm>
            <a:off x="5181602" y="1141155"/>
            <a:ext cx="3549445" cy="1917290"/>
            <a:chOff x="5181602" y="1376516"/>
            <a:chExt cx="3549445" cy="1917290"/>
          </a:xfrm>
        </p:grpSpPr>
        <p:sp>
          <p:nvSpPr>
            <p:cNvPr id="2" name="Rectangle 1">
              <a:extLst>
                <a:ext uri="{FF2B5EF4-FFF2-40B4-BE49-F238E27FC236}">
                  <a16:creationId xmlns:a16="http://schemas.microsoft.com/office/drawing/2014/main" id="{F8A37BF1-421E-9F6B-C989-2C2CB9C43CEE}"/>
                </a:ext>
              </a:extLst>
            </p:cNvPr>
            <p:cNvSpPr/>
            <p:nvPr/>
          </p:nvSpPr>
          <p:spPr>
            <a:xfrm>
              <a:off x="5181602" y="1376516"/>
              <a:ext cx="3549445" cy="191729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descr="The Direct Debit Guarantee | SurveyMonkey">
              <a:extLst>
                <a:ext uri="{FF2B5EF4-FFF2-40B4-BE49-F238E27FC236}">
                  <a16:creationId xmlns:a16="http://schemas.microsoft.com/office/drawing/2014/main" id="{B649F988-5535-4A49-93E0-72E8C974567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5467482" y="1853009"/>
              <a:ext cx="2977685" cy="9643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4998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Standing Orders</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1097008"/>
            <a:ext cx="3414309" cy="2806922"/>
          </a:xfrm>
        </p:spPr>
        <p:txBody>
          <a:bodyPr anchor="t"/>
          <a:lstStyle/>
          <a:p>
            <a:pPr>
              <a:lnSpc>
                <a:spcPct val="114000"/>
              </a:lnSpc>
              <a:spcAft>
                <a:spcPts val="1200"/>
              </a:spcAft>
            </a:pPr>
            <a:r>
              <a:rPr lang="en-GB" sz="1800"/>
              <a:t>You can set up a regular payment to any person or company</a:t>
            </a:r>
          </a:p>
          <a:p>
            <a:pPr>
              <a:lnSpc>
                <a:spcPct val="114000"/>
              </a:lnSpc>
              <a:spcAft>
                <a:spcPts val="1200"/>
              </a:spcAft>
            </a:pPr>
            <a:r>
              <a:rPr lang="en-GB" sz="1800"/>
              <a:t>You control:</a:t>
            </a:r>
          </a:p>
          <a:p>
            <a:pPr marL="285750" indent="-285750">
              <a:lnSpc>
                <a:spcPct val="114000"/>
              </a:lnSpc>
              <a:spcAft>
                <a:spcPts val="1200"/>
              </a:spcAft>
              <a:buFont typeface="Arial" panose="020B0604020202020204" pitchFamily="34" charset="0"/>
              <a:buChar char="•"/>
            </a:pPr>
            <a:r>
              <a:rPr lang="en-GB" sz="1800"/>
              <a:t>the amount</a:t>
            </a:r>
          </a:p>
          <a:p>
            <a:pPr marL="285750" indent="-285750">
              <a:lnSpc>
                <a:spcPct val="114000"/>
              </a:lnSpc>
              <a:spcAft>
                <a:spcPts val="1200"/>
              </a:spcAft>
              <a:buFont typeface="Arial" panose="020B0604020202020204" pitchFamily="34" charset="0"/>
              <a:buChar char="•"/>
            </a:pPr>
            <a:r>
              <a:rPr lang="en-GB" sz="1800"/>
              <a:t>when they are paid</a:t>
            </a:r>
          </a:p>
          <a:p>
            <a:pPr marL="285750" indent="-285750">
              <a:lnSpc>
                <a:spcPct val="114000"/>
              </a:lnSpc>
              <a:spcAft>
                <a:spcPts val="1200"/>
              </a:spcAft>
              <a:buFont typeface="Arial" panose="020B0604020202020204" pitchFamily="34" charset="0"/>
              <a:buChar char="•"/>
            </a:pPr>
            <a:r>
              <a:rPr lang="en-GB" sz="1800"/>
              <a:t>how long they are paid for </a:t>
            </a:r>
          </a:p>
        </p:txBody>
      </p:sp>
      <p:pic>
        <p:nvPicPr>
          <p:cNvPr id="2" name="Picture Placeholder 3">
            <a:extLst>
              <a:ext uri="{FF2B5EF4-FFF2-40B4-BE49-F238E27FC236}">
                <a16:creationId xmlns:a16="http://schemas.microsoft.com/office/drawing/2014/main" id="{B2FFC7BD-B455-25A1-0B64-57B79E40FC3D}"/>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30117" t="10419" r="12193" b="1302"/>
          <a:stretch/>
        </p:blipFill>
        <p:spPr>
          <a:xfrm>
            <a:off x="4572000" y="0"/>
            <a:ext cx="4572000" cy="4665133"/>
          </a:xfrm>
        </p:spPr>
      </p:pic>
    </p:spTree>
    <p:extLst>
      <p:ext uri="{BB962C8B-B14F-4D97-AF65-F5344CB8AC3E}">
        <p14:creationId xmlns:p14="http://schemas.microsoft.com/office/powerpoint/2010/main" val="233298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p:txBody>
          <a:bodyPr/>
          <a:lstStyle/>
          <a:p>
            <a:pPr algn="ctr"/>
            <a:r>
              <a:rPr lang="en-US" sz="3600"/>
              <a:t>Welcome</a:t>
            </a:r>
          </a:p>
        </p:txBody>
      </p:sp>
    </p:spTree>
    <p:extLst>
      <p:ext uri="{BB962C8B-B14F-4D97-AF65-F5344CB8AC3E}">
        <p14:creationId xmlns:p14="http://schemas.microsoft.com/office/powerpoint/2010/main" val="3700601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1999" y="252000"/>
            <a:ext cx="8010257" cy="424732"/>
          </a:xfrm>
        </p:spPr>
        <p:txBody>
          <a:bodyPr/>
          <a:lstStyle/>
          <a:p>
            <a:r>
              <a:rPr lang="en-GB"/>
              <a:t>Activity: Direct Debits vs Standing Orders</a:t>
            </a:r>
            <a:endParaRPr lang="en-US"/>
          </a:p>
        </p:txBody>
      </p:sp>
      <p:graphicFrame>
        <p:nvGraphicFramePr>
          <p:cNvPr id="2" name="Table 1">
            <a:extLst>
              <a:ext uri="{FF2B5EF4-FFF2-40B4-BE49-F238E27FC236}">
                <a16:creationId xmlns:a16="http://schemas.microsoft.com/office/drawing/2014/main" id="{557CC42C-ED4F-4EBD-911D-C5AD944E2102}"/>
              </a:ext>
            </a:extLst>
          </p:cNvPr>
          <p:cNvGraphicFramePr>
            <a:graphicFrameLocks noGrp="1"/>
          </p:cNvGraphicFramePr>
          <p:nvPr>
            <p:extLst>
              <p:ext uri="{D42A27DB-BD31-4B8C-83A1-F6EECF244321}">
                <p14:modId xmlns:p14="http://schemas.microsoft.com/office/powerpoint/2010/main" val="913267219"/>
              </p:ext>
            </p:extLst>
          </p:nvPr>
        </p:nvGraphicFramePr>
        <p:xfrm>
          <a:off x="1505388" y="872836"/>
          <a:ext cx="6300263" cy="3281179"/>
        </p:xfrm>
        <a:graphic>
          <a:graphicData uri="http://schemas.openxmlformats.org/drawingml/2006/table">
            <a:tbl>
              <a:tblPr firstRow="1" firstCol="1" bandRow="1">
                <a:tableStyleId>{5C22544A-7EE6-4342-B048-85BDC9FD1C3A}</a:tableStyleId>
              </a:tblPr>
              <a:tblGrid>
                <a:gridCol w="3847428">
                  <a:extLst>
                    <a:ext uri="{9D8B030D-6E8A-4147-A177-3AD203B41FA5}">
                      <a16:colId xmlns:a16="http://schemas.microsoft.com/office/drawing/2014/main" val="2603165030"/>
                    </a:ext>
                  </a:extLst>
                </a:gridCol>
                <a:gridCol w="1246726">
                  <a:extLst>
                    <a:ext uri="{9D8B030D-6E8A-4147-A177-3AD203B41FA5}">
                      <a16:colId xmlns:a16="http://schemas.microsoft.com/office/drawing/2014/main" val="2401523661"/>
                    </a:ext>
                  </a:extLst>
                </a:gridCol>
                <a:gridCol w="1206109">
                  <a:extLst>
                    <a:ext uri="{9D8B030D-6E8A-4147-A177-3AD203B41FA5}">
                      <a16:colId xmlns:a16="http://schemas.microsoft.com/office/drawing/2014/main" val="1819647745"/>
                    </a:ext>
                  </a:extLst>
                </a:gridCol>
              </a:tblGrid>
              <a:tr h="567789">
                <a:tc>
                  <a:txBody>
                    <a:bodyPr/>
                    <a:lstStyle/>
                    <a:p>
                      <a:pPr algn="l">
                        <a:lnSpc>
                          <a:spcPct val="107000"/>
                        </a:lnSpc>
                        <a:spcAft>
                          <a:spcPts val="600"/>
                        </a:spcAft>
                      </a:pPr>
                      <a:endParaRPr lang="en-GB" sz="120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Direct Debit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Standing Order</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982448447"/>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Set up by the company</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26799120"/>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Set up by you</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3111465282"/>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You can cancel the payment at any time</a:t>
                      </a: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449899124"/>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You are in control</a:t>
                      </a: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179959910"/>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The company must tell you of any changes in advance</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576710253"/>
                  </a:ext>
                </a:extLst>
              </a:tr>
            </a:tbl>
          </a:graphicData>
        </a:graphic>
      </p:graphicFrame>
    </p:spTree>
    <p:extLst>
      <p:ext uri="{BB962C8B-B14F-4D97-AF65-F5344CB8AC3E}">
        <p14:creationId xmlns:p14="http://schemas.microsoft.com/office/powerpoint/2010/main" val="99069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57CC42C-ED4F-4EBD-911D-C5AD944E2102}"/>
              </a:ext>
            </a:extLst>
          </p:cNvPr>
          <p:cNvGraphicFramePr>
            <a:graphicFrameLocks noGrp="1"/>
          </p:cNvGraphicFramePr>
          <p:nvPr>
            <p:extLst>
              <p:ext uri="{D42A27DB-BD31-4B8C-83A1-F6EECF244321}">
                <p14:modId xmlns:p14="http://schemas.microsoft.com/office/powerpoint/2010/main" val="602980039"/>
              </p:ext>
            </p:extLst>
          </p:nvPr>
        </p:nvGraphicFramePr>
        <p:xfrm>
          <a:off x="1505388" y="872836"/>
          <a:ext cx="6300263" cy="3281179"/>
        </p:xfrm>
        <a:graphic>
          <a:graphicData uri="http://schemas.openxmlformats.org/drawingml/2006/table">
            <a:tbl>
              <a:tblPr firstRow="1" firstCol="1" bandRow="1">
                <a:tableStyleId>{5C22544A-7EE6-4342-B048-85BDC9FD1C3A}</a:tableStyleId>
              </a:tblPr>
              <a:tblGrid>
                <a:gridCol w="3847428">
                  <a:extLst>
                    <a:ext uri="{9D8B030D-6E8A-4147-A177-3AD203B41FA5}">
                      <a16:colId xmlns:a16="http://schemas.microsoft.com/office/drawing/2014/main" val="2603165030"/>
                    </a:ext>
                  </a:extLst>
                </a:gridCol>
                <a:gridCol w="1246726">
                  <a:extLst>
                    <a:ext uri="{9D8B030D-6E8A-4147-A177-3AD203B41FA5}">
                      <a16:colId xmlns:a16="http://schemas.microsoft.com/office/drawing/2014/main" val="2401523661"/>
                    </a:ext>
                  </a:extLst>
                </a:gridCol>
                <a:gridCol w="1206109">
                  <a:extLst>
                    <a:ext uri="{9D8B030D-6E8A-4147-A177-3AD203B41FA5}">
                      <a16:colId xmlns:a16="http://schemas.microsoft.com/office/drawing/2014/main" val="1819647745"/>
                    </a:ext>
                  </a:extLst>
                </a:gridCol>
              </a:tblGrid>
              <a:tr h="567789">
                <a:tc>
                  <a:txBody>
                    <a:bodyPr/>
                    <a:lstStyle/>
                    <a:p>
                      <a:pPr algn="l">
                        <a:lnSpc>
                          <a:spcPct val="107000"/>
                        </a:lnSpc>
                        <a:spcAft>
                          <a:spcPts val="600"/>
                        </a:spcAft>
                      </a:pPr>
                      <a:endParaRPr lang="en-GB" sz="120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Direct Debit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Standing Order</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982448447"/>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Set up by the company</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sym typeface="Webdings" panose="05030102010509060703" pitchFamily="18" charset="2"/>
                        </a:rPr>
                        <a:t></a:t>
                      </a: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26799120"/>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Set up by you</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sym typeface="Webdings" panose="05030102010509060703" pitchFamily="18" charset="2"/>
                        </a:rPr>
                        <a: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3111465282"/>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You can cancel the payment at any time</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sym typeface="Webdings" panose="05030102010509060703" pitchFamily="18" charset="2"/>
                        </a:rPr>
                        <a: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r>
                        <a:rPr lang="en-GB" sz="1200">
                          <a:effectLst/>
                          <a:latin typeface="Lloyds Bank Jack" panose="02000503040000020004" pitchFamily="2" charset="0"/>
                          <a:sym typeface="Webdings" panose="05030102010509060703" pitchFamily="18" charset="2"/>
                        </a:rPr>
                        <a: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449899124"/>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You are in control</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r>
                        <a:rPr lang="en-GB" sz="1200">
                          <a:effectLst/>
                          <a:latin typeface="Lloyds Bank Jack" panose="02000503040000020004" pitchFamily="2" charset="0"/>
                          <a:sym typeface="Webdings" panose="05030102010509060703" pitchFamily="18" charset="2"/>
                        </a:rPr>
                        <a: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sym typeface="Webdings" panose="05030102010509060703" pitchFamily="18" charset="2"/>
                        </a:rPr>
                        <a: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179959910"/>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The company must  tell you of any changes in advance</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sym typeface="Webdings" panose="05030102010509060703" pitchFamily="18" charset="2"/>
                        </a:rPr>
                        <a:t></a:t>
                      </a: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576710253"/>
                  </a:ext>
                </a:extLst>
              </a:tr>
            </a:tbl>
          </a:graphicData>
        </a:graphic>
      </p:graphicFrame>
      <p:sp>
        <p:nvSpPr>
          <p:cNvPr id="6" name="Title 6">
            <a:extLst>
              <a:ext uri="{FF2B5EF4-FFF2-40B4-BE49-F238E27FC236}">
                <a16:creationId xmlns:a16="http://schemas.microsoft.com/office/drawing/2014/main" id="{5E4EA1FB-AB45-F426-6F08-054A82F78875}"/>
              </a:ext>
            </a:extLst>
          </p:cNvPr>
          <p:cNvSpPr>
            <a:spLocks noGrp="1"/>
          </p:cNvSpPr>
          <p:nvPr>
            <p:ph type="title"/>
          </p:nvPr>
        </p:nvSpPr>
        <p:spPr>
          <a:xfrm>
            <a:off x="251999" y="252000"/>
            <a:ext cx="8010257" cy="424732"/>
          </a:xfrm>
        </p:spPr>
        <p:txBody>
          <a:bodyPr/>
          <a:lstStyle/>
          <a:p>
            <a:r>
              <a:rPr lang="en-GB"/>
              <a:t>Activity: Direct Debits vs Standing Orders</a:t>
            </a:r>
            <a:endParaRPr lang="en-US"/>
          </a:p>
        </p:txBody>
      </p:sp>
    </p:spTree>
    <p:extLst>
      <p:ext uri="{BB962C8B-B14F-4D97-AF65-F5344CB8AC3E}">
        <p14:creationId xmlns:p14="http://schemas.microsoft.com/office/powerpoint/2010/main" val="2898025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Cheques</a:t>
            </a:r>
            <a:endParaRPr lang="en-US"/>
          </a:p>
        </p:txBody>
      </p:sp>
      <p:sp>
        <p:nvSpPr>
          <p:cNvPr id="2" name="Content Placeholder 1">
            <a:extLst>
              <a:ext uri="{FF2B5EF4-FFF2-40B4-BE49-F238E27FC236}">
                <a16:creationId xmlns:a16="http://schemas.microsoft.com/office/drawing/2014/main" id="{102B937F-E31D-A035-97A9-81CCB1A30373}"/>
              </a:ext>
              <a:ext uri="{C183D7F6-B498-43B3-948B-1728B52AA6E4}">
                <adec:decorative xmlns:adec="http://schemas.microsoft.com/office/drawing/2017/decorative" val="1"/>
              </a:ext>
            </a:extLst>
          </p:cNvPr>
          <p:cNvSpPr>
            <a:spLocks noGrp="1"/>
          </p:cNvSpPr>
          <p:nvPr>
            <p:ph sz="half" idx="2"/>
          </p:nvPr>
        </p:nvSpPr>
        <p:spPr>
          <a:xfrm>
            <a:off x="252000" y="1419225"/>
            <a:ext cx="3571063" cy="1547475"/>
          </a:xfrm>
        </p:spPr>
        <p:txBody>
          <a:bodyPr/>
          <a:lstStyle/>
          <a:p>
            <a:pPr>
              <a:lnSpc>
                <a:spcPct val="114000"/>
              </a:lnSpc>
              <a:spcAft>
                <a:spcPts val="1200"/>
              </a:spcAft>
            </a:pPr>
            <a:r>
              <a:rPr lang="en-US" sz="1800">
                <a:effectLst/>
                <a:latin typeface="Lloyds Bank Jack" panose="02000503040000020004" pitchFamily="2" charset="0"/>
                <a:ea typeface="Arial" panose="020B0604020202020204" pitchFamily="34" charset="0"/>
                <a:cs typeface="Times New Roman" panose="02020603050405020304" pitchFamily="18" charset="0"/>
              </a:rPr>
              <a:t>Sam has received a cheque through the post </a:t>
            </a:r>
            <a:endParaRPr lang="en-US" sz="1800">
              <a:latin typeface="Lloyds Bank Jack" panose="02000503040000020004" pitchFamily="2" charset="0"/>
              <a:ea typeface="Arial" panose="020B0604020202020204" pitchFamily="34" charset="0"/>
              <a:cs typeface="Times New Roman" panose="02020603050405020304" pitchFamily="18" charset="0"/>
            </a:endParaRPr>
          </a:p>
          <a:p>
            <a:pPr>
              <a:lnSpc>
                <a:spcPct val="114000"/>
              </a:lnSpc>
              <a:spcAft>
                <a:spcPts val="1200"/>
              </a:spcAft>
            </a:pPr>
            <a:r>
              <a:rPr lang="en-US" sz="1800">
                <a:effectLst/>
                <a:latin typeface="Lloyds Bank Jack" panose="02000503040000020004" pitchFamily="2" charset="0"/>
                <a:ea typeface="Arial" panose="020B0604020202020204" pitchFamily="34" charset="0"/>
                <a:cs typeface="Times New Roman" panose="02020603050405020304" pitchFamily="18" charset="0"/>
              </a:rPr>
              <a:t>Have you recently used or received a cheque?</a:t>
            </a:r>
            <a:endParaRPr lang="en-US"/>
          </a:p>
        </p:txBody>
      </p:sp>
      <p:pic>
        <p:nvPicPr>
          <p:cNvPr id="5" name="Picture Placeholder 4">
            <a:extLst>
              <a:ext uri="{FF2B5EF4-FFF2-40B4-BE49-F238E27FC236}">
                <a16:creationId xmlns:a16="http://schemas.microsoft.com/office/drawing/2014/main" id="{D36D678D-F1B9-9564-A440-DBEE753C621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42735" r="-1" b="12230"/>
          <a:stretch/>
        </p:blipFill>
        <p:spPr>
          <a:xfrm>
            <a:off x="4572000" y="0"/>
            <a:ext cx="4572000" cy="4665133"/>
          </a:xfrm>
        </p:spPr>
      </p:pic>
    </p:spTree>
    <p:extLst>
      <p:ext uri="{BB962C8B-B14F-4D97-AF65-F5344CB8AC3E}">
        <p14:creationId xmlns:p14="http://schemas.microsoft.com/office/powerpoint/2010/main" val="2366177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119094" y="252000"/>
            <a:ext cx="4385876" cy="424732"/>
          </a:xfrm>
        </p:spPr>
        <p:txBody>
          <a:bodyPr/>
          <a:lstStyle/>
          <a:p>
            <a:r>
              <a:rPr lang="en-GB">
                <a:latin typeface="Lloyds Bank Jack"/>
              </a:rPr>
              <a:t>Where you can pay in a cheque</a:t>
            </a:r>
            <a:endParaRPr lang="en-US"/>
          </a:p>
        </p:txBody>
      </p:sp>
      <p:sp>
        <p:nvSpPr>
          <p:cNvPr id="6" name="Content Placeholder 1">
            <a:extLst>
              <a:ext uri="{FF2B5EF4-FFF2-40B4-BE49-F238E27FC236}">
                <a16:creationId xmlns:a16="http://schemas.microsoft.com/office/drawing/2014/main" id="{C57F701B-6E8E-8463-DC7A-8767268D27CA}"/>
              </a:ext>
              <a:ext uri="{C183D7F6-B498-43B3-948B-1728B52AA6E4}">
                <adec:decorative xmlns:adec="http://schemas.microsoft.com/office/drawing/2017/decorative" val="1"/>
              </a:ext>
            </a:extLst>
          </p:cNvPr>
          <p:cNvSpPr>
            <a:spLocks noGrp="1"/>
          </p:cNvSpPr>
          <p:nvPr>
            <p:ph sz="half" idx="2"/>
          </p:nvPr>
        </p:nvSpPr>
        <p:spPr>
          <a:xfrm>
            <a:off x="152320" y="1077750"/>
            <a:ext cx="4320000" cy="6691768"/>
          </a:xfrm>
        </p:spPr>
        <p:txBody>
          <a:bodyPr/>
          <a:lstStyle/>
          <a:p>
            <a:pPr marL="285750" indent="-285750">
              <a:lnSpc>
                <a:spcPct val="114000"/>
              </a:lnSpc>
              <a:spcAft>
                <a:spcPts val="1200"/>
              </a:spcAft>
              <a:buFont typeface="Arial" panose="020B0604020202020204" pitchFamily="34" charset="0"/>
              <a:buChar char="•"/>
            </a:pPr>
            <a:r>
              <a:rPr lang="en-US" sz="1800">
                <a:latin typeface="Lloyds Bank Jack"/>
                <a:ea typeface="Arial" panose="020B0604020202020204" pitchFamily="34" charset="0"/>
                <a:cs typeface="Times New Roman"/>
              </a:rPr>
              <a:t>Your bank branch</a:t>
            </a:r>
            <a:endParaRPr lang="en-US" sz="1800">
              <a:latin typeface="Lloyds Bank Jack"/>
              <a:ea typeface="Arial" panose="020B0604020202020204" pitchFamily="34" charset="0"/>
              <a:cs typeface="Times New Roman" panose="02020603050405020304" pitchFamily="18" charset="0"/>
            </a:endParaRPr>
          </a:p>
          <a:p>
            <a:pPr marL="285750" indent="-285750">
              <a:lnSpc>
                <a:spcPct val="114000"/>
              </a:lnSpc>
              <a:spcAft>
                <a:spcPts val="1200"/>
              </a:spcAft>
              <a:buFont typeface="Arial" panose="020B0604020202020204" pitchFamily="34" charset="0"/>
              <a:buChar char="•"/>
            </a:pPr>
            <a:r>
              <a:rPr lang="en-US" sz="1800">
                <a:latin typeface="Lloyds Bank Jack"/>
                <a:ea typeface="Arial" panose="020B0604020202020204" pitchFamily="34" charset="0"/>
                <a:cs typeface="Times New Roman"/>
              </a:rPr>
              <a:t>Immediate Deposit Machine (IDM)</a:t>
            </a:r>
            <a:endParaRPr lang="en-US" sz="1800">
              <a:latin typeface="Lloyds Bank Jack"/>
              <a:ea typeface="Arial" panose="020B0604020202020204" pitchFamily="34" charset="0"/>
              <a:cs typeface="Times New Roman" panose="02020603050405020304" pitchFamily="18" charset="0"/>
            </a:endParaRPr>
          </a:p>
          <a:p>
            <a:pPr marL="285750" indent="-285750">
              <a:lnSpc>
                <a:spcPct val="114000"/>
              </a:lnSpc>
              <a:spcAft>
                <a:spcPts val="1200"/>
              </a:spcAft>
              <a:buFont typeface="Arial" panose="020B0604020202020204" pitchFamily="34" charset="0"/>
              <a:buChar char="•"/>
            </a:pPr>
            <a:r>
              <a:rPr lang="en-US" sz="1800">
                <a:latin typeface="Lloyds Bank Jack"/>
                <a:ea typeface="Arial" panose="020B0604020202020204" pitchFamily="34" charset="0"/>
                <a:cs typeface="Times New Roman"/>
              </a:rPr>
              <a:t>Building society branch</a:t>
            </a:r>
            <a:endParaRPr lang="en-US" sz="1800">
              <a:latin typeface="Lloyds Bank Jack"/>
              <a:ea typeface="Arial" panose="020B0604020202020204" pitchFamily="34" charset="0"/>
              <a:cs typeface="Times New Roman" panose="02020603050405020304" pitchFamily="18" charset="0"/>
            </a:endParaRPr>
          </a:p>
          <a:p>
            <a:pPr marL="285750" indent="-285750">
              <a:lnSpc>
                <a:spcPct val="114000"/>
              </a:lnSpc>
              <a:spcAft>
                <a:spcPts val="1200"/>
              </a:spcAft>
              <a:buFont typeface="Arial" panose="020B0604020202020204" pitchFamily="34" charset="0"/>
              <a:buChar char="•"/>
            </a:pPr>
            <a:r>
              <a:rPr lang="en-US" sz="1800">
                <a:latin typeface="Lloyds Bank Jack"/>
                <a:ea typeface="Arial" panose="020B0604020202020204" pitchFamily="34" charset="0"/>
                <a:cs typeface="Times New Roman"/>
              </a:rPr>
              <a:t>The Post Office</a:t>
            </a:r>
            <a:endParaRPr lang="en-US" sz="1800">
              <a:latin typeface="Lloyds Bank Jack"/>
              <a:ea typeface="Arial" panose="020B0604020202020204" pitchFamily="34" charset="0"/>
              <a:cs typeface="Times New Roman" panose="02020603050405020304" pitchFamily="18" charset="0"/>
            </a:endParaRPr>
          </a:p>
          <a:p>
            <a:pPr marL="285750" indent="-285750">
              <a:lnSpc>
                <a:spcPct val="114000"/>
              </a:lnSpc>
              <a:spcAft>
                <a:spcPts val="1200"/>
              </a:spcAft>
              <a:buFont typeface="Arial" panose="020B0604020202020204" pitchFamily="34" charset="0"/>
              <a:buChar char="•"/>
            </a:pPr>
            <a:r>
              <a:rPr lang="en-US" sz="1800">
                <a:latin typeface="Lloyds Bank Jack"/>
                <a:ea typeface="Arial" panose="020B0604020202020204" pitchFamily="34" charset="0"/>
                <a:cs typeface="Times New Roman"/>
              </a:rPr>
              <a:t>A cheque cashing provider</a:t>
            </a:r>
          </a:p>
          <a:p>
            <a:pPr marL="285750" indent="-285750">
              <a:lnSpc>
                <a:spcPct val="114000"/>
              </a:lnSpc>
              <a:spcAft>
                <a:spcPts val="1200"/>
              </a:spcAft>
              <a:buFont typeface="Arial" panose="020B0604020202020204" pitchFamily="34" charset="0"/>
              <a:buChar char="•"/>
            </a:pPr>
            <a:r>
              <a:rPr lang="en-US" sz="1800">
                <a:latin typeface="Lloyds Bank Jack"/>
                <a:ea typeface="Arial" panose="020B0604020202020204" pitchFamily="34" charset="0"/>
                <a:cs typeface="Times New Roman"/>
              </a:rPr>
              <a:t>Mobile banking app</a:t>
            </a:r>
            <a:endParaRPr lang="en-US" sz="1800"/>
          </a:p>
          <a:p>
            <a:pPr marL="285750" indent="-285750">
              <a:lnSpc>
                <a:spcPct val="114000"/>
              </a:lnSpc>
              <a:spcAft>
                <a:spcPts val="1200"/>
              </a:spcAft>
              <a:buFont typeface="Arial" panose="020B0604020202020204" pitchFamily="34" charset="0"/>
              <a:buChar char="•"/>
            </a:pPr>
            <a:endParaRPr lang="en-US" sz="1800">
              <a:latin typeface="Lloyds Bank Jack"/>
              <a:cs typeface="Times New Roman" panose="02020603050405020304" pitchFamily="18" charset="0"/>
            </a:endParaRPr>
          </a:p>
          <a:p>
            <a:pPr marL="285750" indent="-285750">
              <a:lnSpc>
                <a:spcPct val="114000"/>
              </a:lnSpc>
              <a:spcAft>
                <a:spcPts val="1200"/>
              </a:spcAft>
              <a:buFont typeface="Arial" panose="020B0604020202020204" pitchFamily="34" charset="0"/>
              <a:buChar char="•"/>
            </a:pPr>
            <a:endParaRPr lang="en-US" sz="1800">
              <a:latin typeface="Lloyds Bank Jack"/>
              <a:cs typeface="Times New Roman" panose="02020603050405020304" pitchFamily="18" charset="0"/>
            </a:endParaRPr>
          </a:p>
          <a:p>
            <a:pPr marL="285750" indent="-285750">
              <a:lnSpc>
                <a:spcPct val="114000"/>
              </a:lnSpc>
              <a:spcAft>
                <a:spcPts val="1200"/>
              </a:spcAft>
              <a:buFont typeface="Arial" panose="020B0604020202020204" pitchFamily="34" charset="0"/>
              <a:buChar char="•"/>
            </a:pPr>
            <a:endParaRPr lang="en-US" sz="1800">
              <a:cs typeface="Times New Roman" panose="02020603050405020304" pitchFamily="18" charset="0"/>
            </a:endParaRPr>
          </a:p>
          <a:p>
            <a:pPr marL="285750" indent="-285750">
              <a:lnSpc>
                <a:spcPct val="114000"/>
              </a:lnSpc>
              <a:spcAft>
                <a:spcPts val="1200"/>
              </a:spcAft>
              <a:buFont typeface="Arial" panose="020B0604020202020204" pitchFamily="34" charset="0"/>
              <a:buChar char="•"/>
            </a:pPr>
            <a:endParaRPr lang="en-US" sz="1800">
              <a:cs typeface="Times New Roman"/>
            </a:endParaRPr>
          </a:p>
          <a:p>
            <a:pPr marL="285750" indent="-285750">
              <a:lnSpc>
                <a:spcPct val="114000"/>
              </a:lnSpc>
              <a:spcAft>
                <a:spcPts val="1200"/>
              </a:spcAft>
              <a:buFont typeface="Arial" panose="020B0604020202020204" pitchFamily="34" charset="0"/>
              <a:buChar char="•"/>
            </a:pPr>
            <a:endParaRPr lang="en-US" sz="1800">
              <a:cs typeface="Times New Roman"/>
            </a:endParaRPr>
          </a:p>
          <a:p>
            <a:pPr marL="285750" indent="-285750">
              <a:lnSpc>
                <a:spcPct val="114000"/>
              </a:lnSpc>
              <a:spcAft>
                <a:spcPts val="1200"/>
              </a:spcAft>
              <a:buFont typeface="Arial" panose="020B0604020202020204" pitchFamily="34" charset="0"/>
              <a:buChar char="•"/>
            </a:pPr>
            <a:endParaRPr lang="en-US" sz="1800">
              <a:cs typeface="Times New Roman"/>
            </a:endParaRPr>
          </a:p>
          <a:p>
            <a:pPr marL="285750" indent="-285750">
              <a:lnSpc>
                <a:spcPct val="114000"/>
              </a:lnSpc>
              <a:spcAft>
                <a:spcPts val="1200"/>
              </a:spcAft>
              <a:buFont typeface="Arial" panose="020B0604020202020204" pitchFamily="34" charset="0"/>
              <a:buChar char="•"/>
            </a:pPr>
            <a:endParaRPr lang="en-US" sz="1800">
              <a:cs typeface="Times New Roman"/>
            </a:endParaRPr>
          </a:p>
        </p:txBody>
      </p:sp>
      <p:pic>
        <p:nvPicPr>
          <p:cNvPr id="5" name="Picture Placeholder 4">
            <a:extLst>
              <a:ext uri="{FF2B5EF4-FFF2-40B4-BE49-F238E27FC236}">
                <a16:creationId xmlns:a16="http://schemas.microsoft.com/office/drawing/2014/main" id="{D36D678D-F1B9-9564-A440-DBEE753C621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42735" r="-1" b="12230"/>
          <a:stretch/>
        </p:blipFill>
        <p:spPr>
          <a:xfrm>
            <a:off x="4572000" y="0"/>
            <a:ext cx="4572000" cy="4665133"/>
          </a:xfrm>
        </p:spPr>
      </p:pic>
    </p:spTree>
    <p:extLst>
      <p:ext uri="{BB962C8B-B14F-4D97-AF65-F5344CB8AC3E}">
        <p14:creationId xmlns:p14="http://schemas.microsoft.com/office/powerpoint/2010/main" val="1450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erson sitting at a table with another person in front of her&#10;&#10;Description automatically generated">
            <a:extLst>
              <a:ext uri="{FF2B5EF4-FFF2-40B4-BE49-F238E27FC236}">
                <a16:creationId xmlns:a16="http://schemas.microsoft.com/office/drawing/2014/main" id="{9947B052-6EBB-69E4-BA5A-252147275C64}"/>
              </a:ext>
            </a:extLst>
          </p:cNvPr>
          <p:cNvPicPr>
            <a:picLocks noGrp="1" noChangeAspect="1"/>
          </p:cNvPicPr>
          <p:nvPr>
            <p:ph type="pic" sz="quarter" idx="10"/>
          </p:nvPr>
        </p:nvPicPr>
        <p:blipFill rotWithShape="1">
          <a:blip r:embed="rId3"/>
          <a:srcRect r="34827"/>
          <a:stretch/>
        </p:blipFill>
        <p:spPr>
          <a:xfrm>
            <a:off x="4572000" y="10"/>
            <a:ext cx="4572000" cy="4665123"/>
          </a:xfrm>
          <a:noFill/>
        </p:spPr>
      </p:pic>
      <p:sp>
        <p:nvSpPr>
          <p:cNvPr id="3" name="Title 2">
            <a:extLst>
              <a:ext uri="{FF2B5EF4-FFF2-40B4-BE49-F238E27FC236}">
                <a16:creationId xmlns:a16="http://schemas.microsoft.com/office/drawing/2014/main" id="{61FD26BC-3D31-B283-63F6-5A3B51146540}"/>
              </a:ext>
            </a:extLst>
          </p:cNvPr>
          <p:cNvSpPr>
            <a:spLocks noGrp="1"/>
          </p:cNvSpPr>
          <p:nvPr>
            <p:ph type="title"/>
          </p:nvPr>
        </p:nvSpPr>
        <p:spPr>
          <a:xfrm>
            <a:off x="252000" y="252000"/>
            <a:ext cx="4140000" cy="424732"/>
          </a:xfrm>
        </p:spPr>
        <p:txBody>
          <a:bodyPr wrap="square" anchor="t">
            <a:normAutofit/>
          </a:bodyPr>
          <a:lstStyle/>
          <a:p>
            <a:r>
              <a:rPr lang="en-GB"/>
              <a:t>Cash</a:t>
            </a:r>
          </a:p>
        </p:txBody>
      </p:sp>
      <p:sp>
        <p:nvSpPr>
          <p:cNvPr id="4" name="Content Placeholder 3">
            <a:extLst>
              <a:ext uri="{FF2B5EF4-FFF2-40B4-BE49-F238E27FC236}">
                <a16:creationId xmlns:a16="http://schemas.microsoft.com/office/drawing/2014/main" id="{808CADD0-164B-1A5B-3659-F6B53CCC343A}"/>
              </a:ext>
            </a:extLst>
          </p:cNvPr>
          <p:cNvSpPr>
            <a:spLocks noGrp="1"/>
          </p:cNvSpPr>
          <p:nvPr>
            <p:ph sz="half" idx="2"/>
          </p:nvPr>
        </p:nvSpPr>
        <p:spPr>
          <a:xfrm>
            <a:off x="252000" y="1340844"/>
            <a:ext cx="3849737" cy="1707360"/>
          </a:xfrm>
        </p:spPr>
        <p:txBody>
          <a:bodyPr wrap="square" anchor="t">
            <a:normAutofit/>
          </a:bodyPr>
          <a:lstStyle/>
          <a:p>
            <a:pPr>
              <a:lnSpc>
                <a:spcPct val="114000"/>
              </a:lnSpc>
              <a:spcAft>
                <a:spcPts val="1200"/>
              </a:spcAft>
            </a:pPr>
            <a:r>
              <a:rPr lang="en-GB" sz="1800"/>
              <a:t>Do you know how to get cash from your bank account?</a:t>
            </a:r>
          </a:p>
          <a:p>
            <a:pPr>
              <a:lnSpc>
                <a:spcPct val="114000"/>
              </a:lnSpc>
              <a:spcAft>
                <a:spcPts val="1200"/>
              </a:spcAft>
            </a:pPr>
            <a:r>
              <a:rPr lang="en-GB" sz="1800"/>
              <a:t>Have you used a cash machine before?</a:t>
            </a:r>
            <a:endParaRPr lang="en-US" sz="1800"/>
          </a:p>
        </p:txBody>
      </p:sp>
    </p:spTree>
    <p:extLst>
      <p:ext uri="{BB962C8B-B14F-4D97-AF65-F5344CB8AC3E}">
        <p14:creationId xmlns:p14="http://schemas.microsoft.com/office/powerpoint/2010/main" val="63983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Close-up of a machine with a keypad&#10;&#10;Description automatically generated">
            <a:extLst>
              <a:ext uri="{FF2B5EF4-FFF2-40B4-BE49-F238E27FC236}">
                <a16:creationId xmlns:a16="http://schemas.microsoft.com/office/drawing/2014/main" id="{844507B3-9C18-2610-B76B-DEDDB76E8045}"/>
              </a:ext>
            </a:extLst>
          </p:cNvPr>
          <p:cNvPicPr>
            <a:picLocks noGrp="1" noChangeAspect="1"/>
          </p:cNvPicPr>
          <p:nvPr>
            <p:ph type="pic" sz="quarter" idx="10"/>
          </p:nvPr>
        </p:nvPicPr>
        <p:blipFill rotWithShape="1">
          <a:blip r:embed="rId3"/>
          <a:srcRect l="9244" r="25337" b="-2"/>
          <a:stretch/>
        </p:blipFill>
        <p:spPr>
          <a:xfrm>
            <a:off x="4572000" y="10"/>
            <a:ext cx="4572000" cy="4665123"/>
          </a:xfrm>
          <a:noFill/>
        </p:spPr>
      </p:pic>
      <p:sp>
        <p:nvSpPr>
          <p:cNvPr id="10" name="Title 2">
            <a:extLst>
              <a:ext uri="{FF2B5EF4-FFF2-40B4-BE49-F238E27FC236}">
                <a16:creationId xmlns:a16="http://schemas.microsoft.com/office/drawing/2014/main" id="{02014ABA-3661-D1F8-B43A-F6DB2A07B3AB}"/>
              </a:ext>
            </a:extLst>
          </p:cNvPr>
          <p:cNvSpPr>
            <a:spLocks noGrp="1"/>
          </p:cNvSpPr>
          <p:nvPr>
            <p:ph type="title"/>
          </p:nvPr>
        </p:nvSpPr>
        <p:spPr>
          <a:xfrm>
            <a:off x="252000" y="252000"/>
            <a:ext cx="4140000" cy="424732"/>
          </a:xfrm>
        </p:spPr>
        <p:txBody>
          <a:bodyPr/>
          <a:lstStyle/>
          <a:p>
            <a:r>
              <a:rPr lang="en-US"/>
              <a:t>How to use a cash machine</a:t>
            </a:r>
          </a:p>
        </p:txBody>
      </p:sp>
      <p:sp>
        <p:nvSpPr>
          <p:cNvPr id="12" name="Content Placeholder 3">
            <a:extLst>
              <a:ext uri="{FF2B5EF4-FFF2-40B4-BE49-F238E27FC236}">
                <a16:creationId xmlns:a16="http://schemas.microsoft.com/office/drawing/2014/main" id="{88F586F0-1DDC-6BC8-D194-E1A681FF9F64}"/>
              </a:ext>
            </a:extLst>
          </p:cNvPr>
          <p:cNvSpPr>
            <a:spLocks noGrp="1"/>
          </p:cNvSpPr>
          <p:nvPr>
            <p:ph sz="half" idx="2"/>
          </p:nvPr>
        </p:nvSpPr>
        <p:spPr>
          <a:xfrm>
            <a:off x="252000" y="792000"/>
            <a:ext cx="4140200" cy="3637919"/>
          </a:xfrm>
        </p:spPr>
        <p:txBody>
          <a:bodyPr/>
          <a:lstStyle/>
          <a:p>
            <a:pPr marL="342900" indent="-342900">
              <a:buFont typeface="+mj-lt"/>
              <a:buAutoNum type="arabicPeriod"/>
            </a:pPr>
            <a:r>
              <a:rPr lang="en-US" sz="1800"/>
              <a:t>Find a cash machine </a:t>
            </a:r>
          </a:p>
          <a:p>
            <a:pPr marL="342900" indent="-342900">
              <a:buFont typeface="+mj-lt"/>
              <a:buAutoNum type="arabicPeriod"/>
            </a:pPr>
            <a:r>
              <a:rPr lang="en-US" sz="1800"/>
              <a:t>Make sure you are safe</a:t>
            </a:r>
          </a:p>
          <a:p>
            <a:pPr marL="342900" indent="-342900">
              <a:buFont typeface="+mj-lt"/>
              <a:buAutoNum type="arabicPeriod"/>
            </a:pPr>
            <a:r>
              <a:rPr lang="en-US" sz="1800"/>
              <a:t>Insert your bank card into the slot with the card’s chip facing forward</a:t>
            </a:r>
          </a:p>
          <a:p>
            <a:pPr marL="342900" indent="-342900">
              <a:buFont typeface="+mj-lt"/>
              <a:buAutoNum type="arabicPeriod"/>
            </a:pPr>
            <a:r>
              <a:rPr lang="en-US" sz="1800"/>
              <a:t>Select the language to use</a:t>
            </a:r>
          </a:p>
          <a:p>
            <a:pPr marL="342900" indent="-342900">
              <a:buFont typeface="+mj-lt"/>
              <a:buAutoNum type="arabicPeriod"/>
            </a:pPr>
            <a:r>
              <a:rPr lang="en-US" sz="1800"/>
              <a:t>Type in your PIN when prompted</a:t>
            </a:r>
          </a:p>
          <a:p>
            <a:pPr marL="342900" indent="-342900">
              <a:buFont typeface="+mj-lt"/>
              <a:buAutoNum type="arabicPeriod"/>
            </a:pPr>
            <a:r>
              <a:rPr lang="en-US" sz="1800"/>
              <a:t>Select the service you want</a:t>
            </a:r>
          </a:p>
          <a:p>
            <a:pPr marL="342900" indent="-342900">
              <a:buFont typeface="+mj-lt"/>
              <a:buAutoNum type="arabicPeriod"/>
            </a:pPr>
            <a:r>
              <a:rPr lang="en-US" sz="1800"/>
              <a:t>For cash, select the amount</a:t>
            </a:r>
          </a:p>
          <a:p>
            <a:pPr marL="342900" indent="-342900">
              <a:buFont typeface="+mj-lt"/>
              <a:buAutoNum type="arabicPeriod"/>
            </a:pPr>
            <a:r>
              <a:rPr lang="en-US" sz="1800"/>
              <a:t>Remove your card when prompted </a:t>
            </a:r>
          </a:p>
          <a:p>
            <a:pPr marL="342900" indent="-342900">
              <a:buFont typeface="+mj-lt"/>
              <a:buAutoNum type="arabicPeriod"/>
            </a:pPr>
            <a:r>
              <a:rPr lang="en-US" sz="1800"/>
              <a:t>Select if you want a receipt</a:t>
            </a:r>
          </a:p>
          <a:p>
            <a:pPr marL="342900" indent="-342900">
              <a:buFont typeface="+mj-lt"/>
              <a:buAutoNum type="arabicPeriod"/>
            </a:pPr>
            <a:r>
              <a:rPr lang="en-US" sz="1800"/>
              <a:t>Take your cash and receipt</a:t>
            </a:r>
          </a:p>
        </p:txBody>
      </p:sp>
    </p:spTree>
    <p:extLst>
      <p:ext uri="{BB962C8B-B14F-4D97-AF65-F5344CB8AC3E}">
        <p14:creationId xmlns:p14="http://schemas.microsoft.com/office/powerpoint/2010/main" val="12497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fade">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fade">
                                      <p:cBhvr>
                                        <p:cTn id="42" dur="500"/>
                                        <p:tgtEl>
                                          <p:spTgt spid="1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xEl>
                                              <p:pRg st="8" end="8"/>
                                            </p:txEl>
                                          </p:spTgt>
                                        </p:tgtEl>
                                        <p:attrNameLst>
                                          <p:attrName>style.visibility</p:attrName>
                                        </p:attrNameLst>
                                      </p:cBhvr>
                                      <p:to>
                                        <p:strVal val="visible"/>
                                      </p:to>
                                    </p:set>
                                    <p:animEffect transition="in" filter="fade">
                                      <p:cBhvr>
                                        <p:cTn id="47" dur="500"/>
                                        <p:tgtEl>
                                          <p:spTgt spid="1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xEl>
                                              <p:pRg st="9" end="9"/>
                                            </p:txEl>
                                          </p:spTgt>
                                        </p:tgtEl>
                                        <p:attrNameLst>
                                          <p:attrName>style.visibility</p:attrName>
                                        </p:attrNameLst>
                                      </p:cBhvr>
                                      <p:to>
                                        <p:strVal val="visible"/>
                                      </p:to>
                                    </p:set>
                                    <p:animEffect transition="in" filter="fade">
                                      <p:cBhvr>
                                        <p:cTn id="52"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erson in a suit using a machine&#10;&#10;Description automatically generated">
            <a:extLst>
              <a:ext uri="{FF2B5EF4-FFF2-40B4-BE49-F238E27FC236}">
                <a16:creationId xmlns:a16="http://schemas.microsoft.com/office/drawing/2014/main" id="{1D2E3C49-263F-5EC2-FBF0-D22CBD20650D}"/>
              </a:ext>
            </a:extLst>
          </p:cNvPr>
          <p:cNvPicPr>
            <a:picLocks noGrp="1" noChangeAspect="1"/>
          </p:cNvPicPr>
          <p:nvPr>
            <p:ph type="pic" sz="quarter" idx="10"/>
          </p:nvPr>
        </p:nvPicPr>
        <p:blipFill rotWithShape="1">
          <a:blip r:embed="rId3"/>
          <a:srcRect t="3229" r="2" b="28663"/>
          <a:stretch/>
        </p:blipFill>
        <p:spPr>
          <a:xfrm>
            <a:off x="4572000" y="10"/>
            <a:ext cx="4572000" cy="4665123"/>
          </a:xfrm>
          <a:noFill/>
        </p:spPr>
      </p:pic>
      <p:sp>
        <p:nvSpPr>
          <p:cNvPr id="3" name="Title 2">
            <a:extLst>
              <a:ext uri="{FF2B5EF4-FFF2-40B4-BE49-F238E27FC236}">
                <a16:creationId xmlns:a16="http://schemas.microsoft.com/office/drawing/2014/main" id="{6CA159DB-E2F9-76B1-1DB9-E09A26B1FA3A}"/>
              </a:ext>
            </a:extLst>
          </p:cNvPr>
          <p:cNvSpPr>
            <a:spLocks noGrp="1"/>
          </p:cNvSpPr>
          <p:nvPr>
            <p:ph type="title"/>
          </p:nvPr>
        </p:nvSpPr>
        <p:spPr>
          <a:xfrm>
            <a:off x="252000" y="252000"/>
            <a:ext cx="4407086" cy="424732"/>
          </a:xfrm>
        </p:spPr>
        <p:txBody>
          <a:bodyPr wrap="square" anchor="t">
            <a:normAutofit/>
          </a:bodyPr>
          <a:lstStyle/>
          <a:p>
            <a:r>
              <a:rPr lang="en-GB"/>
              <a:t>Top tips for using cash machines</a:t>
            </a:r>
          </a:p>
        </p:txBody>
      </p:sp>
      <p:sp>
        <p:nvSpPr>
          <p:cNvPr id="4" name="Content Placeholder 3">
            <a:extLst>
              <a:ext uri="{FF2B5EF4-FFF2-40B4-BE49-F238E27FC236}">
                <a16:creationId xmlns:a16="http://schemas.microsoft.com/office/drawing/2014/main" id="{89DF1E0C-F065-BB1E-5FD0-1E77297F715F}"/>
              </a:ext>
            </a:extLst>
          </p:cNvPr>
          <p:cNvSpPr>
            <a:spLocks noGrp="1"/>
          </p:cNvSpPr>
          <p:nvPr>
            <p:ph sz="half" idx="2"/>
          </p:nvPr>
        </p:nvSpPr>
        <p:spPr>
          <a:xfrm>
            <a:off x="252000" y="905214"/>
            <a:ext cx="4224206" cy="3322637"/>
          </a:xfrm>
        </p:spPr>
        <p:txBody>
          <a:bodyPr wrap="square" anchor="t">
            <a:noAutofit/>
          </a:bodyPr>
          <a:lstStyle/>
          <a:p>
            <a:pPr marL="285750" indent="-285750">
              <a:buFont typeface="Arial"/>
              <a:buChar char="•"/>
            </a:pPr>
            <a:r>
              <a:rPr lang="en-GB" sz="1800"/>
              <a:t>First time? Ask a member of staff to help</a:t>
            </a:r>
          </a:p>
          <a:p>
            <a:pPr marL="285750" indent="-285750">
              <a:buFont typeface="Arial"/>
              <a:buChar char="•"/>
            </a:pPr>
            <a:r>
              <a:rPr lang="en-GB" sz="1800"/>
              <a:t>Keep your PIN safe and away from your bank card</a:t>
            </a:r>
          </a:p>
          <a:p>
            <a:pPr marL="285750" indent="-285750">
              <a:buFont typeface="Arial"/>
              <a:buChar char="•"/>
            </a:pPr>
            <a:r>
              <a:rPr lang="en-GB" sz="1800"/>
              <a:t>Be aware of your surroundings</a:t>
            </a:r>
          </a:p>
          <a:p>
            <a:pPr marL="285750" indent="-285750">
              <a:buFont typeface="Arial"/>
              <a:buChar char="•"/>
            </a:pPr>
            <a:r>
              <a:rPr lang="en-GB" sz="1800"/>
              <a:t>Look for the ‘Link’ sign for free use</a:t>
            </a:r>
          </a:p>
          <a:p>
            <a:pPr marL="285750" indent="-285750">
              <a:buFont typeface="Arial"/>
              <a:buChar char="•"/>
            </a:pPr>
            <a:r>
              <a:rPr lang="en-GB" sz="1800"/>
              <a:t>Keep your distance </a:t>
            </a:r>
          </a:p>
          <a:p>
            <a:pPr marL="285750" indent="-285750">
              <a:buFont typeface="Arial"/>
              <a:buChar char="•"/>
            </a:pPr>
            <a:r>
              <a:rPr lang="en-GB" sz="1800"/>
              <a:t>Make sure you take your cash</a:t>
            </a:r>
          </a:p>
          <a:p>
            <a:pPr marL="285750" indent="-285750">
              <a:buFont typeface="Arial"/>
              <a:buChar char="•"/>
            </a:pPr>
            <a:r>
              <a:rPr lang="en-GB" sz="1800"/>
              <a:t>Keep your receipts</a:t>
            </a:r>
          </a:p>
          <a:p>
            <a:pPr marL="285750" indent="-285750">
              <a:buFont typeface="Arial"/>
              <a:buChar char="•"/>
            </a:pPr>
            <a:r>
              <a:rPr lang="en-GB" sz="1800"/>
              <a:t>Check you’ve got everything before you move away</a:t>
            </a:r>
          </a:p>
        </p:txBody>
      </p:sp>
    </p:spTree>
    <p:extLst>
      <p:ext uri="{BB962C8B-B14F-4D97-AF65-F5344CB8AC3E}">
        <p14:creationId xmlns:p14="http://schemas.microsoft.com/office/powerpoint/2010/main" val="132228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lose-up of a machine with a keypad&#10;&#10;Description automatically generated">
            <a:extLst>
              <a:ext uri="{FF2B5EF4-FFF2-40B4-BE49-F238E27FC236}">
                <a16:creationId xmlns:a16="http://schemas.microsoft.com/office/drawing/2014/main" id="{52A8F97B-9125-209B-578A-8559F4ABFBD3}"/>
              </a:ext>
            </a:extLst>
          </p:cNvPr>
          <p:cNvPicPr>
            <a:picLocks noGrp="1" noChangeAspect="1"/>
          </p:cNvPicPr>
          <p:nvPr>
            <p:ph type="pic" sz="quarter" idx="10"/>
          </p:nvPr>
        </p:nvPicPr>
        <p:blipFill rotWithShape="1">
          <a:blip r:embed="rId3"/>
          <a:srcRect l="9244" r="25337" b="-2"/>
          <a:stretch/>
        </p:blipFill>
        <p:spPr>
          <a:xfrm>
            <a:off x="4572000" y="10"/>
            <a:ext cx="4572000" cy="4665123"/>
          </a:xfrm>
          <a:noFill/>
        </p:spPr>
      </p:pic>
      <p:sp>
        <p:nvSpPr>
          <p:cNvPr id="3" name="Title 2">
            <a:extLst>
              <a:ext uri="{FF2B5EF4-FFF2-40B4-BE49-F238E27FC236}">
                <a16:creationId xmlns:a16="http://schemas.microsoft.com/office/drawing/2014/main" id="{E0D7CCCC-A69A-CBF7-38B9-035EB89B42FE}"/>
              </a:ext>
            </a:extLst>
          </p:cNvPr>
          <p:cNvSpPr>
            <a:spLocks noGrp="1"/>
          </p:cNvSpPr>
          <p:nvPr>
            <p:ph type="title"/>
          </p:nvPr>
        </p:nvSpPr>
        <p:spPr>
          <a:xfrm>
            <a:off x="252000" y="252000"/>
            <a:ext cx="4140000" cy="424732"/>
          </a:xfrm>
        </p:spPr>
        <p:txBody>
          <a:bodyPr wrap="square" anchor="t">
            <a:normAutofit/>
          </a:bodyPr>
          <a:lstStyle/>
          <a:p>
            <a:r>
              <a:rPr lang="en-GB"/>
              <a:t>Cash machine services</a:t>
            </a:r>
          </a:p>
        </p:txBody>
      </p:sp>
      <p:sp>
        <p:nvSpPr>
          <p:cNvPr id="4" name="Content Placeholder 3">
            <a:extLst>
              <a:ext uri="{FF2B5EF4-FFF2-40B4-BE49-F238E27FC236}">
                <a16:creationId xmlns:a16="http://schemas.microsoft.com/office/drawing/2014/main" id="{43E98464-C9BF-8FB7-4B43-F5FC130BB779}"/>
              </a:ext>
            </a:extLst>
          </p:cNvPr>
          <p:cNvSpPr>
            <a:spLocks noGrp="1"/>
          </p:cNvSpPr>
          <p:nvPr>
            <p:ph sz="half" idx="2"/>
          </p:nvPr>
        </p:nvSpPr>
        <p:spPr>
          <a:xfrm>
            <a:off x="252000" y="792000"/>
            <a:ext cx="4140200" cy="3322637"/>
          </a:xfrm>
        </p:spPr>
        <p:txBody>
          <a:bodyPr wrap="square" anchor="t">
            <a:normAutofit/>
          </a:bodyPr>
          <a:lstStyle/>
          <a:p>
            <a:pPr marL="285750" indent="-285750"/>
            <a:r>
              <a:rPr lang="en-GB" sz="1800"/>
              <a:t>Cash</a:t>
            </a:r>
          </a:p>
          <a:p>
            <a:pPr marL="285750" indent="-285750"/>
            <a:endParaRPr lang="en-GB" sz="1800"/>
          </a:p>
          <a:p>
            <a:pPr marL="285750" indent="-285750"/>
            <a:r>
              <a:rPr lang="en-GB" sz="1800"/>
              <a:t>Check your balance</a:t>
            </a:r>
          </a:p>
          <a:p>
            <a:pPr marL="285750" indent="-285750"/>
            <a:endParaRPr lang="en-GB" sz="1800"/>
          </a:p>
          <a:p>
            <a:pPr marL="285750" indent="-285750"/>
            <a:r>
              <a:rPr lang="en-GB" sz="1800"/>
              <a:t>Change PIN number</a:t>
            </a:r>
          </a:p>
          <a:p>
            <a:pPr marL="285750" indent="-285750"/>
            <a:endParaRPr lang="en-GB" sz="1800"/>
          </a:p>
          <a:p>
            <a:pPr marL="285750" indent="-285750"/>
            <a:r>
              <a:rPr lang="en-GB" sz="1800"/>
              <a:t>Order a statement</a:t>
            </a:r>
          </a:p>
          <a:p>
            <a:pPr marL="285750" indent="-285750"/>
            <a:endParaRPr lang="en-GB" sz="1800"/>
          </a:p>
          <a:p>
            <a:pPr marL="285750" indent="-285750"/>
            <a:r>
              <a:rPr lang="en-GB" sz="1800"/>
              <a:t>Receive account updates</a:t>
            </a:r>
          </a:p>
        </p:txBody>
      </p:sp>
    </p:spTree>
    <p:extLst>
      <p:ext uri="{BB962C8B-B14F-4D97-AF65-F5344CB8AC3E}">
        <p14:creationId xmlns:p14="http://schemas.microsoft.com/office/powerpoint/2010/main" val="34595233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420081" y="2012610"/>
            <a:ext cx="2303837" cy="590931"/>
          </a:xfrm>
        </p:spPr>
        <p:txBody>
          <a:bodyPr/>
          <a:lstStyle/>
          <a:p>
            <a:pPr algn="ctr"/>
            <a:r>
              <a:rPr lang="en-US" sz="3600"/>
              <a:t>Debit cards</a:t>
            </a:r>
          </a:p>
        </p:txBody>
      </p:sp>
    </p:spTree>
    <p:extLst>
      <p:ext uri="{BB962C8B-B14F-4D97-AF65-F5344CB8AC3E}">
        <p14:creationId xmlns:p14="http://schemas.microsoft.com/office/powerpoint/2010/main" val="552782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2000" y="252001"/>
            <a:ext cx="4140000" cy="424732"/>
          </a:xfrm>
        </p:spPr>
        <p:txBody>
          <a:bodyPr/>
          <a:lstStyle/>
          <a:p>
            <a:r>
              <a:rPr lang="en-GB"/>
              <a:t>Debit Cards</a:t>
            </a:r>
            <a:endParaRPr lang="en-US"/>
          </a:p>
        </p:txBody>
      </p:sp>
      <p:sp>
        <p:nvSpPr>
          <p:cNvPr id="2" name="Rectangle: Rounded Corners 1">
            <a:extLst>
              <a:ext uri="{FF2B5EF4-FFF2-40B4-BE49-F238E27FC236}">
                <a16:creationId xmlns:a16="http://schemas.microsoft.com/office/drawing/2014/main" id="{7FF3A65B-D429-027B-3581-033CC91EED9C}"/>
              </a:ext>
            </a:extLst>
          </p:cNvPr>
          <p:cNvSpPr/>
          <p:nvPr/>
        </p:nvSpPr>
        <p:spPr>
          <a:xfrm>
            <a:off x="198682" y="1309630"/>
            <a:ext cx="4185047" cy="2591990"/>
          </a:xfrm>
          <a:prstGeom prst="roundRect">
            <a:avLst>
              <a:gd name="adj" fmla="val 5091"/>
            </a:avLst>
          </a:prstGeom>
          <a:gradFill>
            <a:gsLst>
              <a:gs pos="0">
                <a:srgbClr val="024C5E"/>
              </a:gs>
              <a:gs pos="100000">
                <a:schemeClr val="accent6">
                  <a:lumMod val="50000"/>
                </a:schemeClr>
              </a:gs>
              <a:gs pos="69000">
                <a:srgbClr val="5A2781"/>
              </a:gs>
            </a:gsLst>
            <a:lin ang="10800000" scaled="1"/>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0" name="Group 39">
            <a:extLst>
              <a:ext uri="{FF2B5EF4-FFF2-40B4-BE49-F238E27FC236}">
                <a16:creationId xmlns:a16="http://schemas.microsoft.com/office/drawing/2014/main" id="{EC947602-31B7-6B2F-C3A8-DFB0043D7951}"/>
              </a:ext>
            </a:extLst>
          </p:cNvPr>
          <p:cNvGrpSpPr>
            <a:grpSpLocks noChangeAspect="1"/>
          </p:cNvGrpSpPr>
          <p:nvPr/>
        </p:nvGrpSpPr>
        <p:grpSpPr>
          <a:xfrm>
            <a:off x="433812" y="2252279"/>
            <a:ext cx="543412" cy="405000"/>
            <a:chOff x="1208936" y="1256428"/>
            <a:chExt cx="1665734" cy="1089096"/>
          </a:xfrm>
        </p:grpSpPr>
        <p:sp>
          <p:nvSpPr>
            <p:cNvPr id="3" name="Rectangle: Rounded Corners 2">
              <a:extLst>
                <a:ext uri="{FF2B5EF4-FFF2-40B4-BE49-F238E27FC236}">
                  <a16:creationId xmlns:a16="http://schemas.microsoft.com/office/drawing/2014/main" id="{F9513897-C762-EDE2-5201-57E3600B4439}"/>
                </a:ext>
              </a:extLst>
            </p:cNvPr>
            <p:cNvSpPr/>
            <p:nvPr/>
          </p:nvSpPr>
          <p:spPr>
            <a:xfrm>
              <a:off x="1214546" y="1256428"/>
              <a:ext cx="1660124" cy="1089096"/>
            </a:xfrm>
            <a:prstGeom prst="roundRect">
              <a:avLst/>
            </a:prstGeom>
            <a:gradFill>
              <a:gsLst>
                <a:gs pos="0">
                  <a:srgbClr val="A99607"/>
                </a:gs>
                <a:gs pos="100000">
                  <a:srgbClr val="D9C009"/>
                </a:gs>
              </a:gsLst>
            </a:gradFill>
            <a:ln>
              <a:solidFill>
                <a:schemeClr val="bg2"/>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6834622B-4040-8B09-49DF-3E5EB363BAFE}"/>
                </a:ext>
              </a:extLst>
            </p:cNvPr>
            <p:cNvCxnSpPr>
              <a:cxnSpLocks/>
            </p:cNvCxnSpPr>
            <p:nvPr/>
          </p:nvCxnSpPr>
          <p:spPr>
            <a:xfrm>
              <a:off x="1220156" y="1800976"/>
              <a:ext cx="544452" cy="6884"/>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E469A4E6-FCC2-E271-812E-BE7941B00240}"/>
                </a:ext>
              </a:extLst>
            </p:cNvPr>
            <p:cNvCxnSpPr/>
            <p:nvPr/>
          </p:nvCxnSpPr>
          <p:spPr>
            <a:xfrm>
              <a:off x="2330218" y="1807860"/>
              <a:ext cx="544452" cy="6884"/>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EB559C57-A7BF-B267-4566-159645E77F5B}"/>
                </a:ext>
              </a:extLst>
            </p:cNvPr>
            <p:cNvSpPr/>
            <p:nvPr/>
          </p:nvSpPr>
          <p:spPr>
            <a:xfrm>
              <a:off x="1777378" y="1577130"/>
              <a:ext cx="544452" cy="513234"/>
            </a:xfrm>
            <a:prstGeom prst="rect">
              <a:avLst/>
            </a:prstGeom>
            <a:noFill/>
            <a:ln w="28575">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997189BB-0ADA-5D81-E04A-195F4E8B2E7C}"/>
                </a:ext>
              </a:extLst>
            </p:cNvPr>
            <p:cNvCxnSpPr>
              <a:cxnSpLocks/>
            </p:cNvCxnSpPr>
            <p:nvPr/>
          </p:nvCxnSpPr>
          <p:spPr>
            <a:xfrm flipV="1">
              <a:off x="2321829" y="1441566"/>
              <a:ext cx="218171" cy="135136"/>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CF4FA03-EBCA-44B5-4181-5DFF49010C6E}"/>
                </a:ext>
              </a:extLst>
            </p:cNvPr>
            <p:cNvCxnSpPr>
              <a:cxnSpLocks/>
            </p:cNvCxnSpPr>
            <p:nvPr/>
          </p:nvCxnSpPr>
          <p:spPr>
            <a:xfrm>
              <a:off x="2534390" y="1441566"/>
              <a:ext cx="334670"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3150585-17B1-CF00-817B-B4BD8828FC1E}"/>
                </a:ext>
              </a:extLst>
            </p:cNvPr>
            <p:cNvCxnSpPr>
              <a:cxnSpLocks/>
            </p:cNvCxnSpPr>
            <p:nvPr/>
          </p:nvCxnSpPr>
          <p:spPr>
            <a:xfrm flipH="1" flipV="1">
              <a:off x="1575732" y="1452719"/>
              <a:ext cx="217404" cy="124411"/>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F25C2C3-F345-3276-91D4-117958E7749B}"/>
                </a:ext>
              </a:extLst>
            </p:cNvPr>
            <p:cNvCxnSpPr>
              <a:cxnSpLocks/>
            </p:cNvCxnSpPr>
            <p:nvPr/>
          </p:nvCxnSpPr>
          <p:spPr>
            <a:xfrm flipH="1">
              <a:off x="1214546" y="1455524"/>
              <a:ext cx="368808"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13180812-2823-D192-70B7-F7C604E66081}"/>
                </a:ext>
              </a:extLst>
            </p:cNvPr>
            <p:cNvCxnSpPr>
              <a:cxnSpLocks/>
            </p:cNvCxnSpPr>
            <p:nvPr/>
          </p:nvCxnSpPr>
          <p:spPr>
            <a:xfrm>
              <a:off x="2321829" y="2089750"/>
              <a:ext cx="209782" cy="124411"/>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C12C7D84-C03F-A382-7225-9B31F992628A}"/>
                </a:ext>
              </a:extLst>
            </p:cNvPr>
            <p:cNvCxnSpPr>
              <a:cxnSpLocks/>
            </p:cNvCxnSpPr>
            <p:nvPr/>
          </p:nvCxnSpPr>
          <p:spPr>
            <a:xfrm flipV="1">
              <a:off x="2523196" y="2209426"/>
              <a:ext cx="345864" cy="193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AD23AE3D-C080-096C-3B99-535D4A5C4E56}"/>
                </a:ext>
              </a:extLst>
            </p:cNvPr>
            <p:cNvCxnSpPr>
              <a:cxnSpLocks/>
            </p:cNvCxnSpPr>
            <p:nvPr/>
          </p:nvCxnSpPr>
          <p:spPr>
            <a:xfrm flipH="1">
              <a:off x="1572927" y="2085015"/>
              <a:ext cx="209782" cy="124411"/>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4AAFD2E7-FB2D-7E28-FA04-6E8F8BAAF532}"/>
                </a:ext>
              </a:extLst>
            </p:cNvPr>
            <p:cNvCxnSpPr>
              <a:cxnSpLocks/>
            </p:cNvCxnSpPr>
            <p:nvPr/>
          </p:nvCxnSpPr>
          <p:spPr>
            <a:xfrm flipH="1">
              <a:off x="1208936" y="2206621"/>
              <a:ext cx="372406"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grpSp>
      <p:sp>
        <p:nvSpPr>
          <p:cNvPr id="4" name="TextBox 3">
            <a:extLst>
              <a:ext uri="{FF2B5EF4-FFF2-40B4-BE49-F238E27FC236}">
                <a16:creationId xmlns:a16="http://schemas.microsoft.com/office/drawing/2014/main" id="{183B15F4-289E-D46C-7AFC-8A7B81078A2D}"/>
              </a:ext>
            </a:extLst>
          </p:cNvPr>
          <p:cNvSpPr txBox="1"/>
          <p:nvPr/>
        </p:nvSpPr>
        <p:spPr>
          <a:xfrm>
            <a:off x="2534807" y="3338470"/>
            <a:ext cx="1398571" cy="369332"/>
          </a:xfrm>
          <a:prstGeom prst="rect">
            <a:avLst/>
          </a:prstGeom>
          <a:noFill/>
        </p:spPr>
        <p:txBody>
          <a:bodyPr wrap="square" rtlCol="0">
            <a:spAutoFit/>
          </a:bodyPr>
          <a:lstStyle/>
          <a:p>
            <a:r>
              <a:rPr lang="en-GB"/>
              <a:t>Bank Name</a:t>
            </a:r>
          </a:p>
        </p:txBody>
      </p:sp>
      <p:sp>
        <p:nvSpPr>
          <p:cNvPr id="9" name="TextBox 8">
            <a:extLst>
              <a:ext uri="{FF2B5EF4-FFF2-40B4-BE49-F238E27FC236}">
                <a16:creationId xmlns:a16="http://schemas.microsoft.com/office/drawing/2014/main" id="{D813A529-6F5C-C326-0530-9053AD541FB1}"/>
              </a:ext>
            </a:extLst>
          </p:cNvPr>
          <p:cNvSpPr txBox="1"/>
          <p:nvPr/>
        </p:nvSpPr>
        <p:spPr>
          <a:xfrm>
            <a:off x="2534807" y="1513238"/>
            <a:ext cx="1398570" cy="369332"/>
          </a:xfrm>
          <a:prstGeom prst="rect">
            <a:avLst/>
          </a:prstGeom>
          <a:noFill/>
        </p:spPr>
        <p:txBody>
          <a:bodyPr wrap="square" rtlCol="0">
            <a:spAutoFit/>
          </a:bodyPr>
          <a:lstStyle/>
          <a:p>
            <a:r>
              <a:rPr lang="en-GB" b="1"/>
              <a:t>Debit card</a:t>
            </a:r>
          </a:p>
        </p:txBody>
      </p:sp>
      <p:grpSp>
        <p:nvGrpSpPr>
          <p:cNvPr id="15" name="Group 14">
            <a:extLst>
              <a:ext uri="{FF2B5EF4-FFF2-40B4-BE49-F238E27FC236}">
                <a16:creationId xmlns:a16="http://schemas.microsoft.com/office/drawing/2014/main" id="{E92E44A0-DABF-2635-3F41-0041655DDD71}"/>
              </a:ext>
            </a:extLst>
          </p:cNvPr>
          <p:cNvGrpSpPr/>
          <p:nvPr/>
        </p:nvGrpSpPr>
        <p:grpSpPr>
          <a:xfrm>
            <a:off x="2999192" y="2236079"/>
            <a:ext cx="469800" cy="421200"/>
            <a:chOff x="6759020" y="2906411"/>
            <a:chExt cx="626400" cy="561600"/>
          </a:xfrm>
        </p:grpSpPr>
        <p:pic>
          <p:nvPicPr>
            <p:cNvPr id="1028" name="Picture 4" descr="Wifi Symbol - ClipArt Best">
              <a:extLst>
                <a:ext uri="{FF2B5EF4-FFF2-40B4-BE49-F238E27FC236}">
                  <a16:creationId xmlns:a16="http://schemas.microsoft.com/office/drawing/2014/main" id="{4B2534A3-E0A4-49DC-3889-B171EA6DC361}"/>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b="33340"/>
            <a:stretch/>
          </p:blipFill>
          <p:spPr bwMode="auto">
            <a:xfrm rot="5400000">
              <a:off x="6872620" y="2955211"/>
              <a:ext cx="561600" cy="464000"/>
            </a:xfrm>
            <a:prstGeom prst="rect">
              <a:avLst/>
            </a:prstGeom>
            <a:noFill/>
            <a:extLst>
              <a:ext uri="{909E8E84-426E-40DD-AFC4-6F175D3DCCD1}">
                <a14:hiddenFill xmlns:a14="http://schemas.microsoft.com/office/drawing/2010/main">
                  <a:solidFill>
                    <a:srgbClr val="FFFFFF"/>
                  </a:solidFill>
                </a14:hiddenFill>
              </a:ext>
            </a:extLst>
          </p:spPr>
        </p:pic>
        <p:sp>
          <p:nvSpPr>
            <p:cNvPr id="12" name="Arc 11">
              <a:extLst>
                <a:ext uri="{FF2B5EF4-FFF2-40B4-BE49-F238E27FC236}">
                  <a16:creationId xmlns:a16="http://schemas.microsoft.com/office/drawing/2014/main" id="{802BA625-D638-4EA1-33CD-576261722644}"/>
                </a:ext>
              </a:extLst>
            </p:cNvPr>
            <p:cNvSpPr/>
            <p:nvPr/>
          </p:nvSpPr>
          <p:spPr>
            <a:xfrm rot="2386245">
              <a:off x="6759020" y="3092984"/>
              <a:ext cx="157953" cy="192272"/>
            </a:xfrm>
            <a:prstGeom prst="arc">
              <a:avLst/>
            </a:prstGeom>
            <a:noFill/>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grpSp>
        <p:nvGrpSpPr>
          <p:cNvPr id="11" name="Group 10">
            <a:extLst>
              <a:ext uri="{FF2B5EF4-FFF2-40B4-BE49-F238E27FC236}">
                <a16:creationId xmlns:a16="http://schemas.microsoft.com/office/drawing/2014/main" id="{9F7D751B-50FB-28AA-9915-0F0D42B75210}"/>
              </a:ext>
            </a:extLst>
          </p:cNvPr>
          <p:cNvGrpSpPr/>
          <p:nvPr/>
        </p:nvGrpSpPr>
        <p:grpSpPr>
          <a:xfrm>
            <a:off x="4770709" y="1316770"/>
            <a:ext cx="4185326" cy="2591990"/>
            <a:chOff x="4770709" y="1316770"/>
            <a:chExt cx="4185326" cy="2591990"/>
          </a:xfrm>
        </p:grpSpPr>
        <p:sp>
          <p:nvSpPr>
            <p:cNvPr id="23" name="Rectangle: Rounded Corners 22">
              <a:extLst>
                <a:ext uri="{FF2B5EF4-FFF2-40B4-BE49-F238E27FC236}">
                  <a16:creationId xmlns:a16="http://schemas.microsoft.com/office/drawing/2014/main" id="{F9D19865-6AD4-A538-BA70-3672A648208C}"/>
                </a:ext>
              </a:extLst>
            </p:cNvPr>
            <p:cNvSpPr/>
            <p:nvPr/>
          </p:nvSpPr>
          <p:spPr>
            <a:xfrm>
              <a:off x="4770709" y="1316770"/>
              <a:ext cx="4185047" cy="2591990"/>
            </a:xfrm>
            <a:prstGeom prst="roundRect">
              <a:avLst>
                <a:gd name="adj" fmla="val 5091"/>
              </a:avLst>
            </a:prstGeom>
            <a:solidFill>
              <a:srgbClr val="471D6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72C6452-D14F-8C52-92AC-D635787C4E49}"/>
                </a:ext>
              </a:extLst>
            </p:cNvPr>
            <p:cNvSpPr/>
            <p:nvPr/>
          </p:nvSpPr>
          <p:spPr>
            <a:xfrm>
              <a:off x="4773880" y="1531135"/>
              <a:ext cx="4182155" cy="405000"/>
            </a:xfrm>
            <a:prstGeom prst="rect">
              <a:avLst/>
            </a:prstGeom>
            <a:solidFill>
              <a:srgbClr val="1C1D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9DA8A43-B503-96DF-DD60-E82F5CC2CD28}"/>
                </a:ext>
              </a:extLst>
            </p:cNvPr>
            <p:cNvSpPr/>
            <p:nvPr/>
          </p:nvSpPr>
          <p:spPr>
            <a:xfrm>
              <a:off x="4909078" y="2064055"/>
              <a:ext cx="1861373" cy="405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CB32A9F2-E2F0-83CC-FBD4-303140158FA5}"/>
                </a:ext>
              </a:extLst>
            </p:cNvPr>
            <p:cNvSpPr txBox="1"/>
            <p:nvPr/>
          </p:nvSpPr>
          <p:spPr>
            <a:xfrm>
              <a:off x="4886052" y="2619336"/>
              <a:ext cx="1882024" cy="369332"/>
            </a:xfrm>
            <a:prstGeom prst="rect">
              <a:avLst/>
            </a:prstGeom>
            <a:noFill/>
          </p:spPr>
          <p:txBody>
            <a:bodyPr wrap="square" rtlCol="0">
              <a:spAutoFit/>
            </a:bodyPr>
            <a:lstStyle/>
            <a:p>
              <a:r>
                <a:rPr lang="en-GB">
                  <a:latin typeface="Calibri" panose="020F0502020204030204" pitchFamily="34" charset="0"/>
                  <a:ea typeface="Calibri" panose="020F0502020204030204" pitchFamily="34" charset="0"/>
                  <a:cs typeface="Calibri" panose="020F0502020204030204" pitchFamily="34" charset="0"/>
                </a:rPr>
                <a:t>Customer Name</a:t>
              </a:r>
            </a:p>
          </p:txBody>
        </p:sp>
        <p:sp>
          <p:nvSpPr>
            <p:cNvPr id="21" name="TextBox 20">
              <a:extLst>
                <a:ext uri="{FF2B5EF4-FFF2-40B4-BE49-F238E27FC236}">
                  <a16:creationId xmlns:a16="http://schemas.microsoft.com/office/drawing/2014/main" id="{389DAE7E-2D6A-2956-5580-7BD2D688279D}"/>
                </a:ext>
              </a:extLst>
            </p:cNvPr>
            <p:cNvSpPr txBox="1"/>
            <p:nvPr/>
          </p:nvSpPr>
          <p:spPr>
            <a:xfrm>
              <a:off x="4909078" y="2879930"/>
              <a:ext cx="3588413" cy="369332"/>
            </a:xfrm>
            <a:prstGeom prst="rect">
              <a:avLst/>
            </a:prstGeom>
            <a:noFill/>
          </p:spPr>
          <p:txBody>
            <a:bodyPr wrap="square" rtlCol="0">
              <a:spAutoFit/>
            </a:bodyPr>
            <a:lstStyle/>
            <a:p>
              <a:r>
                <a:rPr lang="en-GB"/>
                <a:t>0123  4567  8901  2345</a:t>
              </a:r>
            </a:p>
          </p:txBody>
        </p:sp>
        <p:sp>
          <p:nvSpPr>
            <p:cNvPr id="26" name="TextBox 25">
              <a:extLst>
                <a:ext uri="{FF2B5EF4-FFF2-40B4-BE49-F238E27FC236}">
                  <a16:creationId xmlns:a16="http://schemas.microsoft.com/office/drawing/2014/main" id="{788C1EBA-BA0D-07E1-5D4B-250F17355984}"/>
                </a:ext>
              </a:extLst>
            </p:cNvPr>
            <p:cNvSpPr txBox="1"/>
            <p:nvPr/>
          </p:nvSpPr>
          <p:spPr>
            <a:xfrm>
              <a:off x="5309329" y="3240059"/>
              <a:ext cx="927175" cy="338554"/>
            </a:xfrm>
            <a:prstGeom prst="rect">
              <a:avLst/>
            </a:prstGeom>
            <a:noFill/>
          </p:spPr>
          <p:txBody>
            <a:bodyPr wrap="square" rtlCol="0">
              <a:spAutoFit/>
            </a:bodyPr>
            <a:lstStyle/>
            <a:p>
              <a:r>
                <a:rPr lang="en-GB" sz="1600">
                  <a:latin typeface="Calibri" panose="020F0502020204030204" pitchFamily="34" charset="0"/>
                  <a:ea typeface="Calibri" panose="020F0502020204030204" pitchFamily="34" charset="0"/>
                  <a:cs typeface="Calibri" panose="020F0502020204030204" pitchFamily="34" charset="0"/>
                </a:rPr>
                <a:t>01-23-45</a:t>
              </a:r>
            </a:p>
          </p:txBody>
        </p:sp>
        <p:sp>
          <p:nvSpPr>
            <p:cNvPr id="27" name="TextBox 26">
              <a:extLst>
                <a:ext uri="{FF2B5EF4-FFF2-40B4-BE49-F238E27FC236}">
                  <a16:creationId xmlns:a16="http://schemas.microsoft.com/office/drawing/2014/main" id="{4E17311E-BF4B-794B-5ED7-D0F35A6552BA}"/>
                </a:ext>
              </a:extLst>
            </p:cNvPr>
            <p:cNvSpPr txBox="1"/>
            <p:nvPr/>
          </p:nvSpPr>
          <p:spPr>
            <a:xfrm>
              <a:off x="6698496" y="3231702"/>
              <a:ext cx="1048999" cy="338554"/>
            </a:xfrm>
            <a:prstGeom prst="rect">
              <a:avLst/>
            </a:prstGeom>
            <a:noFill/>
          </p:spPr>
          <p:txBody>
            <a:bodyPr wrap="square" rtlCol="0">
              <a:spAutoFit/>
            </a:bodyPr>
            <a:lstStyle/>
            <a:p>
              <a:r>
                <a:rPr lang="en-GB" sz="1600">
                  <a:latin typeface="Calibri" panose="020F0502020204030204" pitchFamily="34" charset="0"/>
                  <a:ea typeface="Calibri" panose="020F0502020204030204" pitchFamily="34" charset="0"/>
                  <a:cs typeface="Calibri" panose="020F0502020204030204" pitchFamily="34" charset="0"/>
                </a:rPr>
                <a:t>12345678</a:t>
              </a:r>
            </a:p>
          </p:txBody>
        </p:sp>
        <p:sp>
          <p:nvSpPr>
            <p:cNvPr id="30" name="TextBox 29">
              <a:extLst>
                <a:ext uri="{FF2B5EF4-FFF2-40B4-BE49-F238E27FC236}">
                  <a16:creationId xmlns:a16="http://schemas.microsoft.com/office/drawing/2014/main" id="{C0C98119-D326-60F9-3FE3-0DC9CA7E961D}"/>
                </a:ext>
              </a:extLst>
            </p:cNvPr>
            <p:cNvSpPr txBox="1"/>
            <p:nvPr/>
          </p:nvSpPr>
          <p:spPr>
            <a:xfrm>
              <a:off x="5317235" y="3557117"/>
              <a:ext cx="855912" cy="338554"/>
            </a:xfrm>
            <a:prstGeom prst="rect">
              <a:avLst/>
            </a:prstGeom>
            <a:noFill/>
          </p:spPr>
          <p:txBody>
            <a:bodyPr wrap="square" rtlCol="0">
              <a:spAutoFit/>
            </a:bodyPr>
            <a:lstStyle/>
            <a:p>
              <a:r>
                <a:rPr lang="en-GB" sz="1600">
                  <a:latin typeface="Calibri" panose="020F0502020204030204" pitchFamily="34" charset="0"/>
                  <a:ea typeface="Calibri" panose="020F0502020204030204" pitchFamily="34" charset="0"/>
                  <a:cs typeface="Calibri" panose="020F0502020204030204" pitchFamily="34" charset="0"/>
                </a:rPr>
                <a:t>01/23</a:t>
              </a:r>
            </a:p>
          </p:txBody>
        </p:sp>
        <p:sp>
          <p:nvSpPr>
            <p:cNvPr id="31" name="TextBox 30">
              <a:extLst>
                <a:ext uri="{FF2B5EF4-FFF2-40B4-BE49-F238E27FC236}">
                  <a16:creationId xmlns:a16="http://schemas.microsoft.com/office/drawing/2014/main" id="{BC03F310-062E-1F68-1F12-1CFEFBDEB783}"/>
                </a:ext>
              </a:extLst>
            </p:cNvPr>
            <p:cNvSpPr txBox="1"/>
            <p:nvPr/>
          </p:nvSpPr>
          <p:spPr>
            <a:xfrm>
              <a:off x="6722397" y="3551379"/>
              <a:ext cx="646015" cy="338554"/>
            </a:xfrm>
            <a:prstGeom prst="rect">
              <a:avLst/>
            </a:prstGeom>
            <a:noFill/>
          </p:spPr>
          <p:txBody>
            <a:bodyPr wrap="square" rtlCol="0">
              <a:spAutoFit/>
            </a:bodyPr>
            <a:lstStyle/>
            <a:p>
              <a:r>
                <a:rPr lang="en-GB" sz="1600">
                  <a:latin typeface="Calibri" panose="020F0502020204030204" pitchFamily="34" charset="0"/>
                  <a:ea typeface="Calibri" panose="020F0502020204030204" pitchFamily="34" charset="0"/>
                  <a:cs typeface="Calibri" panose="020F0502020204030204" pitchFamily="34" charset="0"/>
                </a:rPr>
                <a:t>123</a:t>
              </a:r>
            </a:p>
          </p:txBody>
        </p:sp>
        <p:sp>
          <p:nvSpPr>
            <p:cNvPr id="34" name="TextBox 33">
              <a:extLst>
                <a:ext uri="{FF2B5EF4-FFF2-40B4-BE49-F238E27FC236}">
                  <a16:creationId xmlns:a16="http://schemas.microsoft.com/office/drawing/2014/main" id="{A88976BA-E6E5-3CD8-7391-EA0F88049DB4}"/>
                </a:ext>
              </a:extLst>
            </p:cNvPr>
            <p:cNvSpPr txBox="1"/>
            <p:nvPr/>
          </p:nvSpPr>
          <p:spPr>
            <a:xfrm>
              <a:off x="4848560" y="3261081"/>
              <a:ext cx="460772" cy="320857"/>
            </a:xfrm>
            <a:prstGeom prst="rect">
              <a:avLst/>
            </a:prstGeom>
            <a:noFill/>
          </p:spPr>
          <p:txBody>
            <a:bodyPr wrap="square" rtlCol="0">
              <a:spAutoFit/>
            </a:bodyPr>
            <a:lstStyle/>
            <a:p>
              <a:pPr>
                <a:lnSpc>
                  <a:spcPct val="90000"/>
                </a:lnSpc>
              </a:pPr>
              <a:r>
                <a:rPr lang="en-GB" sz="825">
                  <a:latin typeface="Calibri" panose="020F0502020204030204" pitchFamily="34" charset="0"/>
                  <a:ea typeface="Calibri" panose="020F0502020204030204" pitchFamily="34" charset="0"/>
                  <a:cs typeface="Calibri" panose="020F0502020204030204" pitchFamily="34" charset="0"/>
                </a:rPr>
                <a:t>Sort code</a:t>
              </a:r>
            </a:p>
          </p:txBody>
        </p:sp>
        <p:sp>
          <p:nvSpPr>
            <p:cNvPr id="35" name="TextBox 34">
              <a:extLst>
                <a:ext uri="{FF2B5EF4-FFF2-40B4-BE49-F238E27FC236}">
                  <a16:creationId xmlns:a16="http://schemas.microsoft.com/office/drawing/2014/main" id="{8E59DC84-4C93-0F4E-5555-2FBE6F857D6F}"/>
                </a:ext>
              </a:extLst>
            </p:cNvPr>
            <p:cNvSpPr txBox="1"/>
            <p:nvPr/>
          </p:nvSpPr>
          <p:spPr>
            <a:xfrm>
              <a:off x="4848560" y="3585836"/>
              <a:ext cx="498550" cy="320857"/>
            </a:xfrm>
            <a:prstGeom prst="rect">
              <a:avLst/>
            </a:prstGeom>
            <a:noFill/>
          </p:spPr>
          <p:txBody>
            <a:bodyPr wrap="square" rtlCol="0">
              <a:spAutoFit/>
            </a:bodyPr>
            <a:lstStyle/>
            <a:p>
              <a:pPr>
                <a:lnSpc>
                  <a:spcPct val="90000"/>
                </a:lnSpc>
              </a:pPr>
              <a:r>
                <a:rPr lang="en-GB" sz="825">
                  <a:latin typeface="Calibri" panose="020F0502020204030204" pitchFamily="34" charset="0"/>
                  <a:ea typeface="Calibri" panose="020F0502020204030204" pitchFamily="34" charset="0"/>
                  <a:cs typeface="Calibri" panose="020F0502020204030204" pitchFamily="34" charset="0"/>
                </a:rPr>
                <a:t>Expires end</a:t>
              </a:r>
            </a:p>
          </p:txBody>
        </p:sp>
        <p:sp>
          <p:nvSpPr>
            <p:cNvPr id="36" name="TextBox 35">
              <a:extLst>
                <a:ext uri="{FF2B5EF4-FFF2-40B4-BE49-F238E27FC236}">
                  <a16:creationId xmlns:a16="http://schemas.microsoft.com/office/drawing/2014/main" id="{31505CA4-1BF2-86A2-FBF5-5DAE6DC3564F}"/>
                </a:ext>
              </a:extLst>
            </p:cNvPr>
            <p:cNvSpPr txBox="1"/>
            <p:nvPr/>
          </p:nvSpPr>
          <p:spPr>
            <a:xfrm>
              <a:off x="6246885" y="3245773"/>
              <a:ext cx="566594" cy="320857"/>
            </a:xfrm>
            <a:prstGeom prst="rect">
              <a:avLst/>
            </a:prstGeom>
            <a:noFill/>
          </p:spPr>
          <p:txBody>
            <a:bodyPr wrap="square" rtlCol="0">
              <a:spAutoFit/>
            </a:bodyPr>
            <a:lstStyle/>
            <a:p>
              <a:pPr>
                <a:lnSpc>
                  <a:spcPct val="90000"/>
                </a:lnSpc>
              </a:pPr>
              <a:r>
                <a:rPr lang="en-GB" sz="825">
                  <a:latin typeface="Calibri" panose="020F0502020204030204" pitchFamily="34" charset="0"/>
                  <a:ea typeface="Calibri" panose="020F0502020204030204" pitchFamily="34" charset="0"/>
                  <a:cs typeface="Calibri" panose="020F0502020204030204" pitchFamily="34" charset="0"/>
                </a:rPr>
                <a:t>Account number</a:t>
              </a:r>
            </a:p>
          </p:txBody>
        </p:sp>
        <p:sp>
          <p:nvSpPr>
            <p:cNvPr id="37" name="TextBox 36">
              <a:extLst>
                <a:ext uri="{FF2B5EF4-FFF2-40B4-BE49-F238E27FC236}">
                  <a16:creationId xmlns:a16="http://schemas.microsoft.com/office/drawing/2014/main" id="{DB1A7D32-E1EA-DEE0-83C5-B304810CA2F7}"/>
                </a:ext>
              </a:extLst>
            </p:cNvPr>
            <p:cNvSpPr txBox="1"/>
            <p:nvPr/>
          </p:nvSpPr>
          <p:spPr>
            <a:xfrm>
              <a:off x="6299796" y="3632794"/>
              <a:ext cx="460772" cy="206595"/>
            </a:xfrm>
            <a:prstGeom prst="rect">
              <a:avLst/>
            </a:prstGeom>
            <a:noFill/>
          </p:spPr>
          <p:txBody>
            <a:bodyPr wrap="square" rtlCol="0">
              <a:spAutoFit/>
            </a:bodyPr>
            <a:lstStyle/>
            <a:p>
              <a:pPr>
                <a:lnSpc>
                  <a:spcPct val="90000"/>
                </a:lnSpc>
              </a:pPr>
              <a:r>
                <a:rPr lang="en-GB" sz="825">
                  <a:latin typeface="Calibri" panose="020F0502020204030204" pitchFamily="34" charset="0"/>
                  <a:ea typeface="Calibri" panose="020F0502020204030204" pitchFamily="34" charset="0"/>
                  <a:cs typeface="Calibri" panose="020F0502020204030204" pitchFamily="34" charset="0"/>
                </a:rPr>
                <a:t>CVV2</a:t>
              </a:r>
            </a:p>
          </p:txBody>
        </p:sp>
        <p:sp>
          <p:nvSpPr>
            <p:cNvPr id="38" name="TextBox 37">
              <a:extLst>
                <a:ext uri="{FF2B5EF4-FFF2-40B4-BE49-F238E27FC236}">
                  <a16:creationId xmlns:a16="http://schemas.microsoft.com/office/drawing/2014/main" id="{4415A0E9-C5D1-B283-F8F2-2B7BED4E2387}"/>
                </a:ext>
              </a:extLst>
            </p:cNvPr>
            <p:cNvSpPr txBox="1"/>
            <p:nvPr/>
          </p:nvSpPr>
          <p:spPr>
            <a:xfrm>
              <a:off x="7002661" y="2110979"/>
              <a:ext cx="1275125" cy="207749"/>
            </a:xfrm>
            <a:prstGeom prst="rect">
              <a:avLst/>
            </a:prstGeom>
            <a:noFill/>
          </p:spPr>
          <p:txBody>
            <a:bodyPr wrap="square" rtlCol="0">
              <a:spAutoFit/>
            </a:bodyPr>
            <a:lstStyle/>
            <a:p>
              <a:r>
                <a:rPr lang="en-GB" sz="750">
                  <a:latin typeface="Calibri" panose="020F0502020204030204" pitchFamily="34" charset="0"/>
                  <a:ea typeface="Calibri" panose="020F0502020204030204" pitchFamily="34" charset="0"/>
                  <a:cs typeface="Calibri" panose="020F0502020204030204" pitchFamily="34" charset="0"/>
                </a:rPr>
                <a:t>UK: 0345 123 4567 </a:t>
              </a:r>
            </a:p>
          </p:txBody>
        </p:sp>
        <p:sp>
          <p:nvSpPr>
            <p:cNvPr id="39" name="TextBox 38">
              <a:extLst>
                <a:ext uri="{FF2B5EF4-FFF2-40B4-BE49-F238E27FC236}">
                  <a16:creationId xmlns:a16="http://schemas.microsoft.com/office/drawing/2014/main" id="{A466D3AA-6F6E-2F50-C337-65CD37140AB4}"/>
                </a:ext>
              </a:extLst>
            </p:cNvPr>
            <p:cNvSpPr txBox="1"/>
            <p:nvPr/>
          </p:nvSpPr>
          <p:spPr>
            <a:xfrm>
              <a:off x="6988006" y="2295205"/>
              <a:ext cx="1466623" cy="207749"/>
            </a:xfrm>
            <a:prstGeom prst="rect">
              <a:avLst/>
            </a:prstGeom>
            <a:noFill/>
          </p:spPr>
          <p:txBody>
            <a:bodyPr wrap="square" rtlCol="0">
              <a:spAutoFit/>
            </a:bodyPr>
            <a:lstStyle/>
            <a:p>
              <a:r>
                <a:rPr lang="en-GB" sz="750">
                  <a:latin typeface="Calibri" panose="020F0502020204030204" pitchFamily="34" charset="0"/>
                  <a:ea typeface="Calibri" panose="020F0502020204030204" pitchFamily="34" charset="0"/>
                  <a:cs typeface="Calibri" panose="020F0502020204030204" pitchFamily="34" charset="0"/>
                </a:rPr>
                <a:t>Overseas: +44 1234 567 890</a:t>
              </a:r>
            </a:p>
          </p:txBody>
        </p:sp>
      </p:grpSp>
    </p:spTree>
    <p:extLst>
      <p:ext uri="{BB962C8B-B14F-4D97-AF65-F5344CB8AC3E}">
        <p14:creationId xmlns:p14="http://schemas.microsoft.com/office/powerpoint/2010/main" val="426243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Introductions</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05672" y="1070675"/>
            <a:ext cx="4571999" cy="2308324"/>
          </a:xfrm>
        </p:spPr>
        <p:txBody>
          <a:bodyPr anchor="t"/>
          <a:lstStyle/>
          <a:p>
            <a:r>
              <a:rPr lang="en-GB" sz="1800"/>
              <a:t>Your facilitator today is: </a:t>
            </a:r>
          </a:p>
          <a:p>
            <a:endParaRPr lang="en-GB" sz="1800"/>
          </a:p>
          <a:p>
            <a:endParaRPr lang="en-GB" sz="1800"/>
          </a:p>
          <a:p>
            <a:r>
              <a:rPr lang="en-GB" sz="1800"/>
              <a:t>Please introduce yourself to the group</a:t>
            </a:r>
          </a:p>
          <a:p>
            <a:endParaRPr lang="en-GB" sz="1800"/>
          </a:p>
          <a:p>
            <a:r>
              <a:rPr lang="en-GB" sz="1800"/>
              <a:t>What do you want to get from this workshop?</a:t>
            </a:r>
            <a:endParaRPr lang="en-US" sz="1800"/>
          </a:p>
        </p:txBody>
      </p:sp>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1175" r="16547" b="4627"/>
          <a:stretch/>
        </p:blipFill>
        <p:spPr>
          <a:xfrm>
            <a:off x="4572000" y="0"/>
            <a:ext cx="4572000" cy="4665133"/>
          </a:xfrm>
        </p:spPr>
      </p:pic>
    </p:spTree>
    <p:extLst>
      <p:ext uri="{BB962C8B-B14F-4D97-AF65-F5344CB8AC3E}">
        <p14:creationId xmlns:p14="http://schemas.microsoft.com/office/powerpoint/2010/main" val="36838192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2000" y="252000"/>
            <a:ext cx="4140000" cy="424732"/>
          </a:xfrm>
        </p:spPr>
        <p:txBody>
          <a:bodyPr/>
          <a:lstStyle/>
          <a:p>
            <a:r>
              <a:rPr lang="en-GB"/>
              <a:t>Chip and pin vs contactless</a:t>
            </a:r>
            <a:endParaRPr lang="en-US"/>
          </a:p>
        </p:txBody>
      </p:sp>
      <p:pic>
        <p:nvPicPr>
          <p:cNvPr id="4098" name="Picture 2" descr="What you should know about getting a cheap card payment machine in the UK">
            <a:extLst>
              <a:ext uri="{FF2B5EF4-FFF2-40B4-BE49-F238E27FC236}">
                <a16:creationId xmlns:a16="http://schemas.microsoft.com/office/drawing/2014/main" id="{13362DD7-6781-412C-9DD0-AB5AE2B8255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07977" y="929068"/>
            <a:ext cx="4928045" cy="328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465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Online payments</a:t>
            </a:r>
            <a:endParaRPr lang="en-US"/>
          </a:p>
        </p:txBody>
      </p:sp>
      <p:pic>
        <p:nvPicPr>
          <p:cNvPr id="31" name="Picture 30" descr="A close-up of a credit card&#10;&#10;Description automatically generated">
            <a:extLst>
              <a:ext uri="{FF2B5EF4-FFF2-40B4-BE49-F238E27FC236}">
                <a16:creationId xmlns:a16="http://schemas.microsoft.com/office/drawing/2014/main" id="{CBD4AF1F-4898-FF50-23B1-7BC261C46E62}"/>
              </a:ext>
            </a:extLst>
          </p:cNvPr>
          <p:cNvPicPr>
            <a:picLocks noChangeAspect="1"/>
          </p:cNvPicPr>
          <p:nvPr/>
        </p:nvPicPr>
        <p:blipFill>
          <a:blip r:embed="rId3"/>
          <a:stretch>
            <a:fillRect/>
          </a:stretch>
        </p:blipFill>
        <p:spPr>
          <a:xfrm>
            <a:off x="4248150" y="1178588"/>
            <a:ext cx="4566133" cy="2860791"/>
          </a:xfrm>
          <a:prstGeom prst="rect">
            <a:avLst/>
          </a:prstGeom>
        </p:spPr>
      </p:pic>
      <p:sp>
        <p:nvSpPr>
          <p:cNvPr id="32" name="Content Placeholder 3">
            <a:extLst>
              <a:ext uri="{FF2B5EF4-FFF2-40B4-BE49-F238E27FC236}">
                <a16:creationId xmlns:a16="http://schemas.microsoft.com/office/drawing/2014/main" id="{56B5C900-89AA-BFDA-EE87-1DD29FBA2188}"/>
              </a:ext>
            </a:extLst>
          </p:cNvPr>
          <p:cNvSpPr>
            <a:spLocks noGrp="1"/>
          </p:cNvSpPr>
          <p:nvPr>
            <p:ph sz="half" idx="2"/>
          </p:nvPr>
        </p:nvSpPr>
        <p:spPr>
          <a:xfrm>
            <a:off x="329717" y="1166813"/>
            <a:ext cx="3008558" cy="1707360"/>
          </a:xfrm>
        </p:spPr>
        <p:txBody>
          <a:bodyPr wrap="square" anchor="t">
            <a:normAutofit/>
          </a:bodyPr>
          <a:lstStyle/>
          <a:p>
            <a:pPr>
              <a:lnSpc>
                <a:spcPct val="114000"/>
              </a:lnSpc>
              <a:spcAft>
                <a:spcPts val="1200"/>
              </a:spcAft>
            </a:pPr>
            <a:r>
              <a:rPr lang="en-GB" sz="1800"/>
              <a:t>What information does the online shop need?</a:t>
            </a:r>
            <a:endParaRPr lang="en-US" sz="1800"/>
          </a:p>
        </p:txBody>
      </p:sp>
    </p:spTree>
    <p:extLst>
      <p:ext uri="{BB962C8B-B14F-4D97-AF65-F5344CB8AC3E}">
        <p14:creationId xmlns:p14="http://schemas.microsoft.com/office/powerpoint/2010/main" val="19406331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Online payments continued </a:t>
            </a:r>
            <a:endParaRPr lang="en-US"/>
          </a:p>
        </p:txBody>
      </p:sp>
      <p:sp>
        <p:nvSpPr>
          <p:cNvPr id="12" name="Content Placeholder 7">
            <a:extLst>
              <a:ext uri="{FF2B5EF4-FFF2-40B4-BE49-F238E27FC236}">
                <a16:creationId xmlns:a16="http://schemas.microsoft.com/office/drawing/2014/main" id="{97CEA539-2B75-4EF8-8774-D1F82B49D5CF}"/>
              </a:ext>
              <a:ext uri="{C183D7F6-B498-43B3-948B-1728B52AA6E4}">
                <adec:decorative xmlns:adec="http://schemas.microsoft.com/office/drawing/2017/decorative" val="1"/>
              </a:ext>
            </a:extLst>
          </p:cNvPr>
          <p:cNvSpPr>
            <a:spLocks noGrp="1"/>
          </p:cNvSpPr>
          <p:nvPr>
            <p:ph sz="half" idx="2"/>
          </p:nvPr>
        </p:nvSpPr>
        <p:spPr>
          <a:xfrm>
            <a:off x="276581" y="1161001"/>
            <a:ext cx="4140000" cy="2696123"/>
          </a:xfrm>
        </p:spPr>
        <p:txBody>
          <a:bodyPr anchor="t"/>
          <a:lstStyle/>
          <a:p>
            <a:r>
              <a:rPr lang="en-GB" sz="1800"/>
              <a:t>They will ask for:</a:t>
            </a:r>
          </a:p>
          <a:p>
            <a:endParaRPr lang="en-GB" sz="1800"/>
          </a:p>
          <a:p>
            <a:pPr marL="342900" indent="-342900">
              <a:buFont typeface="+mj-lt"/>
              <a:buAutoNum type="arabicPeriod"/>
            </a:pPr>
            <a:r>
              <a:rPr lang="en-GB" sz="1800"/>
              <a:t>Card number</a:t>
            </a:r>
          </a:p>
          <a:p>
            <a:pPr marL="342900" indent="-342900">
              <a:buFont typeface="+mj-lt"/>
              <a:buAutoNum type="arabicPeriod"/>
            </a:pPr>
            <a:endParaRPr lang="en-GB" sz="1800"/>
          </a:p>
          <a:p>
            <a:pPr marL="342900" indent="-342900">
              <a:buFont typeface="+mj-lt"/>
              <a:buAutoNum type="arabicPeriod"/>
            </a:pPr>
            <a:r>
              <a:rPr lang="en-GB" sz="1800"/>
              <a:t>Expiry date</a:t>
            </a:r>
          </a:p>
          <a:p>
            <a:pPr marL="342900" indent="-342900">
              <a:buFont typeface="+mj-lt"/>
              <a:buAutoNum type="arabicPeriod"/>
            </a:pPr>
            <a:endParaRPr lang="en-GB" sz="1800"/>
          </a:p>
          <a:p>
            <a:pPr marL="342900" indent="-342900">
              <a:buFont typeface="+mj-lt"/>
              <a:buAutoNum type="arabicPeriod"/>
            </a:pPr>
            <a:r>
              <a:rPr lang="en-GB" sz="1800"/>
              <a:t>CVV/CVV2 code</a:t>
            </a:r>
          </a:p>
          <a:p>
            <a:endParaRPr lang="en-US" sz="1800"/>
          </a:p>
        </p:txBody>
      </p:sp>
      <p:pic>
        <p:nvPicPr>
          <p:cNvPr id="5" name="Picture 4" descr="A close-up of a credit card&#10;&#10;Description automatically generated">
            <a:extLst>
              <a:ext uri="{FF2B5EF4-FFF2-40B4-BE49-F238E27FC236}">
                <a16:creationId xmlns:a16="http://schemas.microsoft.com/office/drawing/2014/main" id="{A8DB525F-66ED-F8DA-6070-396784E31098}"/>
              </a:ext>
            </a:extLst>
          </p:cNvPr>
          <p:cNvPicPr>
            <a:picLocks noChangeAspect="1"/>
          </p:cNvPicPr>
          <p:nvPr/>
        </p:nvPicPr>
        <p:blipFill>
          <a:blip r:embed="rId3"/>
          <a:stretch>
            <a:fillRect/>
          </a:stretch>
        </p:blipFill>
        <p:spPr>
          <a:xfrm>
            <a:off x="4248150" y="1178586"/>
            <a:ext cx="4566133" cy="2860791"/>
          </a:xfrm>
          <a:prstGeom prst="rect">
            <a:avLst/>
          </a:prstGeom>
        </p:spPr>
      </p:pic>
      <p:sp>
        <p:nvSpPr>
          <p:cNvPr id="14" name="Oval 13">
            <a:extLst>
              <a:ext uri="{FF2B5EF4-FFF2-40B4-BE49-F238E27FC236}">
                <a16:creationId xmlns:a16="http://schemas.microsoft.com/office/drawing/2014/main" id="{45128A82-4160-A8E0-904D-8C970931C88D}"/>
              </a:ext>
              <a:ext uri="{C183D7F6-B498-43B3-948B-1728B52AA6E4}">
                <adec:decorative xmlns:adec="http://schemas.microsoft.com/office/drawing/2017/decorative" val="1"/>
              </a:ext>
            </a:extLst>
          </p:cNvPr>
          <p:cNvSpPr/>
          <p:nvPr/>
        </p:nvSpPr>
        <p:spPr>
          <a:xfrm>
            <a:off x="7292249" y="2859834"/>
            <a:ext cx="380661" cy="380661"/>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000000"/>
                </a:solidFill>
                <a:latin typeface="Lloyds Bank Jack" panose="02000503040000020004" pitchFamily="2" charset="77"/>
              </a:rPr>
              <a:t>1</a:t>
            </a:r>
          </a:p>
        </p:txBody>
      </p:sp>
      <p:sp>
        <p:nvSpPr>
          <p:cNvPr id="4" name="Rectangle: Rounded Corners 3">
            <a:extLst>
              <a:ext uri="{FF2B5EF4-FFF2-40B4-BE49-F238E27FC236}">
                <a16:creationId xmlns:a16="http://schemas.microsoft.com/office/drawing/2014/main" id="{7F0057EA-5989-4154-B8A1-BB4652F01667}"/>
              </a:ext>
              <a:ext uri="{C183D7F6-B498-43B3-948B-1728B52AA6E4}">
                <adec:decorative xmlns:adec="http://schemas.microsoft.com/office/drawing/2017/decorative" val="1"/>
              </a:ext>
            </a:extLst>
          </p:cNvPr>
          <p:cNvSpPr/>
          <p:nvPr/>
        </p:nvSpPr>
        <p:spPr>
          <a:xfrm>
            <a:off x="4416581" y="2870165"/>
            <a:ext cx="2824416" cy="360000"/>
          </a:xfrm>
          <a:prstGeom prst="round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214A63C9-9F5B-C025-A1AA-A1CC44A7DC00}"/>
              </a:ext>
              <a:ext uri="{C183D7F6-B498-43B3-948B-1728B52AA6E4}">
                <adec:decorative xmlns:adec="http://schemas.microsoft.com/office/drawing/2017/decorative" val="1"/>
              </a:ext>
            </a:extLst>
          </p:cNvPr>
          <p:cNvSpPr/>
          <p:nvPr/>
        </p:nvSpPr>
        <p:spPr>
          <a:xfrm>
            <a:off x="5500530" y="3578795"/>
            <a:ext cx="380661" cy="380661"/>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000000"/>
                </a:solidFill>
                <a:latin typeface="Lloyds Bank Jack" panose="02000503040000020004" pitchFamily="2" charset="77"/>
              </a:rPr>
              <a:t>2</a:t>
            </a:r>
          </a:p>
        </p:txBody>
      </p:sp>
      <p:sp>
        <p:nvSpPr>
          <p:cNvPr id="8" name="Rectangle: Rounded Corners 7">
            <a:extLst>
              <a:ext uri="{FF2B5EF4-FFF2-40B4-BE49-F238E27FC236}">
                <a16:creationId xmlns:a16="http://schemas.microsoft.com/office/drawing/2014/main" id="{2C3335C9-70A7-490F-832B-8D38F3BC2E74}"/>
              </a:ext>
              <a:ext uri="{C183D7F6-B498-43B3-948B-1728B52AA6E4}">
                <adec:decorative xmlns:adec="http://schemas.microsoft.com/office/drawing/2017/decorative" val="1"/>
              </a:ext>
            </a:extLst>
          </p:cNvPr>
          <p:cNvSpPr/>
          <p:nvPr/>
        </p:nvSpPr>
        <p:spPr>
          <a:xfrm>
            <a:off x="4858088" y="3600699"/>
            <a:ext cx="591736" cy="272136"/>
          </a:xfrm>
          <a:prstGeom prst="round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15BDB8BA-9A82-6401-83DE-BF01C1F99683}"/>
              </a:ext>
              <a:ext uri="{C183D7F6-B498-43B3-948B-1728B52AA6E4}">
                <adec:decorative xmlns:adec="http://schemas.microsoft.com/office/drawing/2017/decorative" val="1"/>
              </a:ext>
            </a:extLst>
          </p:cNvPr>
          <p:cNvSpPr/>
          <p:nvPr/>
        </p:nvSpPr>
        <p:spPr>
          <a:xfrm>
            <a:off x="6867651" y="3566998"/>
            <a:ext cx="380661" cy="380661"/>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000000"/>
                </a:solidFill>
                <a:latin typeface="Lloyds Bank Jack" panose="02000503040000020004" pitchFamily="2" charset="77"/>
              </a:rPr>
              <a:t>3</a:t>
            </a:r>
          </a:p>
        </p:txBody>
      </p:sp>
      <p:sp>
        <p:nvSpPr>
          <p:cNvPr id="9" name="Rectangle: Rounded Corners 8" descr="3 digit security code on back of card">
            <a:extLst>
              <a:ext uri="{FF2B5EF4-FFF2-40B4-BE49-F238E27FC236}">
                <a16:creationId xmlns:a16="http://schemas.microsoft.com/office/drawing/2014/main" id="{EB8FFB39-3EB5-4F60-987D-E2AF07B9DE18}"/>
              </a:ext>
              <a:ext uri="{C183D7F6-B498-43B3-948B-1728B52AA6E4}">
                <adec:decorative xmlns:adec="http://schemas.microsoft.com/office/drawing/2017/decorative" val="0"/>
              </a:ext>
            </a:extLst>
          </p:cNvPr>
          <p:cNvSpPr/>
          <p:nvPr/>
        </p:nvSpPr>
        <p:spPr>
          <a:xfrm>
            <a:off x="6355857" y="3585253"/>
            <a:ext cx="461088" cy="272136"/>
          </a:xfrm>
          <a:prstGeom prst="round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84864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Staying safe online</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1166813"/>
            <a:ext cx="4140000" cy="1547475"/>
          </a:xfrm>
        </p:spPr>
        <p:txBody>
          <a:bodyPr anchor="t"/>
          <a:lstStyle/>
          <a:p>
            <a:pPr marL="285750" indent="-285750">
              <a:lnSpc>
                <a:spcPct val="114000"/>
              </a:lnSpc>
              <a:spcAft>
                <a:spcPts val="1200"/>
              </a:spcAft>
              <a:buFont typeface="Arial" panose="020B0604020202020204" pitchFamily="34" charset="0"/>
              <a:buChar char="•"/>
            </a:pPr>
            <a:r>
              <a:rPr lang="en-GB" sz="1800"/>
              <a:t>Research companies online to make sure they’re trustworthy</a:t>
            </a:r>
          </a:p>
          <a:p>
            <a:pPr marL="285750" indent="-285750">
              <a:lnSpc>
                <a:spcPct val="114000"/>
              </a:lnSpc>
              <a:spcAft>
                <a:spcPts val="1200"/>
              </a:spcAft>
              <a:buFont typeface="Arial" panose="020B0604020202020204" pitchFamily="34" charset="0"/>
              <a:buChar char="•"/>
            </a:pPr>
            <a:r>
              <a:rPr lang="en-GB" sz="1800"/>
              <a:t>The bank may do extra checks when you buy online</a:t>
            </a:r>
            <a:endParaRPr lang="en-US" sz="1800"/>
          </a:p>
        </p:txBody>
      </p:sp>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3803" r="10869"/>
          <a:stretch/>
        </p:blipFill>
        <p:spPr>
          <a:xfrm>
            <a:off x="4572000" y="0"/>
            <a:ext cx="4572000" cy="4665133"/>
          </a:xfrm>
        </p:spPr>
      </p:pic>
    </p:spTree>
    <p:extLst>
      <p:ext uri="{BB962C8B-B14F-4D97-AF65-F5344CB8AC3E}">
        <p14:creationId xmlns:p14="http://schemas.microsoft.com/office/powerpoint/2010/main" val="11516341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olding a credit card and a tablet&#10;&#10;Description automatically generated">
            <a:extLst>
              <a:ext uri="{FF2B5EF4-FFF2-40B4-BE49-F238E27FC236}">
                <a16:creationId xmlns:a16="http://schemas.microsoft.com/office/drawing/2014/main" id="{23D4E95C-EB85-37D8-5A11-299A094381C7}"/>
              </a:ext>
            </a:extLst>
          </p:cNvPr>
          <p:cNvPicPr>
            <a:picLocks noGrp="1" noChangeAspect="1"/>
          </p:cNvPicPr>
          <p:nvPr>
            <p:ph type="pic" sz="quarter" idx="10"/>
          </p:nvPr>
        </p:nvPicPr>
        <p:blipFill rotWithShape="1">
          <a:blip r:embed="rId3"/>
          <a:srcRect l="24790" r="9791" b="-2"/>
          <a:stretch/>
        </p:blipFill>
        <p:spPr>
          <a:xfrm>
            <a:off x="4572000" y="10"/>
            <a:ext cx="4572000" cy="4665123"/>
          </a:xfrm>
          <a:noFill/>
        </p:spPr>
      </p:pic>
      <p:sp>
        <p:nvSpPr>
          <p:cNvPr id="3" name="Title 2">
            <a:extLst>
              <a:ext uri="{FF2B5EF4-FFF2-40B4-BE49-F238E27FC236}">
                <a16:creationId xmlns:a16="http://schemas.microsoft.com/office/drawing/2014/main" id="{1B8CB281-7E6C-BBFD-851D-A6FDF86D0C19}"/>
              </a:ext>
            </a:extLst>
          </p:cNvPr>
          <p:cNvSpPr>
            <a:spLocks noGrp="1"/>
          </p:cNvSpPr>
          <p:nvPr>
            <p:ph type="title"/>
          </p:nvPr>
        </p:nvSpPr>
        <p:spPr>
          <a:xfrm>
            <a:off x="252000" y="252000"/>
            <a:ext cx="4140000" cy="424732"/>
          </a:xfrm>
        </p:spPr>
        <p:txBody>
          <a:bodyPr wrap="square" anchor="t">
            <a:normAutofit/>
          </a:bodyPr>
          <a:lstStyle/>
          <a:p>
            <a:r>
              <a:rPr lang="en-GB"/>
              <a:t>Keeping your card safe</a:t>
            </a:r>
          </a:p>
        </p:txBody>
      </p:sp>
      <p:sp>
        <p:nvSpPr>
          <p:cNvPr id="4" name="Content Placeholder 3">
            <a:extLst>
              <a:ext uri="{FF2B5EF4-FFF2-40B4-BE49-F238E27FC236}">
                <a16:creationId xmlns:a16="http://schemas.microsoft.com/office/drawing/2014/main" id="{72A17A6A-3ED6-2B17-7AD7-EB69EF2FB1EC}"/>
              </a:ext>
            </a:extLst>
          </p:cNvPr>
          <p:cNvSpPr>
            <a:spLocks noGrp="1"/>
          </p:cNvSpPr>
          <p:nvPr>
            <p:ph sz="half" idx="2"/>
          </p:nvPr>
        </p:nvSpPr>
        <p:spPr>
          <a:xfrm>
            <a:off x="107950" y="1166813"/>
            <a:ext cx="4140200" cy="3322637"/>
          </a:xfrm>
        </p:spPr>
        <p:txBody>
          <a:bodyPr wrap="square" anchor="t">
            <a:normAutofit/>
          </a:bodyPr>
          <a:lstStyle/>
          <a:p>
            <a:pPr marL="285750" indent="-285750">
              <a:spcAft>
                <a:spcPts val="1200"/>
              </a:spcAft>
              <a:buFont typeface="Arial" panose="020B0604020202020204" pitchFamily="34" charset="0"/>
              <a:buChar char="•"/>
            </a:pPr>
            <a:r>
              <a:rPr lang="en-GB" sz="1800"/>
              <a:t>Keep it in a safe place</a:t>
            </a:r>
          </a:p>
          <a:p>
            <a:pPr marL="285750" indent="-285750">
              <a:spcAft>
                <a:spcPts val="1200"/>
              </a:spcAft>
              <a:buFont typeface="Arial" panose="020B0604020202020204" pitchFamily="34" charset="0"/>
              <a:buChar char="•"/>
            </a:pPr>
            <a:r>
              <a:rPr lang="en-GB" sz="1800"/>
              <a:t>Keep it separate from your PIN</a:t>
            </a:r>
          </a:p>
          <a:p>
            <a:pPr marL="285750" indent="-285750">
              <a:spcAft>
                <a:spcPts val="1200"/>
              </a:spcAft>
              <a:buFont typeface="Arial" panose="020B0604020202020204" pitchFamily="34" charset="0"/>
              <a:buChar char="•"/>
            </a:pPr>
            <a:r>
              <a:rPr lang="en-GB" sz="1800"/>
              <a:t>Don’t share your card with others</a:t>
            </a:r>
          </a:p>
          <a:p>
            <a:pPr marL="285750" indent="-285750">
              <a:spcAft>
                <a:spcPts val="1200"/>
              </a:spcAft>
              <a:buFont typeface="Arial" panose="020B0604020202020204" pitchFamily="34" charset="0"/>
              <a:buChar char="•"/>
            </a:pPr>
            <a:r>
              <a:rPr lang="en-GB" sz="1800"/>
              <a:t>Contact your bank if it’s lost or stolen</a:t>
            </a:r>
          </a:p>
          <a:p>
            <a:pPr marL="285750" indent="-285750">
              <a:spcAft>
                <a:spcPts val="1200"/>
              </a:spcAft>
              <a:buFont typeface="Arial" panose="020B0604020202020204" pitchFamily="34" charset="0"/>
              <a:buChar char="•"/>
            </a:pPr>
            <a:endParaRPr lang="en-GB" sz="1800"/>
          </a:p>
        </p:txBody>
      </p:sp>
    </p:spTree>
    <p:extLst>
      <p:ext uri="{BB962C8B-B14F-4D97-AF65-F5344CB8AC3E}">
        <p14:creationId xmlns:p14="http://schemas.microsoft.com/office/powerpoint/2010/main" val="10022746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Essential banking skills review</a:t>
            </a:r>
            <a:endParaRPr lang="en-US"/>
          </a:p>
        </p:txBody>
      </p:sp>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9448" r="15412"/>
          <a:stretch/>
        </p:blipFill>
        <p:spPr>
          <a:xfrm>
            <a:off x="4572000" y="0"/>
            <a:ext cx="4572000" cy="4665133"/>
          </a:xfrm>
        </p:spPr>
      </p:pic>
      <p:sp>
        <p:nvSpPr>
          <p:cNvPr id="2" name="Content Placeholder 7">
            <a:extLst>
              <a:ext uri="{FF2B5EF4-FFF2-40B4-BE49-F238E27FC236}">
                <a16:creationId xmlns:a16="http://schemas.microsoft.com/office/drawing/2014/main" id="{726A6726-AE32-06A6-DBD0-88FB62729642}"/>
              </a:ext>
              <a:ext uri="{C183D7F6-B498-43B3-948B-1728B52AA6E4}">
                <adec:decorative xmlns:adec="http://schemas.microsoft.com/office/drawing/2017/decorative" val="1"/>
              </a:ext>
            </a:extLst>
          </p:cNvPr>
          <p:cNvSpPr txBox="1">
            <a:spLocks/>
          </p:cNvSpPr>
          <p:nvPr/>
        </p:nvSpPr>
        <p:spPr bwMode="auto">
          <a:xfrm>
            <a:off x="252000" y="903155"/>
            <a:ext cx="4140000" cy="35640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spcAft>
                <a:spcPts val="1200"/>
              </a:spcAft>
            </a:pPr>
            <a:r>
              <a:rPr lang="en-GB" sz="1800" kern="0"/>
              <a:t>You should now be able to:</a:t>
            </a:r>
          </a:p>
          <a:p>
            <a:pPr marL="285750" indent="-285750">
              <a:spcAft>
                <a:spcPts val="1200"/>
              </a:spcAft>
              <a:buFont typeface="Arial" panose="020B0604020202020204" pitchFamily="34" charset="0"/>
              <a:buChar char="•"/>
            </a:pPr>
            <a:r>
              <a:rPr lang="en-GB" sz="1800" kern="0"/>
              <a:t>Explain the difference between a basic bank account and a current account</a:t>
            </a:r>
          </a:p>
          <a:p>
            <a:pPr marL="285750" indent="-285750">
              <a:spcAft>
                <a:spcPts val="1200"/>
              </a:spcAft>
              <a:buFont typeface="Arial" panose="020B0604020202020204" pitchFamily="34" charset="0"/>
              <a:buChar char="•"/>
            </a:pPr>
            <a:r>
              <a:rPr lang="en-GB" sz="1800" kern="0"/>
              <a:t>Know how to open a bank account</a:t>
            </a:r>
          </a:p>
          <a:p>
            <a:pPr marL="285750" indent="-285750">
              <a:spcAft>
                <a:spcPts val="1200"/>
              </a:spcAft>
              <a:buFont typeface="Arial" panose="020B0604020202020204" pitchFamily="34" charset="0"/>
              <a:buChar char="•"/>
            </a:pPr>
            <a:r>
              <a:rPr lang="en-GB" sz="1800" kern="0"/>
              <a:t>Name parts of a bank statement</a:t>
            </a:r>
          </a:p>
          <a:p>
            <a:pPr marL="285750" indent="-285750">
              <a:spcAft>
                <a:spcPts val="1200"/>
              </a:spcAft>
              <a:buFont typeface="Arial" panose="020B0604020202020204" pitchFamily="34" charset="0"/>
              <a:buChar char="•"/>
            </a:pPr>
            <a:r>
              <a:rPr lang="en-GB" sz="1800" kern="0"/>
              <a:t>Manage a bank account</a:t>
            </a:r>
          </a:p>
          <a:p>
            <a:pPr marL="285750" indent="-285750">
              <a:spcAft>
                <a:spcPts val="1200"/>
              </a:spcAft>
              <a:buFont typeface="Arial" panose="020B0604020202020204" pitchFamily="34" charset="0"/>
              <a:buChar char="•"/>
            </a:pPr>
            <a:r>
              <a:rPr lang="en-GB" sz="1800" kern="0"/>
              <a:t>Use your bank card safely</a:t>
            </a:r>
          </a:p>
          <a:p>
            <a:pPr>
              <a:spcAft>
                <a:spcPts val="1200"/>
              </a:spcAft>
            </a:pPr>
            <a:endParaRPr lang="en-US" sz="1800" kern="0"/>
          </a:p>
        </p:txBody>
      </p:sp>
    </p:spTree>
    <p:extLst>
      <p:ext uri="{BB962C8B-B14F-4D97-AF65-F5344CB8AC3E}">
        <p14:creationId xmlns:p14="http://schemas.microsoft.com/office/powerpoint/2010/main" val="38900319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p:txBody>
          <a:bodyPr/>
          <a:lstStyle/>
          <a:p>
            <a:pPr algn="ctr"/>
            <a:r>
              <a:rPr lang="en-US" sz="3600"/>
              <a:t>Any questions?</a:t>
            </a:r>
          </a:p>
        </p:txBody>
      </p:sp>
    </p:spTree>
    <p:extLst>
      <p:ext uri="{BB962C8B-B14F-4D97-AF65-F5344CB8AC3E}">
        <p14:creationId xmlns:p14="http://schemas.microsoft.com/office/powerpoint/2010/main" val="134143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5347A-A712-33F6-B66C-713C1D749E57}"/>
              </a:ext>
            </a:extLst>
          </p:cNvPr>
          <p:cNvSpPr>
            <a:spLocks noGrp="1"/>
          </p:cNvSpPr>
          <p:nvPr>
            <p:ph type="title"/>
          </p:nvPr>
        </p:nvSpPr>
        <p:spPr>
          <a:xfrm>
            <a:off x="1439863" y="2176463"/>
            <a:ext cx="2642069" cy="424732"/>
          </a:xfrm>
        </p:spPr>
        <p:txBody>
          <a:bodyPr/>
          <a:lstStyle/>
          <a:p>
            <a:r>
              <a:rPr lang="en-GB" sz="2400" dirty="0"/>
              <a:t>Post-session survey</a:t>
            </a:r>
          </a:p>
        </p:txBody>
      </p:sp>
      <p:pic>
        <p:nvPicPr>
          <p:cNvPr id="4" name="Picture 3" descr="A qr code on a white background&#10;&#10;Description automatically generated">
            <a:extLst>
              <a:ext uri="{FF2B5EF4-FFF2-40B4-BE49-F238E27FC236}">
                <a16:creationId xmlns:a16="http://schemas.microsoft.com/office/drawing/2014/main" id="{63BA1749-E168-5B17-EE62-6A6EDD6360C0}"/>
              </a:ext>
            </a:extLst>
          </p:cNvPr>
          <p:cNvPicPr>
            <a:picLocks noChangeAspect="1"/>
          </p:cNvPicPr>
          <p:nvPr/>
        </p:nvPicPr>
        <p:blipFill>
          <a:blip r:embed="rId3"/>
          <a:stretch>
            <a:fillRect/>
          </a:stretch>
        </p:blipFill>
        <p:spPr>
          <a:xfrm>
            <a:off x="5951220" y="1634616"/>
            <a:ext cx="1615440" cy="1615440"/>
          </a:xfrm>
          <a:prstGeom prst="rect">
            <a:avLst/>
          </a:prstGeom>
        </p:spPr>
      </p:pic>
    </p:spTree>
    <p:extLst>
      <p:ext uri="{BB962C8B-B14F-4D97-AF65-F5344CB8AC3E}">
        <p14:creationId xmlns:p14="http://schemas.microsoft.com/office/powerpoint/2010/main" val="1400444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173146-374F-0F73-43C7-C3FA39AB5D86}"/>
              </a:ext>
            </a:extLst>
          </p:cNvPr>
          <p:cNvSpPr>
            <a:spLocks noGrp="1"/>
          </p:cNvSpPr>
          <p:nvPr>
            <p:ph type="title" idx="4294967295"/>
          </p:nvPr>
        </p:nvSpPr>
        <p:spPr>
          <a:xfrm>
            <a:off x="395288" y="-480131"/>
            <a:ext cx="4464684" cy="480131"/>
          </a:xfrm>
        </p:spPr>
        <p:txBody>
          <a:bodyPr vert="horz" wrap="none" lIns="91440" tIns="45720" rIns="91440" bIns="45720" numCol="1" anchor="b" anchorCtr="0" compatLnSpc="1">
            <a:prstTxWarp prst="textNoShape">
              <a:avLst/>
            </a:prstTxWarp>
            <a:spAutoFit/>
          </a:bodyPr>
          <a:lstStyle/>
          <a:p>
            <a:r>
              <a:rPr lang="en-GB"/>
              <a:t>Lloyds Bank Academy *Ends*</a:t>
            </a:r>
          </a:p>
        </p:txBody>
      </p:sp>
    </p:spTree>
    <p:extLst>
      <p:ext uri="{BB962C8B-B14F-4D97-AF65-F5344CB8AC3E}">
        <p14:creationId xmlns:p14="http://schemas.microsoft.com/office/powerpoint/2010/main" val="3086340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20915"/>
            <a:ext cx="4140000" cy="424732"/>
          </a:xfrm>
        </p:spPr>
        <p:txBody>
          <a:bodyPr/>
          <a:lstStyle/>
          <a:p>
            <a:r>
              <a:rPr lang="en-GB"/>
              <a:t>Objectives</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824081"/>
            <a:ext cx="4140000" cy="3841052"/>
          </a:xfrm>
        </p:spPr>
        <p:txBody>
          <a:bodyPr anchor="t"/>
          <a:lstStyle/>
          <a:p>
            <a:pPr>
              <a:spcAft>
                <a:spcPts val="1200"/>
              </a:spcAft>
            </a:pPr>
            <a:r>
              <a:rPr lang="en-GB" sz="1800"/>
              <a:t>By the end of this workshop, you should be able to:</a:t>
            </a:r>
          </a:p>
          <a:p>
            <a:pPr marL="285750" indent="-285750">
              <a:spcAft>
                <a:spcPts val="1200"/>
              </a:spcAft>
              <a:buFont typeface="Arial" panose="020B0604020202020204" pitchFamily="34" charset="0"/>
              <a:buChar char="•"/>
            </a:pPr>
            <a:r>
              <a:rPr lang="en-GB" sz="1800"/>
              <a:t>Explain the difference between a basic bank account and a current account</a:t>
            </a:r>
          </a:p>
          <a:p>
            <a:pPr marL="285750" indent="-285750">
              <a:spcAft>
                <a:spcPts val="1200"/>
              </a:spcAft>
              <a:buFont typeface="Arial" panose="020B0604020202020204" pitchFamily="34" charset="0"/>
              <a:buChar char="•"/>
            </a:pPr>
            <a:r>
              <a:rPr lang="en-GB" sz="1800"/>
              <a:t>Plan how to open a bank account</a:t>
            </a:r>
          </a:p>
          <a:p>
            <a:pPr marL="285750" indent="-285750">
              <a:spcAft>
                <a:spcPts val="1200"/>
              </a:spcAft>
              <a:buFont typeface="Arial" panose="020B0604020202020204" pitchFamily="34" charset="0"/>
              <a:buChar char="•"/>
            </a:pPr>
            <a:r>
              <a:rPr lang="en-GB" sz="1800"/>
              <a:t>Name parts of a bank statement</a:t>
            </a:r>
          </a:p>
          <a:p>
            <a:pPr marL="285750" indent="-285750">
              <a:spcAft>
                <a:spcPts val="1200"/>
              </a:spcAft>
              <a:buFont typeface="Arial" panose="020B0604020202020204" pitchFamily="34" charset="0"/>
              <a:buChar char="•"/>
            </a:pPr>
            <a:r>
              <a:rPr lang="en-GB" sz="1800"/>
              <a:t>Manage a bank account</a:t>
            </a:r>
          </a:p>
          <a:p>
            <a:pPr marL="285750" indent="-285750">
              <a:spcAft>
                <a:spcPts val="1200"/>
              </a:spcAft>
              <a:buFont typeface="Arial" panose="020B0604020202020204" pitchFamily="34" charset="0"/>
              <a:buChar char="•"/>
            </a:pPr>
            <a:r>
              <a:rPr lang="en-GB" sz="1800"/>
              <a:t>Use your bank card safely</a:t>
            </a:r>
          </a:p>
          <a:p>
            <a:pPr>
              <a:spcAft>
                <a:spcPts val="1200"/>
              </a:spcAft>
            </a:pPr>
            <a:endParaRPr lang="en-US" sz="1800"/>
          </a:p>
        </p:txBody>
      </p:sp>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l="17454" r="17454"/>
          <a:stretch/>
        </p:blipFill>
        <p:spPr/>
      </p:pic>
    </p:spTree>
    <p:extLst>
      <p:ext uri="{BB962C8B-B14F-4D97-AF65-F5344CB8AC3E}">
        <p14:creationId xmlns:p14="http://schemas.microsoft.com/office/powerpoint/2010/main" val="667723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Today’s session</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678785"/>
            <a:ext cx="4140000" cy="4382738"/>
          </a:xfrm>
        </p:spPr>
        <p:txBody>
          <a:bodyPr anchor="t"/>
          <a:lstStyle/>
          <a:p>
            <a:r>
              <a:rPr lang="en-GB" sz="1800"/>
              <a:t>Health and safety briefing</a:t>
            </a:r>
          </a:p>
          <a:p>
            <a:endParaRPr lang="en-GB" sz="1800"/>
          </a:p>
          <a:p>
            <a:r>
              <a:rPr lang="en-GB" sz="1800" b="1"/>
              <a:t>Agenda</a:t>
            </a:r>
          </a:p>
          <a:p>
            <a:pPr marL="285750" indent="-285750">
              <a:buFont typeface="Arial" panose="020B0604020202020204" pitchFamily="34" charset="0"/>
              <a:buChar char="•"/>
            </a:pPr>
            <a:r>
              <a:rPr lang="en-GB" sz="1800"/>
              <a:t>Welcome</a:t>
            </a:r>
          </a:p>
          <a:p>
            <a:pPr marL="285750" indent="-285750">
              <a:buFont typeface="Arial" panose="020B0604020202020204" pitchFamily="34" charset="0"/>
              <a:buChar char="•"/>
            </a:pPr>
            <a:r>
              <a:rPr lang="en-GB" sz="1800"/>
              <a:t>Bank account types</a:t>
            </a:r>
          </a:p>
          <a:p>
            <a:pPr marL="285750" indent="-285750">
              <a:buFont typeface="Arial" panose="020B0604020202020204" pitchFamily="34" charset="0"/>
              <a:buChar char="•"/>
            </a:pPr>
            <a:r>
              <a:rPr lang="en-GB" sz="1800"/>
              <a:t>Opening a bank account</a:t>
            </a:r>
          </a:p>
          <a:p>
            <a:pPr marL="285750" indent="-285750">
              <a:buFont typeface="Arial" panose="020B0604020202020204" pitchFamily="34" charset="0"/>
              <a:buChar char="•"/>
            </a:pPr>
            <a:r>
              <a:rPr lang="en-GB" sz="1800"/>
              <a:t>Understanding bank statements</a:t>
            </a:r>
          </a:p>
          <a:p>
            <a:pPr marL="285750" indent="-285750">
              <a:buFont typeface="Arial" panose="020B0604020202020204" pitchFamily="34" charset="0"/>
              <a:buChar char="•"/>
            </a:pPr>
            <a:r>
              <a:rPr lang="en-GB" sz="1800"/>
              <a:t>Managing your bank account</a:t>
            </a:r>
          </a:p>
          <a:p>
            <a:pPr marL="285750" indent="-285750">
              <a:buFont typeface="Arial" panose="020B0604020202020204" pitchFamily="34" charset="0"/>
              <a:buChar char="•"/>
            </a:pPr>
            <a:r>
              <a:rPr lang="en-GB" sz="1800"/>
              <a:t>Debit cards</a:t>
            </a:r>
          </a:p>
          <a:p>
            <a:endParaRPr lang="en-GB" sz="1800"/>
          </a:p>
          <a:p>
            <a:r>
              <a:rPr lang="en-GB"/>
              <a:t>Disclaimer: Everything that is discussed today is for guidance and is not financial advice. Any websites, tools etc. are examples of what's available.</a:t>
            </a:r>
          </a:p>
          <a:p>
            <a:endParaRPr lang="en-US" sz="1800"/>
          </a:p>
        </p:txBody>
      </p:sp>
      <p:pic>
        <p:nvPicPr>
          <p:cNvPr id="4" name="Picture Placeholder 3">
            <a:extLst>
              <a:ext uri="{FF2B5EF4-FFF2-40B4-BE49-F238E27FC236}">
                <a16:creationId xmlns:a16="http://schemas.microsoft.com/office/drawing/2014/main" id="{97A2C5E2-4D82-75E8-99C6-3AD051D0C6BD}"/>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33084" t="328" r="11796" b="-328"/>
          <a:stretch/>
        </p:blipFill>
        <p:spPr>
          <a:xfrm>
            <a:off x="4572000" y="0"/>
            <a:ext cx="4572000" cy="4665133"/>
          </a:xfrm>
        </p:spPr>
      </p:pic>
    </p:spTree>
    <p:extLst>
      <p:ext uri="{BB962C8B-B14F-4D97-AF65-F5344CB8AC3E}">
        <p14:creationId xmlns:p14="http://schemas.microsoft.com/office/powerpoint/2010/main" val="144408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658655" y="2012610"/>
            <a:ext cx="3826690" cy="590931"/>
          </a:xfrm>
        </p:spPr>
        <p:txBody>
          <a:bodyPr/>
          <a:lstStyle/>
          <a:p>
            <a:pPr algn="ctr"/>
            <a:r>
              <a:rPr lang="en-US" sz="3600"/>
              <a:t>Bank account types</a:t>
            </a:r>
          </a:p>
        </p:txBody>
      </p:sp>
    </p:spTree>
    <p:extLst>
      <p:ext uri="{BB962C8B-B14F-4D97-AF65-F5344CB8AC3E}">
        <p14:creationId xmlns:p14="http://schemas.microsoft.com/office/powerpoint/2010/main" val="3463114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Bank account types, explained</a:t>
            </a:r>
            <a:endParaRPr lang="en-US"/>
          </a:p>
        </p:txBody>
      </p:sp>
      <p:sp>
        <p:nvSpPr>
          <p:cNvPr id="5" name="Content Placeholder 7">
            <a:extLst>
              <a:ext uri="{FF2B5EF4-FFF2-40B4-BE49-F238E27FC236}">
                <a16:creationId xmlns:a16="http://schemas.microsoft.com/office/drawing/2014/main" id="{9382B94B-BD07-44FA-8466-9A1B96644FAD}"/>
              </a:ext>
              <a:ext uri="{C183D7F6-B498-43B3-948B-1728B52AA6E4}">
                <adec:decorative xmlns:adec="http://schemas.microsoft.com/office/drawing/2017/decorative" val="1"/>
              </a:ext>
            </a:extLst>
          </p:cNvPr>
          <p:cNvSpPr txBox="1">
            <a:spLocks/>
          </p:cNvSpPr>
          <p:nvPr/>
        </p:nvSpPr>
        <p:spPr bwMode="auto">
          <a:xfrm>
            <a:off x="252000" y="1300394"/>
            <a:ext cx="4140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r>
              <a:rPr lang="en-GB" sz="1800" kern="0"/>
              <a:t>Basic bank account</a:t>
            </a:r>
          </a:p>
        </p:txBody>
      </p:sp>
      <p:sp>
        <p:nvSpPr>
          <p:cNvPr id="6" name="Content Placeholder 7">
            <a:extLst>
              <a:ext uri="{FF2B5EF4-FFF2-40B4-BE49-F238E27FC236}">
                <a16:creationId xmlns:a16="http://schemas.microsoft.com/office/drawing/2014/main" id="{698C0A5D-0937-4B61-BFB4-1ED2A37A50C5}"/>
              </a:ext>
              <a:ext uri="{C183D7F6-B498-43B3-948B-1728B52AA6E4}">
                <adec:decorative xmlns:adec="http://schemas.microsoft.com/office/drawing/2017/decorative" val="1"/>
              </a:ext>
            </a:extLst>
          </p:cNvPr>
          <p:cNvSpPr txBox="1">
            <a:spLocks/>
          </p:cNvSpPr>
          <p:nvPr/>
        </p:nvSpPr>
        <p:spPr bwMode="auto">
          <a:xfrm>
            <a:off x="252000" y="2505693"/>
            <a:ext cx="4140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r>
              <a:rPr lang="en-GB" sz="1800" kern="0"/>
              <a:t>Current bank account</a:t>
            </a:r>
          </a:p>
        </p:txBody>
      </p:sp>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l="17332" r="17332"/>
          <a:stretch/>
        </p:blipFill>
        <p:spPr/>
      </p:pic>
    </p:spTree>
    <p:extLst>
      <p:ext uri="{BB962C8B-B14F-4D97-AF65-F5344CB8AC3E}">
        <p14:creationId xmlns:p14="http://schemas.microsoft.com/office/powerpoint/2010/main" val="1561509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9AE01-7D41-3BB2-3ADF-59EE46058B37}"/>
              </a:ext>
              <a:ext uri="{C183D7F6-B498-43B3-948B-1728B52AA6E4}">
                <adec:decorative xmlns:adec="http://schemas.microsoft.com/office/drawing/2017/decorative" val="1"/>
              </a:ext>
            </a:extLst>
          </p:cNvPr>
          <p:cNvSpPr>
            <a:spLocks noGrp="1"/>
          </p:cNvSpPr>
          <p:nvPr>
            <p:ph type="title"/>
          </p:nvPr>
        </p:nvSpPr>
        <p:spPr>
          <a:xfrm>
            <a:off x="252000" y="-424732"/>
            <a:ext cx="2069797" cy="424732"/>
          </a:xfrm>
        </p:spPr>
        <p:txBody>
          <a:bodyPr vert="horz" wrap="none" lIns="91440" tIns="45720" rIns="91440" bIns="45720" numCol="1" anchor="b" anchorCtr="0" compatLnSpc="1">
            <a:prstTxWarp prst="textNoShape">
              <a:avLst/>
            </a:prstTxWarp>
            <a:spAutoFit/>
          </a:bodyPr>
          <a:lstStyle/>
          <a:p>
            <a:r>
              <a:rPr lang="en-GB"/>
              <a:t>Banking Basics </a:t>
            </a:r>
          </a:p>
        </p:txBody>
      </p:sp>
      <p:pic>
        <p:nvPicPr>
          <p:cNvPr id="3" name="Online Media 2">
            <a:hlinkClick r:id="" action="ppaction://media"/>
            <a:extLst>
              <a:ext uri="{FF2B5EF4-FFF2-40B4-BE49-F238E27FC236}">
                <a16:creationId xmlns:a16="http://schemas.microsoft.com/office/drawing/2014/main" id="{F1FBAEA2-6AC7-4FD8-AC02-ED1CC3B47669}"/>
              </a:ext>
              <a:ext uri="{C183D7F6-B498-43B3-948B-1728B52AA6E4}">
                <adec:decorative xmlns:adec="http://schemas.microsoft.com/office/drawing/2017/decorative" val="1"/>
              </a:ext>
            </a:extLst>
          </p:cNvPr>
          <p:cNvPicPr>
            <a:picLocks noRot="1" noChangeAspect="1"/>
          </p:cNvPicPr>
          <p:nvPr>
            <a:videoFile r:link="rId1"/>
          </p:nvPr>
        </p:nvPicPr>
        <p:blipFill>
          <a:blip r:embed="rId4"/>
          <a:stretch>
            <a:fillRect/>
          </a:stretch>
        </p:blipFill>
        <p:spPr>
          <a:xfrm>
            <a:off x="0" y="0"/>
            <a:ext cx="9103540" cy="5143500"/>
          </a:xfrm>
          <a:prstGeom prst="rect">
            <a:avLst/>
          </a:prstGeom>
        </p:spPr>
      </p:pic>
    </p:spTree>
    <p:extLst>
      <p:ext uri="{BB962C8B-B14F-4D97-AF65-F5344CB8AC3E}">
        <p14:creationId xmlns:p14="http://schemas.microsoft.com/office/powerpoint/2010/main" val="172219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Custom Design">
  <a:themeElements>
    <a:clrScheme name="Lloyds Retail">
      <a:dk1>
        <a:srgbClr val="313233"/>
      </a:dk1>
      <a:lt1>
        <a:srgbClr val="FFFFFF"/>
      </a:lt1>
      <a:dk2>
        <a:srgbClr val="014731"/>
      </a:dk2>
      <a:lt2>
        <a:srgbClr val="FFFFFF"/>
      </a:lt2>
      <a:accent1>
        <a:srgbClr val="014731"/>
      </a:accent1>
      <a:accent2>
        <a:srgbClr val="01684D"/>
      </a:accent2>
      <a:accent3>
        <a:srgbClr val="659D01"/>
      </a:accent3>
      <a:accent4>
        <a:srgbClr val="2176AE"/>
      </a:accent4>
      <a:accent5>
        <a:srgbClr val="0D5493"/>
      </a:accent5>
      <a:accent6>
        <a:srgbClr val="461367"/>
      </a:accent6>
      <a:hlink>
        <a:srgbClr val="0D5493"/>
      </a:hlink>
      <a:folHlink>
        <a:srgbClr val="2176AE"/>
      </a:folHlink>
    </a:clrScheme>
    <a:fontScheme name="Custom Design">
      <a:majorFont>
        <a:latin typeface="Arial"/>
        <a:ea typeface="Geneva"/>
        <a:cs typeface="Arial"/>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739ABC"/>
        </a:dk2>
        <a:lt2>
          <a:srgbClr val="FFFFFF"/>
        </a:lt2>
        <a:accent1>
          <a:srgbClr val="002F5F"/>
        </a:accent1>
        <a:accent2>
          <a:srgbClr val="E98300"/>
        </a:accent2>
        <a:accent3>
          <a:srgbClr val="BCCADA"/>
        </a:accent3>
        <a:accent4>
          <a:srgbClr val="DADADA"/>
        </a:accent4>
        <a:accent5>
          <a:srgbClr val="AAADB6"/>
        </a:accent5>
        <a:accent6>
          <a:srgbClr val="D37600"/>
        </a:accent6>
        <a:hlink>
          <a:srgbClr val="FECB00"/>
        </a:hlink>
        <a:folHlink>
          <a:srgbClr val="0073C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a26ea033-2852-474a-8cc8-30d2b3b4aa0f" xsi:nil="true"/>
    <lcf76f155ced4ddcb4097134ff3c332f xmlns="8296b18e-8234-4d94-91b1-3ed3998a7eb5">
      <Terms xmlns="http://schemas.microsoft.com/office/infopath/2007/PartnerControls"/>
    </lcf76f155ced4ddcb4097134ff3c332f>
    <_ip_UnifiedCompliancePolicyProperties xmlns="http://schemas.microsoft.com/sharepoint/v3" xsi:nil="true"/>
    <SharedWithUsers xmlns="a26ea033-2852-474a-8cc8-30d2b3b4aa0f">
      <UserInfo>
        <DisplayName>Jukes, Emma (Inclusion Engagement Transformation)</DisplayName>
        <AccountId>485</AccountId>
        <AccountType/>
      </UserInfo>
      <UserInfo>
        <DisplayName>Williams, Nicola ((Group Customer Inclusion))</DisplayName>
        <AccountId>20</AccountId>
        <AccountType/>
      </UserInfo>
      <UserInfo>
        <DisplayName>Holmes, Em (Group Customer Inclusion)</DisplayName>
        <AccountId>31</AccountId>
        <AccountType/>
      </UserInfo>
      <UserInfo>
        <DisplayName>Brady, Claire (Group Customer Inclusion)</DisplayName>
        <AccountId>184</AccountId>
        <AccountType/>
      </UserInfo>
      <UserInfo>
        <DisplayName>O'Connell, Lauren ((Group Customer Inclusion))</DisplayName>
        <AccountId>424</AccountId>
        <AccountType/>
      </UserInfo>
      <UserInfo>
        <DisplayName>Raja, Adam (Group Customer Inclusion)</DisplayName>
        <AccountId>1439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44CB9857E5E2A4892872DEF097EB12C" ma:contentTypeVersion="21" ma:contentTypeDescription="Create a new document." ma:contentTypeScope="" ma:versionID="e4dce802189f7704fe265617150c4b5d">
  <xsd:schema xmlns:xsd="http://www.w3.org/2001/XMLSchema" xmlns:xs="http://www.w3.org/2001/XMLSchema" xmlns:p="http://schemas.microsoft.com/office/2006/metadata/properties" xmlns:ns1="http://schemas.microsoft.com/sharepoint/v3" xmlns:ns2="8296b18e-8234-4d94-91b1-3ed3998a7eb5" xmlns:ns3="a26ea033-2852-474a-8cc8-30d2b3b4aa0f" targetNamespace="http://schemas.microsoft.com/office/2006/metadata/properties" ma:root="true" ma:fieldsID="f88e079e89394f35e984a99745177792" ns1:_="" ns2:_="" ns3:_="">
    <xsd:import namespace="http://schemas.microsoft.com/sharepoint/v3"/>
    <xsd:import namespace="8296b18e-8234-4d94-91b1-3ed3998a7eb5"/>
    <xsd:import namespace="a26ea033-2852-474a-8cc8-30d2b3b4aa0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1:_ip_UnifiedCompliancePolicyProperties" minOccurs="0"/>
                <xsd:element ref="ns1:_ip_UnifiedCompliancePolicyUIAc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96b18e-8234-4d94-91b1-3ed3998a7e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ee4fd0a-b474-4a32-a144-dd33b07833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6ea033-2852-474a-8cc8-30d2b3b4aa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2000b0b-4e1f-41bc-b48d-12705301c158}" ma:internalName="TaxCatchAll" ma:showField="CatchAllData" ma:web="a26ea033-2852-474a-8cc8-30d2b3b4aa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1639B7-2667-4BAB-8292-26BB4AD80B33}">
  <ds:schemaRefs>
    <ds:schemaRef ds:uri="http://schemas.microsoft.com/sharepoint/v3/contenttype/forms"/>
  </ds:schemaRefs>
</ds:datastoreItem>
</file>

<file path=customXml/itemProps2.xml><?xml version="1.0" encoding="utf-8"?>
<ds:datastoreItem xmlns:ds="http://schemas.openxmlformats.org/officeDocument/2006/customXml" ds:itemID="{0CEB8AD5-77CB-4D22-9CD0-9152A0B318D6}">
  <ds:schemaRefs>
    <ds:schemaRef ds:uri="http://purl.org/dc/terms/"/>
    <ds:schemaRef ds:uri="a26ea033-2852-474a-8cc8-30d2b3b4aa0f"/>
    <ds:schemaRef ds:uri="http://purl.org/dc/dcmitype/"/>
    <ds:schemaRef ds:uri="http://schemas.openxmlformats.org/package/2006/metadata/core-properties"/>
    <ds:schemaRef ds:uri="http://schemas.microsoft.com/office/2006/metadata/properties"/>
    <ds:schemaRef ds:uri="http://www.w3.org/XML/1998/namespace"/>
    <ds:schemaRef ds:uri="http://purl.org/dc/elements/1.1/"/>
    <ds:schemaRef ds:uri="http://schemas.microsoft.com/office/2006/documentManagement/types"/>
    <ds:schemaRef ds:uri="http://schemas.microsoft.com/office/infopath/2007/PartnerControls"/>
    <ds:schemaRef ds:uri="8296b18e-8234-4d94-91b1-3ed3998a7eb5"/>
    <ds:schemaRef ds:uri="http://schemas.microsoft.com/sharepoint/v3"/>
  </ds:schemaRefs>
</ds:datastoreItem>
</file>

<file path=customXml/itemProps3.xml><?xml version="1.0" encoding="utf-8"?>
<ds:datastoreItem xmlns:ds="http://schemas.openxmlformats.org/officeDocument/2006/customXml" ds:itemID="{4188AF34-68A8-4432-A33B-A5CF468AF368}">
  <ds:schemaRefs>
    <ds:schemaRef ds:uri="8296b18e-8234-4d94-91b1-3ed3998a7eb5"/>
    <ds:schemaRef ds:uri="a26ea033-2852-474a-8cc8-30d2b3b4aa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17151eb3-00ab-470c-b25c-644c7691e891}" enabled="1" method="Privileged" siteId="{3ded2960-214a-46ff-8cf4-611f125e2398}" removed="0"/>
</clbl:labelList>
</file>

<file path=docProps/app.xml><?xml version="1.0" encoding="utf-8"?>
<Properties xmlns="http://schemas.openxmlformats.org/officeDocument/2006/extended-properties" xmlns:vt="http://schemas.openxmlformats.org/officeDocument/2006/docPropsVTypes">
  <TotalTime>0</TotalTime>
  <Words>8057</Words>
  <Application>Microsoft Office PowerPoint</Application>
  <PresentationFormat>On-screen Show (16:9)</PresentationFormat>
  <Paragraphs>665</Paragraphs>
  <Slides>48</Slides>
  <Notes>48</Notes>
  <HiddenSlides>1</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AvenirNext LT Pro Regular</vt:lpstr>
      <vt:lpstr>Lloyds Bank Jack</vt:lpstr>
      <vt:lpstr>WordVisiCarriageReturn_MSFontService</vt:lpstr>
      <vt:lpstr>Arial</vt:lpstr>
      <vt:lpstr>Wingdings</vt:lpstr>
      <vt:lpstr>Symbol</vt:lpstr>
      <vt:lpstr>Arial Black</vt:lpstr>
      <vt:lpstr>Times New Roman</vt:lpstr>
      <vt:lpstr>Segoe UI</vt:lpstr>
      <vt:lpstr>Calibri</vt:lpstr>
      <vt:lpstr>Custom Design</vt:lpstr>
      <vt:lpstr>Banking Essentials Workshop</vt:lpstr>
      <vt:lpstr>Pre-session survey</vt:lpstr>
      <vt:lpstr>Welcome</vt:lpstr>
      <vt:lpstr>Introductions</vt:lpstr>
      <vt:lpstr>Objectives</vt:lpstr>
      <vt:lpstr>Today’s session</vt:lpstr>
      <vt:lpstr>Bank account types</vt:lpstr>
      <vt:lpstr>Bank account types, explained</vt:lpstr>
      <vt:lpstr>Banking Basics </vt:lpstr>
      <vt:lpstr>Sheila</vt:lpstr>
      <vt:lpstr>Sheila’s experience </vt:lpstr>
      <vt:lpstr>Credit scores and credit history</vt:lpstr>
      <vt:lpstr>Find your credit score</vt:lpstr>
      <vt:lpstr>Building up your credit score</vt:lpstr>
      <vt:lpstr>Activity: Bank account features</vt:lpstr>
      <vt:lpstr>Bank account features explained</vt:lpstr>
      <vt:lpstr>How to open a bank account</vt:lpstr>
      <vt:lpstr>Sam</vt:lpstr>
      <vt:lpstr>Types of ID and Proof of Address</vt:lpstr>
      <vt:lpstr>Proof of ID</vt:lpstr>
      <vt:lpstr>‘Carer’ or ‘Trusted Person’ cards</vt:lpstr>
      <vt:lpstr>Understanding bank statements</vt:lpstr>
      <vt:lpstr>Copy of a bank statement</vt:lpstr>
      <vt:lpstr>Online banking</vt:lpstr>
      <vt:lpstr>Sally’s bank statement</vt:lpstr>
      <vt:lpstr>Managing your bank account</vt:lpstr>
      <vt:lpstr>Payments</vt:lpstr>
      <vt:lpstr>Direct debits</vt:lpstr>
      <vt:lpstr>Standing Orders</vt:lpstr>
      <vt:lpstr>Activity: Direct Debits vs Standing Orders</vt:lpstr>
      <vt:lpstr>Activity: Direct Debits vs Standing Orders</vt:lpstr>
      <vt:lpstr>Cheques</vt:lpstr>
      <vt:lpstr>Where you can pay in a cheque</vt:lpstr>
      <vt:lpstr>Cash</vt:lpstr>
      <vt:lpstr>How to use a cash machine</vt:lpstr>
      <vt:lpstr>Top tips for using cash machines</vt:lpstr>
      <vt:lpstr>Cash machine services</vt:lpstr>
      <vt:lpstr>Debit cards</vt:lpstr>
      <vt:lpstr>Debit Cards</vt:lpstr>
      <vt:lpstr>Chip and pin vs contactless</vt:lpstr>
      <vt:lpstr>Online payments</vt:lpstr>
      <vt:lpstr>Online payments continued </vt:lpstr>
      <vt:lpstr>Staying safe online</vt:lpstr>
      <vt:lpstr>Keeping your card safe</vt:lpstr>
      <vt:lpstr>Essential banking skills review</vt:lpstr>
      <vt:lpstr>Any questions?</vt:lpstr>
      <vt:lpstr>Post-session survey</vt:lpstr>
      <vt:lpstr>Lloyds Bank Academy *Ends*</vt:lpstr>
    </vt:vector>
  </TitlesOfParts>
  <Company>Ministry of Defence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MonkD504</dc:creator>
  <cp:lastModifiedBy>Holmes, George (Group Customer Inclusion)</cp:lastModifiedBy>
  <cp:revision>7</cp:revision>
  <dcterms:created xsi:type="dcterms:W3CDTF">2011-07-15T10:12:05Z</dcterms:created>
  <dcterms:modified xsi:type="dcterms:W3CDTF">2024-07-01T14:32:05Z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0x010100544CB9857E5E2A4892872DEF097EB12C</vt:lpwstr>
  </property>
  <property fmtid="{D5CDD505-2E9C-101B-9397-08002B2CF9AE}" pid="3" name="MSIP_Label_7bc792f8-6d75-423a-9981-629281829092_Enabled">
    <vt:lpwstr>true</vt:lpwstr>
  </property>
  <property fmtid="{D5CDD505-2E9C-101B-9397-08002B2CF9AE}" pid="4" name="MSIP_Label_7bc792f8-6d75-423a-9981-629281829092_SetDate">
    <vt:lpwstr>2022-11-29T18:16:51Z</vt:lpwstr>
  </property>
  <property fmtid="{D5CDD505-2E9C-101B-9397-08002B2CF9AE}" pid="5" name="MSIP_Label_7bc792f8-6d75-423a-9981-629281829092_Method">
    <vt:lpwstr>Privileged</vt:lpwstr>
  </property>
  <property fmtid="{D5CDD505-2E9C-101B-9397-08002B2CF9AE}" pid="6" name="MSIP_Label_7bc792f8-6d75-423a-9981-629281829092_Name">
    <vt:lpwstr>7bc792f8-6d75-423a-9981-629281829092</vt:lpwstr>
  </property>
  <property fmtid="{D5CDD505-2E9C-101B-9397-08002B2CF9AE}" pid="7" name="MSIP_Label_7bc792f8-6d75-423a-9981-629281829092_SiteId">
    <vt:lpwstr>3ded2960-214a-46ff-8cf4-611f125e2398</vt:lpwstr>
  </property>
  <property fmtid="{D5CDD505-2E9C-101B-9397-08002B2CF9AE}" pid="8" name="MSIP_Label_7bc792f8-6d75-423a-9981-629281829092_ActionId">
    <vt:lpwstr>cd56a7ce-f8b2-4d7e-88b2-a0064199caac</vt:lpwstr>
  </property>
  <property fmtid="{D5CDD505-2E9C-101B-9397-08002B2CF9AE}" pid="9" name="MSIP_Label_7bc792f8-6d75-423a-9981-629281829092_ContentBits">
    <vt:lpwstr>1</vt:lpwstr>
  </property>
  <property fmtid="{D5CDD505-2E9C-101B-9397-08002B2CF9AE}" pid="10" name="MediaServiceImageTags">
    <vt:lpwstr/>
  </property>
  <property fmtid="{D5CDD505-2E9C-101B-9397-08002B2CF9AE}" pid="11" name="ClassificationContentMarkingHeaderLocations">
    <vt:lpwstr>Custom Design:3</vt:lpwstr>
  </property>
  <property fmtid="{D5CDD505-2E9C-101B-9397-08002B2CF9AE}" pid="12" name="ClassificationContentMarkingHeaderText">
    <vt:lpwstr>Classification: Public</vt:lpwstr>
  </property>
</Properties>
</file>