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Lst>
  <p:notesMasterIdLst>
    <p:notesMasterId r:id="rId41"/>
  </p:notesMasterIdLst>
  <p:sldIdLst>
    <p:sldId id="256" r:id="rId5"/>
    <p:sldId id="258" r:id="rId6"/>
    <p:sldId id="259" r:id="rId7"/>
    <p:sldId id="327" r:id="rId8"/>
    <p:sldId id="333" r:id="rId9"/>
    <p:sldId id="334" r:id="rId10"/>
    <p:sldId id="337" r:id="rId11"/>
    <p:sldId id="364" r:id="rId12"/>
    <p:sldId id="352" r:id="rId13"/>
    <p:sldId id="402" r:id="rId14"/>
    <p:sldId id="398" r:id="rId15"/>
    <p:sldId id="403" r:id="rId16"/>
    <p:sldId id="345" r:id="rId17"/>
    <p:sldId id="353" r:id="rId18"/>
    <p:sldId id="354" r:id="rId19"/>
    <p:sldId id="365" r:id="rId20"/>
    <p:sldId id="339" r:id="rId21"/>
    <p:sldId id="361" r:id="rId22"/>
    <p:sldId id="369" r:id="rId23"/>
    <p:sldId id="367" r:id="rId24"/>
    <p:sldId id="368" r:id="rId25"/>
    <p:sldId id="370" r:id="rId26"/>
    <p:sldId id="366" r:id="rId27"/>
    <p:sldId id="371" r:id="rId28"/>
    <p:sldId id="399" r:id="rId29"/>
    <p:sldId id="340" r:id="rId30"/>
    <p:sldId id="400" r:id="rId31"/>
    <p:sldId id="404" r:id="rId32"/>
    <p:sldId id="405" r:id="rId33"/>
    <p:sldId id="406" r:id="rId34"/>
    <p:sldId id="407" r:id="rId35"/>
    <p:sldId id="408" r:id="rId36"/>
    <p:sldId id="363" r:id="rId37"/>
    <p:sldId id="355" r:id="rId38"/>
    <p:sldId id="410" r:id="rId39"/>
    <p:sldId id="320" r:id="rId40"/>
  </p:sldIdLst>
  <p:sldSz cx="9144000" cy="5143500" type="screen16x9"/>
  <p:notesSz cx="6858000" cy="9144000"/>
  <p:embeddedFontLst>
    <p:embeddedFont>
      <p:font typeface="Lloyds Bank Jack" panose="02000503040000020004" pitchFamily="50" charset="0"/>
      <p:regular r:id="rId42"/>
      <p:bold r:id="rId43"/>
      <p:italic r:id="rId44"/>
      <p:boldItalic r:id="rId45"/>
    </p:embeddedFont>
    <p:embeddedFont>
      <p:font typeface="Source Sans Pro" panose="020B0503030403020204" pitchFamily="34" charset="0"/>
      <p:regular r:id="rId46"/>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GG832zqHDO1d4IJOn+Qj0Q==" hashData="8yYMWSf1vlMPGFGnSYjo62KnQpfrOvcFSDJrHxX7tVR4dyqdN0e4DaFCjxW4V9etwk9Bb9fMjQtsfxfQPkg8aw=="/>
  <p:extLst>
    <p:ext uri="{EFAFB233-063F-42B5-8137-9DF3F51BA10A}">
      <p15:sldGuideLst xmlns:p15="http://schemas.microsoft.com/office/powerpoint/2012/main">
        <p15:guide id="1" orient="horz" pos="804" userDrawn="1">
          <p15:clr>
            <a:srgbClr val="A4A3A4"/>
          </p15:clr>
        </p15:guide>
        <p15:guide id="2" pos="4582">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D6E81D-2A7D-6A98-04BE-0699B1CB988C}" name="Hollobon, Simon (Brightwave)" initials="HS(" userId="S::P10334254@capita.co.uk::4c1aa7ed-713f-4416-8fc7-662b1b0fd310" providerId="AD"/>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493"/>
    <a:srgbClr val="D9D9D9"/>
    <a:srgbClr val="000000"/>
    <a:srgbClr val="01694D"/>
    <a:srgbClr val="014731"/>
    <a:srgbClr val="F1F1F1"/>
    <a:srgbClr val="505050"/>
    <a:srgbClr val="005C68"/>
    <a:srgbClr val="471368"/>
    <a:srgbClr val="0D5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6E60A-DB3D-B143-AEF2-7F2059B27756}" v="5" dt="2024-04-22T16:47:46.025"/>
    <p1510:client id="{B5A826BE-7A64-4542-B955-535D2A14E538}" v="6" dt="2024-04-22T13:35:32.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686" autoAdjust="0"/>
  </p:normalViewPr>
  <p:slideViewPr>
    <p:cSldViewPr snapToGrid="0" showGuides="1">
      <p:cViewPr varScale="1">
        <p:scale>
          <a:sx n="93" d="100"/>
          <a:sy n="93" d="100"/>
        </p:scale>
        <p:origin x="2124" y="78"/>
      </p:cViewPr>
      <p:guideLst>
        <p:guide orient="horz" pos="804"/>
        <p:guide pos="4582"/>
        <p:guide pos="55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lin, Chris (Learning – People &amp; Places)" userId="826ee402-fbdb-4034-a7c7-db309b41606d" providerId="ADAL" clId="{850584D2-0BBD-4F56-9546-F37F23FC4198}"/>
    <pc:docChg chg="undo custSel addSld delSld modSld sldOrd">
      <pc:chgData name="Franklin, Chris (Learning – People &amp; Places)" userId="826ee402-fbdb-4034-a7c7-db309b41606d" providerId="ADAL" clId="{850584D2-0BBD-4F56-9546-F37F23FC4198}" dt="2024-12-03T17:56:53.994" v="3896"/>
      <pc:docMkLst>
        <pc:docMk/>
      </pc:docMkLst>
      <pc:sldChg chg="addSp delSp modSp mod">
        <pc:chgData name="Franklin, Chris (Learning – People &amp; Places)" userId="826ee402-fbdb-4034-a7c7-db309b41606d" providerId="ADAL" clId="{850584D2-0BBD-4F56-9546-F37F23FC4198}" dt="2024-12-03T15:02:57.767" v="1" actId="478"/>
        <pc:sldMkLst>
          <pc:docMk/>
          <pc:sldMk cId="0" sldId="256"/>
        </pc:sldMkLst>
        <pc:spChg chg="add del mod">
          <ac:chgData name="Franklin, Chris (Learning – People &amp; Places)" userId="826ee402-fbdb-4034-a7c7-db309b41606d" providerId="ADAL" clId="{850584D2-0BBD-4F56-9546-F37F23FC4198}" dt="2024-12-03T15:02:57.767" v="1" actId="478"/>
          <ac:spMkLst>
            <pc:docMk/>
            <pc:sldMk cId="0" sldId="256"/>
            <ac:spMk id="3" creationId="{BAFE7252-8F67-3DAA-53C9-D887D4EE8EE5}"/>
          </ac:spMkLst>
        </pc:spChg>
        <pc:spChg chg="del">
          <ac:chgData name="Franklin, Chris (Learning – People &amp; Places)" userId="826ee402-fbdb-4034-a7c7-db309b41606d" providerId="ADAL" clId="{850584D2-0BBD-4F56-9546-F37F23FC4198}" dt="2024-12-03T15:02:50.174" v="0" actId="478"/>
          <ac:spMkLst>
            <pc:docMk/>
            <pc:sldMk cId="0" sldId="256"/>
            <ac:spMk id="7" creationId="{AC06A6ED-1C21-C386-B152-81C49308F27F}"/>
          </ac:spMkLst>
        </pc:spChg>
      </pc:sldChg>
      <pc:sldChg chg="mod modShow">
        <pc:chgData name="Franklin, Chris (Learning – People &amp; Places)" userId="826ee402-fbdb-4034-a7c7-db309b41606d" providerId="ADAL" clId="{850584D2-0BBD-4F56-9546-F37F23FC4198}" dt="2024-12-03T15:03:16.938" v="3" actId="729"/>
        <pc:sldMkLst>
          <pc:docMk/>
          <pc:sldMk cId="3700601012" sldId="258"/>
        </pc:sldMkLst>
      </pc:sldChg>
      <pc:sldChg chg="modSp mod">
        <pc:chgData name="Franklin, Chris (Learning – People &amp; Places)" userId="826ee402-fbdb-4034-a7c7-db309b41606d" providerId="ADAL" clId="{850584D2-0BBD-4F56-9546-F37F23FC4198}" dt="2024-12-03T17:19:15.321" v="3531" actId="403"/>
        <pc:sldMkLst>
          <pc:docMk/>
          <pc:sldMk cId="3683819273" sldId="259"/>
        </pc:sldMkLst>
        <pc:spChg chg="mod">
          <ac:chgData name="Franklin, Chris (Learning – People &amp; Places)" userId="826ee402-fbdb-4034-a7c7-db309b41606d" providerId="ADAL" clId="{850584D2-0BBD-4F56-9546-F37F23FC4198}" dt="2024-12-03T17:19:15.321" v="3531" actId="403"/>
          <ac:spMkLst>
            <pc:docMk/>
            <pc:sldMk cId="3683819273" sldId="259"/>
            <ac:spMk id="8" creationId="{55997BB2-FBAB-EC43-B362-0D9325DED4C9}"/>
          </ac:spMkLst>
        </pc:spChg>
      </pc:sldChg>
      <pc:sldChg chg="modSp mod modShow">
        <pc:chgData name="Franklin, Chris (Learning – People &amp; Places)" userId="826ee402-fbdb-4034-a7c7-db309b41606d" providerId="ADAL" clId="{850584D2-0BBD-4F56-9546-F37F23FC4198}" dt="2024-12-03T17:23:24.630" v="3593" actId="20577"/>
        <pc:sldMkLst>
          <pc:docMk/>
          <pc:sldMk cId="667723468" sldId="327"/>
        </pc:sldMkLst>
        <pc:spChg chg="mod">
          <ac:chgData name="Franklin, Chris (Learning – People &amp; Places)" userId="826ee402-fbdb-4034-a7c7-db309b41606d" providerId="ADAL" clId="{850584D2-0BBD-4F56-9546-F37F23FC4198}" dt="2024-12-03T17:22:53.387" v="3584" actId="20577"/>
          <ac:spMkLst>
            <pc:docMk/>
            <pc:sldMk cId="667723468" sldId="327"/>
            <ac:spMk id="7" creationId="{3D15E4A6-7824-4247-87FC-936178D351F4}"/>
          </ac:spMkLst>
        </pc:spChg>
        <pc:spChg chg="mod">
          <ac:chgData name="Franklin, Chris (Learning – People &amp; Places)" userId="826ee402-fbdb-4034-a7c7-db309b41606d" providerId="ADAL" clId="{850584D2-0BBD-4F56-9546-F37F23FC4198}" dt="2024-12-03T17:23:24.630" v="3593" actId="20577"/>
          <ac:spMkLst>
            <pc:docMk/>
            <pc:sldMk cId="667723468" sldId="327"/>
            <ac:spMk id="8" creationId="{55997BB2-FBAB-EC43-B362-0D9325DED4C9}"/>
          </ac:spMkLst>
        </pc:spChg>
      </pc:sldChg>
      <pc:sldChg chg="modSp mod modNotesTx">
        <pc:chgData name="Franklin, Chris (Learning – People &amp; Places)" userId="826ee402-fbdb-4034-a7c7-db309b41606d" providerId="ADAL" clId="{850584D2-0BBD-4F56-9546-F37F23FC4198}" dt="2024-12-03T17:34:53.765" v="3785" actId="20577"/>
        <pc:sldMkLst>
          <pc:docMk/>
          <pc:sldMk cId="144408909" sldId="333"/>
        </pc:sldMkLst>
        <pc:spChg chg="mod">
          <ac:chgData name="Franklin, Chris (Learning – People &amp; Places)" userId="826ee402-fbdb-4034-a7c7-db309b41606d" providerId="ADAL" clId="{850584D2-0BBD-4F56-9546-F37F23FC4198}" dt="2024-12-03T17:19:57.636" v="3540" actId="1035"/>
          <ac:spMkLst>
            <pc:docMk/>
            <pc:sldMk cId="144408909" sldId="333"/>
            <ac:spMk id="8" creationId="{55997BB2-FBAB-EC43-B362-0D9325DED4C9}"/>
          </ac:spMkLst>
        </pc:spChg>
      </pc:sldChg>
      <pc:sldChg chg="addSp delSp modSp mod modAnim modNotesTx">
        <pc:chgData name="Franklin, Chris (Learning – People &amp; Places)" userId="826ee402-fbdb-4034-a7c7-db309b41606d" providerId="ADAL" clId="{850584D2-0BBD-4F56-9546-F37F23FC4198}" dt="2024-12-03T15:20:46.417" v="351" actId="20577"/>
        <pc:sldMkLst>
          <pc:docMk/>
          <pc:sldMk cId="64981400" sldId="337"/>
        </pc:sldMkLst>
        <pc:spChg chg="add del mod">
          <ac:chgData name="Franklin, Chris (Learning – People &amp; Places)" userId="826ee402-fbdb-4034-a7c7-db309b41606d" providerId="ADAL" clId="{850584D2-0BBD-4F56-9546-F37F23FC4198}" dt="2024-12-03T15:14:29.297" v="113" actId="478"/>
          <ac:spMkLst>
            <pc:docMk/>
            <pc:sldMk cId="64981400" sldId="337"/>
            <ac:spMk id="3" creationId="{30CAD02E-1AA4-B283-3530-7B32CF6E808C}"/>
          </ac:spMkLst>
        </pc:spChg>
        <pc:spChg chg="add mod">
          <ac:chgData name="Franklin, Chris (Learning – People &amp; Places)" userId="826ee402-fbdb-4034-a7c7-db309b41606d" providerId="ADAL" clId="{850584D2-0BBD-4F56-9546-F37F23FC4198}" dt="2024-12-03T15:18:04.326" v="215" actId="20577"/>
          <ac:spMkLst>
            <pc:docMk/>
            <pc:sldMk cId="64981400" sldId="337"/>
            <ac:spMk id="5" creationId="{54DA7286-7E68-A6E0-774D-5F0173A80A87}"/>
          </ac:spMkLst>
        </pc:spChg>
        <pc:spChg chg="add mod">
          <ac:chgData name="Franklin, Chris (Learning – People &amp; Places)" userId="826ee402-fbdb-4034-a7c7-db309b41606d" providerId="ADAL" clId="{850584D2-0BBD-4F56-9546-F37F23FC4198}" dt="2024-12-03T15:19:26.243" v="235" actId="1076"/>
          <ac:spMkLst>
            <pc:docMk/>
            <pc:sldMk cId="64981400" sldId="337"/>
            <ac:spMk id="6" creationId="{4CBEA681-56B8-ED0E-E3FC-A3505AFC2660}"/>
          </ac:spMkLst>
        </pc:spChg>
        <pc:spChg chg="del">
          <ac:chgData name="Franklin, Chris (Learning – People &amp; Places)" userId="826ee402-fbdb-4034-a7c7-db309b41606d" providerId="ADAL" clId="{850584D2-0BBD-4F56-9546-F37F23FC4198}" dt="2024-12-03T15:14:26.130" v="112" actId="478"/>
          <ac:spMkLst>
            <pc:docMk/>
            <pc:sldMk cId="64981400" sldId="337"/>
            <ac:spMk id="7" creationId="{3D15E4A6-7824-4247-87FC-936178D351F4}"/>
          </ac:spMkLst>
        </pc:spChg>
        <pc:spChg chg="mod">
          <ac:chgData name="Franklin, Chris (Learning – People &amp; Places)" userId="826ee402-fbdb-4034-a7c7-db309b41606d" providerId="ADAL" clId="{850584D2-0BBD-4F56-9546-F37F23FC4198}" dt="2024-12-03T15:19:22.630" v="234" actId="1076"/>
          <ac:spMkLst>
            <pc:docMk/>
            <pc:sldMk cId="64981400" sldId="337"/>
            <ac:spMk id="8" creationId="{55997BB2-FBAB-EC43-B362-0D9325DED4C9}"/>
          </ac:spMkLst>
        </pc:spChg>
      </pc:sldChg>
      <pc:sldChg chg="mod modShow">
        <pc:chgData name="Franklin, Chris (Learning – People &amp; Places)" userId="826ee402-fbdb-4034-a7c7-db309b41606d" providerId="ADAL" clId="{850584D2-0BBD-4F56-9546-F37F23FC4198}" dt="2024-12-03T16:07:05.399" v="1577" actId="729"/>
        <pc:sldMkLst>
          <pc:docMk/>
          <pc:sldMk cId="622893531" sldId="339"/>
        </pc:sldMkLst>
      </pc:sldChg>
      <pc:sldChg chg="mod ord modShow">
        <pc:chgData name="Franklin, Chris (Learning – People &amp; Places)" userId="826ee402-fbdb-4034-a7c7-db309b41606d" providerId="ADAL" clId="{850584D2-0BBD-4F56-9546-F37F23FC4198}" dt="2024-12-03T16:57:03.978" v="2574" actId="729"/>
        <pc:sldMkLst>
          <pc:docMk/>
          <pc:sldMk cId="2657460113" sldId="340"/>
        </pc:sldMkLst>
      </pc:sldChg>
      <pc:sldChg chg="modSp mod modShow">
        <pc:chgData name="Franklin, Chris (Learning – People &amp; Places)" userId="826ee402-fbdb-4034-a7c7-db309b41606d" providerId="ADAL" clId="{850584D2-0BBD-4F56-9546-F37F23FC4198}" dt="2024-12-03T16:06:52.465" v="1576" actId="729"/>
        <pc:sldMkLst>
          <pc:docMk/>
          <pc:sldMk cId="4027736946" sldId="345"/>
        </pc:sldMkLst>
        <pc:spChg chg="mod">
          <ac:chgData name="Franklin, Chris (Learning – People &amp; Places)" userId="826ee402-fbdb-4034-a7c7-db309b41606d" providerId="ADAL" clId="{850584D2-0BBD-4F56-9546-F37F23FC4198}" dt="2024-12-03T15:56:05.553" v="1260" actId="20577"/>
          <ac:spMkLst>
            <pc:docMk/>
            <pc:sldMk cId="4027736946" sldId="345"/>
            <ac:spMk id="4" creationId="{4DDCD4F9-8361-D54F-BB44-12B001A86CAF}"/>
          </ac:spMkLst>
        </pc:spChg>
      </pc:sldChg>
      <pc:sldChg chg="delSp modSp add mod setBg modNotesTx">
        <pc:chgData name="Franklin, Chris (Learning – People &amp; Places)" userId="826ee402-fbdb-4034-a7c7-db309b41606d" providerId="ADAL" clId="{850584D2-0BBD-4F56-9546-F37F23FC4198}" dt="2024-12-03T15:44:43.490" v="499" actId="20577"/>
        <pc:sldMkLst>
          <pc:docMk/>
          <pc:sldMk cId="2426761401" sldId="352"/>
        </pc:sldMkLst>
        <pc:spChg chg="mod">
          <ac:chgData name="Franklin, Chris (Learning – People &amp; Places)" userId="826ee402-fbdb-4034-a7c7-db309b41606d" providerId="ADAL" clId="{850584D2-0BBD-4F56-9546-F37F23FC4198}" dt="2024-12-03T15:43:57.145" v="490" actId="20577"/>
          <ac:spMkLst>
            <pc:docMk/>
            <pc:sldMk cId="2426761401" sldId="352"/>
            <ac:spMk id="2" creationId="{DCA141A3-C877-6FC8-4A42-4B1B81DE221E}"/>
          </ac:spMkLst>
        </pc:spChg>
        <pc:spChg chg="mod">
          <ac:chgData name="Franklin, Chris (Learning – People &amp; Places)" userId="826ee402-fbdb-4034-a7c7-db309b41606d" providerId="ADAL" clId="{850584D2-0BBD-4F56-9546-F37F23FC4198}" dt="2024-12-03T15:43:50.927" v="483" actId="20577"/>
          <ac:spMkLst>
            <pc:docMk/>
            <pc:sldMk cId="2426761401" sldId="352"/>
            <ac:spMk id="3" creationId="{CFDCA12A-2801-4C3E-89CF-E1F3C2C8D463}"/>
          </ac:spMkLst>
        </pc:spChg>
        <pc:spChg chg="mod">
          <ac:chgData name="Franklin, Chris (Learning – People &amp; Places)" userId="826ee402-fbdb-4034-a7c7-db309b41606d" providerId="ADAL" clId="{850584D2-0BBD-4F56-9546-F37F23FC4198}" dt="2024-12-03T15:42:48.148" v="472" actId="20577"/>
          <ac:spMkLst>
            <pc:docMk/>
            <pc:sldMk cId="2426761401" sldId="352"/>
            <ac:spMk id="4" creationId="{4DDCD4F9-8361-D54F-BB44-12B001A86CAF}"/>
          </ac:spMkLst>
        </pc:spChg>
        <pc:spChg chg="mod">
          <ac:chgData name="Franklin, Chris (Learning – People &amp; Places)" userId="826ee402-fbdb-4034-a7c7-db309b41606d" providerId="ADAL" clId="{850584D2-0BBD-4F56-9546-F37F23FC4198}" dt="2024-12-03T15:44:02.068" v="497" actId="20577"/>
          <ac:spMkLst>
            <pc:docMk/>
            <pc:sldMk cId="2426761401" sldId="352"/>
            <ac:spMk id="7" creationId="{B217BD3F-6947-64F7-B375-F9B8EE0D9258}"/>
          </ac:spMkLst>
        </pc:spChg>
        <pc:picChg chg="del">
          <ac:chgData name="Franklin, Chris (Learning – People &amp; Places)" userId="826ee402-fbdb-4034-a7c7-db309b41606d" providerId="ADAL" clId="{850584D2-0BBD-4F56-9546-F37F23FC4198}" dt="2024-12-03T15:41:59.104" v="419" actId="478"/>
          <ac:picMkLst>
            <pc:docMk/>
            <pc:sldMk cId="2426761401" sldId="352"/>
            <ac:picMk id="9" creationId="{861C96D8-34A0-F0F8-BF98-9E7B719E474E}"/>
          </ac:picMkLst>
        </pc:picChg>
      </pc:sldChg>
      <pc:sldChg chg="addSp delSp modSp mod modAnim modNotesTx">
        <pc:chgData name="Franklin, Chris (Learning – People &amp; Places)" userId="826ee402-fbdb-4034-a7c7-db309b41606d" providerId="ADAL" clId="{850584D2-0BBD-4F56-9546-F37F23FC4198}" dt="2024-12-03T16:00:18.333" v="1499" actId="20577"/>
        <pc:sldMkLst>
          <pc:docMk/>
          <pc:sldMk cId="2233755542" sldId="353"/>
        </pc:sldMkLst>
        <pc:spChg chg="add mod">
          <ac:chgData name="Franklin, Chris (Learning – People &amp; Places)" userId="826ee402-fbdb-4034-a7c7-db309b41606d" providerId="ADAL" clId="{850584D2-0BBD-4F56-9546-F37F23FC4198}" dt="2024-12-03T15:58:27.861" v="1441" actId="1076"/>
          <ac:spMkLst>
            <pc:docMk/>
            <pc:sldMk cId="2233755542" sldId="353"/>
            <ac:spMk id="3" creationId="{8F286B58-0B09-DE2F-8929-118604B974B8}"/>
          </ac:spMkLst>
        </pc:spChg>
        <pc:spChg chg="mod">
          <ac:chgData name="Franklin, Chris (Learning – People &amp; Places)" userId="826ee402-fbdb-4034-a7c7-db309b41606d" providerId="ADAL" clId="{850584D2-0BBD-4F56-9546-F37F23FC4198}" dt="2024-12-03T15:57:39.746" v="1387" actId="20577"/>
          <ac:spMkLst>
            <pc:docMk/>
            <pc:sldMk cId="2233755542" sldId="353"/>
            <ac:spMk id="7" creationId="{3D15E4A6-7824-4247-87FC-936178D351F4}"/>
          </ac:spMkLst>
        </pc:spChg>
        <pc:spChg chg="del">
          <ac:chgData name="Franklin, Chris (Learning – People &amp; Places)" userId="826ee402-fbdb-4034-a7c7-db309b41606d" providerId="ADAL" clId="{850584D2-0BBD-4F56-9546-F37F23FC4198}" dt="2024-12-03T15:57:42.962" v="1388" actId="478"/>
          <ac:spMkLst>
            <pc:docMk/>
            <pc:sldMk cId="2233755542" sldId="353"/>
            <ac:spMk id="8" creationId="{55997BB2-FBAB-EC43-B362-0D9325DED4C9}"/>
          </ac:spMkLst>
        </pc:spChg>
      </pc:sldChg>
      <pc:sldChg chg="addSp modSp mod modAnim">
        <pc:chgData name="Franklin, Chris (Learning – People &amp; Places)" userId="826ee402-fbdb-4034-a7c7-db309b41606d" providerId="ADAL" clId="{850584D2-0BBD-4F56-9546-F37F23FC4198}" dt="2024-12-03T16:05:03.595" v="1572" actId="113"/>
        <pc:sldMkLst>
          <pc:docMk/>
          <pc:sldMk cId="2479683626" sldId="354"/>
        </pc:sldMkLst>
        <pc:spChg chg="add mod">
          <ac:chgData name="Franklin, Chris (Learning – People &amp; Places)" userId="826ee402-fbdb-4034-a7c7-db309b41606d" providerId="ADAL" clId="{850584D2-0BBD-4F56-9546-F37F23FC4198}" dt="2024-12-03T16:05:03.595" v="1572" actId="113"/>
          <ac:spMkLst>
            <pc:docMk/>
            <pc:sldMk cId="2479683626" sldId="354"/>
            <ac:spMk id="2" creationId="{3EE3663C-A535-0CD2-8176-C99F0F66FF7A}"/>
          </ac:spMkLst>
        </pc:spChg>
        <pc:spChg chg="mod">
          <ac:chgData name="Franklin, Chris (Learning – People &amp; Places)" userId="826ee402-fbdb-4034-a7c7-db309b41606d" providerId="ADAL" clId="{850584D2-0BBD-4F56-9546-F37F23FC4198}" dt="2024-12-03T16:03:24.412" v="1527" actId="20577"/>
          <ac:spMkLst>
            <pc:docMk/>
            <pc:sldMk cId="2479683626" sldId="354"/>
            <ac:spMk id="8" creationId="{55997BB2-FBAB-EC43-B362-0D9325DED4C9}"/>
          </ac:spMkLst>
        </pc:spChg>
      </pc:sldChg>
      <pc:sldChg chg="modSp mod">
        <pc:chgData name="Franklin, Chris (Learning – People &amp; Places)" userId="826ee402-fbdb-4034-a7c7-db309b41606d" providerId="ADAL" clId="{850584D2-0BBD-4F56-9546-F37F23FC4198}" dt="2024-12-03T16:14:42.946" v="1792" actId="12"/>
        <pc:sldMkLst>
          <pc:docMk/>
          <pc:sldMk cId="2980386640" sldId="361"/>
        </pc:sldMkLst>
        <pc:spChg chg="mod">
          <ac:chgData name="Franklin, Chris (Learning – People &amp; Places)" userId="826ee402-fbdb-4034-a7c7-db309b41606d" providerId="ADAL" clId="{850584D2-0BBD-4F56-9546-F37F23FC4198}" dt="2024-12-03T16:14:42.946" v="1792" actId="12"/>
          <ac:spMkLst>
            <pc:docMk/>
            <pc:sldMk cId="2980386640" sldId="361"/>
            <ac:spMk id="3" creationId="{102D43F4-FBF3-2366-C011-3B6B74088317}"/>
          </ac:spMkLst>
        </pc:spChg>
      </pc:sldChg>
      <pc:sldChg chg="modSp mod modNotesTx">
        <pc:chgData name="Franklin, Chris (Learning – People &amp; Places)" userId="826ee402-fbdb-4034-a7c7-db309b41606d" providerId="ADAL" clId="{850584D2-0BBD-4F56-9546-F37F23FC4198}" dt="2024-12-03T17:28:23.202" v="3767" actId="20577"/>
        <pc:sldMkLst>
          <pc:docMk/>
          <pc:sldMk cId="1151634102" sldId="363"/>
        </pc:sldMkLst>
        <pc:spChg chg="mod">
          <ac:chgData name="Franklin, Chris (Learning – People &amp; Places)" userId="826ee402-fbdb-4034-a7c7-db309b41606d" providerId="ADAL" clId="{850584D2-0BBD-4F56-9546-F37F23FC4198}" dt="2024-12-03T17:24:56.645" v="3762" actId="20577"/>
          <ac:spMkLst>
            <pc:docMk/>
            <pc:sldMk cId="1151634102" sldId="363"/>
            <ac:spMk id="8" creationId="{55997BB2-FBAB-EC43-B362-0D9325DED4C9}"/>
          </ac:spMkLst>
        </pc:spChg>
      </pc:sldChg>
      <pc:sldChg chg="modSp mod modShow modNotesTx">
        <pc:chgData name="Franklin, Chris (Learning – People &amp; Places)" userId="826ee402-fbdb-4034-a7c7-db309b41606d" providerId="ADAL" clId="{850584D2-0BBD-4F56-9546-F37F23FC4198}" dt="2024-12-03T17:43:52.837" v="3889" actId="20577"/>
        <pc:sldMkLst>
          <pc:docMk/>
          <pc:sldMk cId="2209918151" sldId="364"/>
        </pc:sldMkLst>
        <pc:spChg chg="mod">
          <ac:chgData name="Franklin, Chris (Learning – People &amp; Places)" userId="826ee402-fbdb-4034-a7c7-db309b41606d" providerId="ADAL" clId="{850584D2-0BBD-4F56-9546-F37F23FC4198}" dt="2024-12-03T16:54:36.852" v="2344" actId="20577"/>
          <ac:spMkLst>
            <pc:docMk/>
            <pc:sldMk cId="2209918151" sldId="364"/>
            <ac:spMk id="4" creationId="{4DDCD4F9-8361-D54F-BB44-12B001A86CAF}"/>
          </ac:spMkLst>
        </pc:spChg>
      </pc:sldChg>
      <pc:sldChg chg="mod modShow">
        <pc:chgData name="Franklin, Chris (Learning – People &amp; Places)" userId="826ee402-fbdb-4034-a7c7-db309b41606d" providerId="ADAL" clId="{850584D2-0BBD-4F56-9546-F37F23FC4198}" dt="2024-12-03T16:06:49.756" v="1575" actId="729"/>
        <pc:sldMkLst>
          <pc:docMk/>
          <pc:sldMk cId="3046638733" sldId="365"/>
        </pc:sldMkLst>
      </pc:sldChg>
      <pc:sldChg chg="modSp mod modShow modNotesTx">
        <pc:chgData name="Franklin, Chris (Learning – People &amp; Places)" userId="826ee402-fbdb-4034-a7c7-db309b41606d" providerId="ADAL" clId="{850584D2-0BBD-4F56-9546-F37F23FC4198}" dt="2024-12-03T16:42:20.790" v="2275" actId="20577"/>
        <pc:sldMkLst>
          <pc:docMk/>
          <pc:sldMk cId="1981044534" sldId="366"/>
        </pc:sldMkLst>
        <pc:spChg chg="mod">
          <ac:chgData name="Franklin, Chris (Learning – People &amp; Places)" userId="826ee402-fbdb-4034-a7c7-db309b41606d" providerId="ADAL" clId="{850584D2-0BBD-4F56-9546-F37F23FC4198}" dt="2024-12-03T16:39:40.314" v="2236" actId="1076"/>
          <ac:spMkLst>
            <pc:docMk/>
            <pc:sldMk cId="1981044534" sldId="366"/>
            <ac:spMk id="4" creationId="{D04959A8-CB02-A1C4-BF47-E0269E518073}"/>
          </ac:spMkLst>
        </pc:spChg>
      </pc:sldChg>
      <pc:sldChg chg="modSp mod ord modNotesTx">
        <pc:chgData name="Franklin, Chris (Learning – People &amp; Places)" userId="826ee402-fbdb-4034-a7c7-db309b41606d" providerId="ADAL" clId="{850584D2-0BBD-4F56-9546-F37F23FC4198}" dt="2024-12-03T17:54:06.420" v="3895" actId="20577"/>
        <pc:sldMkLst>
          <pc:docMk/>
          <pc:sldMk cId="3383424822" sldId="367"/>
        </pc:sldMkLst>
        <pc:spChg chg="mod">
          <ac:chgData name="Franklin, Chris (Learning – People &amp; Places)" userId="826ee402-fbdb-4034-a7c7-db309b41606d" providerId="ADAL" clId="{850584D2-0BBD-4F56-9546-F37F23FC4198}" dt="2024-12-03T16:17:55.092" v="1915" actId="20577"/>
          <ac:spMkLst>
            <pc:docMk/>
            <pc:sldMk cId="3383424822" sldId="367"/>
            <ac:spMk id="4" creationId="{CB46958E-B8C8-112A-A296-0B1BFB9410C8}"/>
          </ac:spMkLst>
        </pc:spChg>
        <pc:picChg chg="mod">
          <ac:chgData name="Franklin, Chris (Learning – People &amp; Places)" userId="826ee402-fbdb-4034-a7c7-db309b41606d" providerId="ADAL" clId="{850584D2-0BBD-4F56-9546-F37F23FC4198}" dt="2024-12-03T16:50:31.229" v="2334" actId="14826"/>
          <ac:picMkLst>
            <pc:docMk/>
            <pc:sldMk cId="3383424822" sldId="367"/>
            <ac:picMk id="7" creationId="{DBBD5BFD-C959-93E6-04F9-2B875189169B}"/>
          </ac:picMkLst>
        </pc:picChg>
      </pc:sldChg>
      <pc:sldChg chg="modSp mod ord">
        <pc:chgData name="Franklin, Chris (Learning – People &amp; Places)" userId="826ee402-fbdb-4034-a7c7-db309b41606d" providerId="ADAL" clId="{850584D2-0BBD-4F56-9546-F37F23FC4198}" dt="2024-12-03T16:34:00.286" v="2133" actId="404"/>
        <pc:sldMkLst>
          <pc:docMk/>
          <pc:sldMk cId="1505694012" sldId="368"/>
        </pc:sldMkLst>
        <pc:spChg chg="mod">
          <ac:chgData name="Franklin, Chris (Learning – People &amp; Places)" userId="826ee402-fbdb-4034-a7c7-db309b41606d" providerId="ADAL" clId="{850584D2-0BBD-4F56-9546-F37F23FC4198}" dt="2024-12-03T16:34:00.286" v="2133" actId="404"/>
          <ac:spMkLst>
            <pc:docMk/>
            <pc:sldMk cId="1505694012" sldId="368"/>
            <ac:spMk id="4" creationId="{325BBC00-A5DB-9E9F-74D1-17308E126BFE}"/>
          </ac:spMkLst>
        </pc:spChg>
      </pc:sldChg>
      <pc:sldChg chg="modSp mod ord">
        <pc:chgData name="Franklin, Chris (Learning – People &amp; Places)" userId="826ee402-fbdb-4034-a7c7-db309b41606d" providerId="ADAL" clId="{850584D2-0BBD-4F56-9546-F37F23FC4198}" dt="2024-12-03T16:17:50.989" v="1914" actId="20577"/>
        <pc:sldMkLst>
          <pc:docMk/>
          <pc:sldMk cId="3226094383" sldId="369"/>
        </pc:sldMkLst>
        <pc:spChg chg="mod">
          <ac:chgData name="Franklin, Chris (Learning – People &amp; Places)" userId="826ee402-fbdb-4034-a7c7-db309b41606d" providerId="ADAL" clId="{850584D2-0BBD-4F56-9546-F37F23FC4198}" dt="2024-12-03T16:17:50.989" v="1914" actId="20577"/>
          <ac:spMkLst>
            <pc:docMk/>
            <pc:sldMk cId="3226094383" sldId="369"/>
            <ac:spMk id="4" creationId="{92810B29-52DF-8683-345D-0E0FAFB8ABC8}"/>
          </ac:spMkLst>
        </pc:spChg>
      </pc:sldChg>
      <pc:sldChg chg="modSp mod ord">
        <pc:chgData name="Franklin, Chris (Learning – People &amp; Places)" userId="826ee402-fbdb-4034-a7c7-db309b41606d" providerId="ADAL" clId="{850584D2-0BBD-4F56-9546-F37F23FC4198}" dt="2024-12-03T16:37:25.202" v="2203" actId="6549"/>
        <pc:sldMkLst>
          <pc:docMk/>
          <pc:sldMk cId="2390835364" sldId="370"/>
        </pc:sldMkLst>
        <pc:spChg chg="mod">
          <ac:chgData name="Franklin, Chris (Learning – People &amp; Places)" userId="826ee402-fbdb-4034-a7c7-db309b41606d" providerId="ADAL" clId="{850584D2-0BBD-4F56-9546-F37F23FC4198}" dt="2024-12-03T16:37:25.202" v="2203" actId="6549"/>
          <ac:spMkLst>
            <pc:docMk/>
            <pc:sldMk cId="2390835364" sldId="370"/>
            <ac:spMk id="4" creationId="{A0F06B35-9D6C-2D45-8DDC-2BD2B996DDF5}"/>
          </ac:spMkLst>
        </pc:spChg>
      </pc:sldChg>
      <pc:sldChg chg="modSp mod modShow modNotesTx">
        <pc:chgData name="Franklin, Chris (Learning – People &amp; Places)" userId="826ee402-fbdb-4034-a7c7-db309b41606d" providerId="ADAL" clId="{850584D2-0BBD-4F56-9546-F37F23FC4198}" dt="2024-12-03T16:46:50.309" v="2333" actId="20577"/>
        <pc:sldMkLst>
          <pc:docMk/>
          <pc:sldMk cId="1436063857" sldId="371"/>
        </pc:sldMkLst>
        <pc:spChg chg="mod">
          <ac:chgData name="Franklin, Chris (Learning – People &amp; Places)" userId="826ee402-fbdb-4034-a7c7-db309b41606d" providerId="ADAL" clId="{850584D2-0BBD-4F56-9546-F37F23FC4198}" dt="2024-12-03T16:46:10.613" v="2332" actId="20577"/>
          <ac:spMkLst>
            <pc:docMk/>
            <pc:sldMk cId="1436063857" sldId="371"/>
            <ac:spMk id="4" creationId="{D2B9E089-786C-8158-1BE4-558E28B537F6}"/>
          </ac:spMkLst>
        </pc:spChg>
      </pc:sldChg>
      <pc:sldChg chg="mod modShow">
        <pc:chgData name="Franklin, Chris (Learning – People &amp; Places)" userId="826ee402-fbdb-4034-a7c7-db309b41606d" providerId="ADAL" clId="{850584D2-0BBD-4F56-9546-F37F23FC4198}" dt="2024-12-03T17:29:54.692" v="3768" actId="729"/>
        <pc:sldMkLst>
          <pc:docMk/>
          <pc:sldMk cId="1400444148" sldId="396"/>
        </pc:sldMkLst>
      </pc:sldChg>
      <pc:sldChg chg="mod modShow">
        <pc:chgData name="Franklin, Chris (Learning – People &amp; Places)" userId="826ee402-fbdb-4034-a7c7-db309b41606d" providerId="ADAL" clId="{850584D2-0BBD-4F56-9546-F37F23FC4198}" dt="2024-12-03T15:03:13.563" v="2" actId="729"/>
        <pc:sldMkLst>
          <pc:docMk/>
          <pc:sldMk cId="2532915123" sldId="397"/>
        </pc:sldMkLst>
      </pc:sldChg>
      <pc:sldChg chg="addSp delSp modSp add del mod">
        <pc:chgData name="Franklin, Chris (Learning – People &amp; Places)" userId="826ee402-fbdb-4034-a7c7-db309b41606d" providerId="ADAL" clId="{850584D2-0BBD-4F56-9546-F37F23FC4198}" dt="2024-12-03T15:41:50.132" v="418" actId="47"/>
        <pc:sldMkLst>
          <pc:docMk/>
          <pc:sldMk cId="479951590" sldId="398"/>
        </pc:sldMkLst>
        <pc:spChg chg="add del mod">
          <ac:chgData name="Franklin, Chris (Learning – People &amp; Places)" userId="826ee402-fbdb-4034-a7c7-db309b41606d" providerId="ADAL" clId="{850584D2-0BBD-4F56-9546-F37F23FC4198}" dt="2024-12-03T15:37:46.829" v="390" actId="478"/>
          <ac:spMkLst>
            <pc:docMk/>
            <pc:sldMk cId="479951590" sldId="398"/>
            <ac:spMk id="2" creationId="{F4952C37-C051-62D3-B86E-614B59A92B9D}"/>
          </ac:spMkLst>
        </pc:spChg>
        <pc:spChg chg="del">
          <ac:chgData name="Franklin, Chris (Learning – People &amp; Places)" userId="826ee402-fbdb-4034-a7c7-db309b41606d" providerId="ADAL" clId="{850584D2-0BBD-4F56-9546-F37F23FC4198}" dt="2024-12-03T15:37:32.821" v="379" actId="478"/>
          <ac:spMkLst>
            <pc:docMk/>
            <pc:sldMk cId="479951590" sldId="398"/>
            <ac:spMk id="4" creationId="{4DDCD4F9-8361-D54F-BB44-12B001A86CAF}"/>
          </ac:spMkLst>
        </pc:spChg>
        <pc:spChg chg="add mod">
          <ac:chgData name="Franklin, Chris (Learning – People &amp; Places)" userId="826ee402-fbdb-4034-a7c7-db309b41606d" providerId="ADAL" clId="{850584D2-0BBD-4F56-9546-F37F23FC4198}" dt="2024-12-03T15:38:57.451" v="399" actId="1076"/>
          <ac:spMkLst>
            <pc:docMk/>
            <pc:sldMk cId="479951590" sldId="398"/>
            <ac:spMk id="5" creationId="{72933DB5-27CF-671A-6FE3-C6AF566301C8}"/>
          </ac:spMkLst>
        </pc:spChg>
        <pc:spChg chg="add mod">
          <ac:chgData name="Franklin, Chris (Learning – People &amp; Places)" userId="826ee402-fbdb-4034-a7c7-db309b41606d" providerId="ADAL" clId="{850584D2-0BBD-4F56-9546-F37F23FC4198}" dt="2024-12-03T15:39:41.423" v="405" actId="1076"/>
          <ac:spMkLst>
            <pc:docMk/>
            <pc:sldMk cId="479951590" sldId="398"/>
            <ac:spMk id="6" creationId="{00C60DFB-89BF-8DAD-44FD-94B10FF89B65}"/>
          </ac:spMkLst>
        </pc:spChg>
        <pc:spChg chg="add mod">
          <ac:chgData name="Franklin, Chris (Learning – People &amp; Places)" userId="826ee402-fbdb-4034-a7c7-db309b41606d" providerId="ADAL" clId="{850584D2-0BBD-4F56-9546-F37F23FC4198}" dt="2024-12-03T15:40:08.352" v="416" actId="14100"/>
          <ac:spMkLst>
            <pc:docMk/>
            <pc:sldMk cId="479951590" sldId="398"/>
            <ac:spMk id="7" creationId="{B7673EF4-8817-EAF7-B71A-115B90385785}"/>
          </ac:spMkLst>
        </pc:spChg>
      </pc:sldChg>
      <pc:sldChg chg="delSp modSp add mod modNotesTx">
        <pc:chgData name="Franklin, Chris (Learning – People &amp; Places)" userId="826ee402-fbdb-4034-a7c7-db309b41606d" providerId="ADAL" clId="{850584D2-0BBD-4F56-9546-F37F23FC4198}" dt="2024-12-03T15:55:26.820" v="1259" actId="20577"/>
        <pc:sldMkLst>
          <pc:docMk/>
          <pc:sldMk cId="3768420620" sldId="398"/>
        </pc:sldMkLst>
        <pc:spChg chg="mod">
          <ac:chgData name="Franklin, Chris (Learning – People &amp; Places)" userId="826ee402-fbdb-4034-a7c7-db309b41606d" providerId="ADAL" clId="{850584D2-0BBD-4F56-9546-F37F23FC4198}" dt="2024-12-03T15:53:22.396" v="1103" actId="20577"/>
          <ac:spMkLst>
            <pc:docMk/>
            <pc:sldMk cId="3768420620" sldId="398"/>
            <ac:spMk id="2" creationId="{DCA141A3-C877-6FC8-4A42-4B1B81DE221E}"/>
          </ac:spMkLst>
        </pc:spChg>
        <pc:spChg chg="mod">
          <ac:chgData name="Franklin, Chris (Learning – People &amp; Places)" userId="826ee402-fbdb-4034-a7c7-db309b41606d" providerId="ADAL" clId="{850584D2-0BBD-4F56-9546-F37F23FC4198}" dt="2024-12-03T15:53:18.455" v="1098" actId="20577"/>
          <ac:spMkLst>
            <pc:docMk/>
            <pc:sldMk cId="3768420620" sldId="398"/>
            <ac:spMk id="3" creationId="{CFDCA12A-2801-4C3E-89CF-E1F3C2C8D463}"/>
          </ac:spMkLst>
        </pc:spChg>
        <pc:spChg chg="mod">
          <ac:chgData name="Franklin, Chris (Learning – People &amp; Places)" userId="826ee402-fbdb-4034-a7c7-db309b41606d" providerId="ADAL" clId="{850584D2-0BBD-4F56-9546-F37F23FC4198}" dt="2024-12-03T15:52:56.774" v="1079" actId="1076"/>
          <ac:spMkLst>
            <pc:docMk/>
            <pc:sldMk cId="3768420620" sldId="398"/>
            <ac:spMk id="4" creationId="{4DDCD4F9-8361-D54F-BB44-12B001A86CAF}"/>
          </ac:spMkLst>
        </pc:spChg>
        <pc:spChg chg="mod">
          <ac:chgData name="Franklin, Chris (Learning – People &amp; Places)" userId="826ee402-fbdb-4034-a7c7-db309b41606d" providerId="ADAL" clId="{850584D2-0BBD-4F56-9546-F37F23FC4198}" dt="2024-12-03T15:53:08.414" v="1094" actId="1038"/>
          <ac:spMkLst>
            <pc:docMk/>
            <pc:sldMk cId="3768420620" sldId="398"/>
            <ac:spMk id="5" creationId="{E819E4E7-FE2F-4264-188F-4CA8FDFF4D92}"/>
          </ac:spMkLst>
        </pc:spChg>
        <pc:spChg chg="mod">
          <ac:chgData name="Franklin, Chris (Learning – People &amp; Places)" userId="826ee402-fbdb-4034-a7c7-db309b41606d" providerId="ADAL" clId="{850584D2-0BBD-4F56-9546-F37F23FC4198}" dt="2024-12-03T15:52:52.551" v="1077" actId="1038"/>
          <ac:spMkLst>
            <pc:docMk/>
            <pc:sldMk cId="3768420620" sldId="398"/>
            <ac:spMk id="6" creationId="{298B3CBB-6AAD-90BA-8F08-35B53B9B0B60}"/>
          </ac:spMkLst>
        </pc:spChg>
        <pc:spChg chg="del">
          <ac:chgData name="Franklin, Chris (Learning – People &amp; Places)" userId="826ee402-fbdb-4034-a7c7-db309b41606d" providerId="ADAL" clId="{850584D2-0BBD-4F56-9546-F37F23FC4198}" dt="2024-12-03T15:52:35.780" v="1042" actId="478"/>
          <ac:spMkLst>
            <pc:docMk/>
            <pc:sldMk cId="3768420620" sldId="398"/>
            <ac:spMk id="7" creationId="{B217BD3F-6947-64F7-B375-F9B8EE0D9258}"/>
          </ac:spMkLst>
        </pc:spChg>
        <pc:spChg chg="del">
          <ac:chgData name="Franklin, Chris (Learning – People &amp; Places)" userId="826ee402-fbdb-4034-a7c7-db309b41606d" providerId="ADAL" clId="{850584D2-0BBD-4F56-9546-F37F23FC4198}" dt="2024-12-03T15:52:38.634" v="1043" actId="478"/>
          <ac:spMkLst>
            <pc:docMk/>
            <pc:sldMk cId="3768420620" sldId="398"/>
            <ac:spMk id="8" creationId="{A171280A-A217-5D0C-F43F-C39DDFF90F9C}"/>
          </ac:spMkLst>
        </pc:spChg>
      </pc:sldChg>
      <pc:sldChg chg="add modNotesTx">
        <pc:chgData name="Franklin, Chris (Learning – People &amp; Places)" userId="826ee402-fbdb-4034-a7c7-db309b41606d" providerId="ADAL" clId="{850584D2-0BBD-4F56-9546-F37F23FC4198}" dt="2024-12-03T16:57:25.973" v="2584" actId="20577"/>
        <pc:sldMkLst>
          <pc:docMk/>
          <pc:sldMk cId="1685374768" sldId="399"/>
        </pc:sldMkLst>
      </pc:sldChg>
      <pc:sldChg chg="modSp add mod modNotesTx">
        <pc:chgData name="Franklin, Chris (Learning – People &amp; Places)" userId="826ee402-fbdb-4034-a7c7-db309b41606d" providerId="ADAL" clId="{850584D2-0BBD-4F56-9546-F37F23FC4198}" dt="2024-12-03T17:13:20.514" v="3427"/>
        <pc:sldMkLst>
          <pc:docMk/>
          <pc:sldMk cId="2487748655" sldId="400"/>
        </pc:sldMkLst>
        <pc:spChg chg="mod">
          <ac:chgData name="Franklin, Chris (Learning – People &amp; Places)" userId="826ee402-fbdb-4034-a7c7-db309b41606d" providerId="ADAL" clId="{850584D2-0BBD-4F56-9546-F37F23FC4198}" dt="2024-12-03T16:58:38.108" v="2651" actId="20577"/>
          <ac:spMkLst>
            <pc:docMk/>
            <pc:sldMk cId="2487748655" sldId="400"/>
            <ac:spMk id="2" creationId="{DCA141A3-C877-6FC8-4A42-4B1B81DE221E}"/>
          </ac:spMkLst>
        </pc:spChg>
        <pc:spChg chg="mod">
          <ac:chgData name="Franklin, Chris (Learning – People &amp; Places)" userId="826ee402-fbdb-4034-a7c7-db309b41606d" providerId="ADAL" clId="{850584D2-0BBD-4F56-9546-F37F23FC4198}" dt="2024-12-03T16:58:54.439" v="2674" actId="20577"/>
          <ac:spMkLst>
            <pc:docMk/>
            <pc:sldMk cId="2487748655" sldId="400"/>
            <ac:spMk id="3" creationId="{CFDCA12A-2801-4C3E-89CF-E1F3C2C8D463}"/>
          </ac:spMkLst>
        </pc:spChg>
        <pc:spChg chg="mod">
          <ac:chgData name="Franklin, Chris (Learning – People &amp; Places)" userId="826ee402-fbdb-4034-a7c7-db309b41606d" providerId="ADAL" clId="{850584D2-0BBD-4F56-9546-F37F23FC4198}" dt="2024-12-03T16:58:19.293" v="2637" actId="20577"/>
          <ac:spMkLst>
            <pc:docMk/>
            <pc:sldMk cId="2487748655" sldId="400"/>
            <ac:spMk id="4" creationId="{4DDCD4F9-8361-D54F-BB44-12B001A86CAF}"/>
          </ac:spMkLst>
        </pc:spChg>
        <pc:spChg chg="mod">
          <ac:chgData name="Franklin, Chris (Learning – People &amp; Places)" userId="826ee402-fbdb-4034-a7c7-db309b41606d" providerId="ADAL" clId="{850584D2-0BBD-4F56-9546-F37F23FC4198}" dt="2024-12-03T17:13:16.277" v="3426" actId="20577"/>
          <ac:spMkLst>
            <pc:docMk/>
            <pc:sldMk cId="2487748655" sldId="400"/>
            <ac:spMk id="7" creationId="{B217BD3F-6947-64F7-B375-F9B8EE0D9258}"/>
          </ac:spMkLst>
        </pc:spChg>
      </pc:sldChg>
      <pc:sldChg chg="add del">
        <pc:chgData name="Franklin, Chris (Learning – People &amp; Places)" userId="826ee402-fbdb-4034-a7c7-db309b41606d" providerId="ADAL" clId="{850584D2-0BBD-4F56-9546-F37F23FC4198}" dt="2024-12-03T17:05:54.839" v="2887" actId="47"/>
        <pc:sldMkLst>
          <pc:docMk/>
          <pc:sldMk cId="1519597977" sldId="401"/>
        </pc:sldMkLst>
      </pc:sldChg>
      <pc:sldChg chg="addSp delSp modSp add mod modNotesTx">
        <pc:chgData name="Franklin, Chris (Learning – People &amp; Places)" userId="826ee402-fbdb-4034-a7c7-db309b41606d" providerId="ADAL" clId="{850584D2-0BBD-4F56-9546-F37F23FC4198}" dt="2024-12-03T17:03:32.199" v="2756" actId="20577"/>
        <pc:sldMkLst>
          <pc:docMk/>
          <pc:sldMk cId="709870683" sldId="402"/>
        </pc:sldMkLst>
        <pc:spChg chg="add del mod">
          <ac:chgData name="Franklin, Chris (Learning – People &amp; Places)" userId="826ee402-fbdb-4034-a7c7-db309b41606d" providerId="ADAL" clId="{850584D2-0BBD-4F56-9546-F37F23FC4198}" dt="2024-12-03T17:01:48.230" v="2734" actId="11529"/>
          <ac:spMkLst>
            <pc:docMk/>
            <pc:sldMk cId="709870683" sldId="402"/>
            <ac:spMk id="9" creationId="{AB3AA3E9-B475-9220-DD40-993E1EC01863}"/>
          </ac:spMkLst>
        </pc:spChg>
        <pc:spChg chg="add mod">
          <ac:chgData name="Franklin, Chris (Learning – People &amp; Places)" userId="826ee402-fbdb-4034-a7c7-db309b41606d" providerId="ADAL" clId="{850584D2-0BBD-4F56-9546-F37F23FC4198}" dt="2024-12-03T17:03:07.940" v="2740" actId="207"/>
          <ac:spMkLst>
            <pc:docMk/>
            <pc:sldMk cId="709870683" sldId="402"/>
            <ac:spMk id="10" creationId="{6C5CDDBB-8938-C476-0C62-5D7201004BAC}"/>
          </ac:spMkLst>
        </pc:spChg>
        <pc:spChg chg="add mod">
          <ac:chgData name="Franklin, Chris (Learning – People &amp; Places)" userId="826ee402-fbdb-4034-a7c7-db309b41606d" providerId="ADAL" clId="{850584D2-0BBD-4F56-9546-F37F23FC4198}" dt="2024-12-03T17:03:19.268" v="2741" actId="207"/>
          <ac:spMkLst>
            <pc:docMk/>
            <pc:sldMk cId="709870683" sldId="402"/>
            <ac:spMk id="11" creationId="{EE441DF9-E615-B29C-C021-25C41082A4CA}"/>
          </ac:spMkLst>
        </pc:spChg>
      </pc:sldChg>
      <pc:sldChg chg="addSp modSp add mod modNotesTx">
        <pc:chgData name="Franklin, Chris (Learning – People &amp; Places)" userId="826ee402-fbdb-4034-a7c7-db309b41606d" providerId="ADAL" clId="{850584D2-0BBD-4F56-9546-F37F23FC4198}" dt="2024-12-03T17:04:14.078" v="2774" actId="20577"/>
        <pc:sldMkLst>
          <pc:docMk/>
          <pc:sldMk cId="2566932845" sldId="403"/>
        </pc:sldMkLst>
        <pc:spChg chg="add mod">
          <ac:chgData name="Franklin, Chris (Learning – People &amp; Places)" userId="826ee402-fbdb-4034-a7c7-db309b41606d" providerId="ADAL" clId="{850584D2-0BBD-4F56-9546-F37F23FC4198}" dt="2024-12-03T17:04:03.793" v="2759" actId="1076"/>
          <ac:spMkLst>
            <pc:docMk/>
            <pc:sldMk cId="2566932845" sldId="403"/>
            <ac:spMk id="7" creationId="{AB82FF5B-EAD9-63CC-9ED9-0DE62E40FABA}"/>
          </ac:spMkLst>
        </pc:spChg>
      </pc:sldChg>
      <pc:sldChg chg="addSp modSp add mod modNotesTx">
        <pc:chgData name="Franklin, Chris (Learning – People &amp; Places)" userId="826ee402-fbdb-4034-a7c7-db309b41606d" providerId="ADAL" clId="{850584D2-0BBD-4F56-9546-F37F23FC4198}" dt="2024-12-03T17:13:10.132" v="3425" actId="20577"/>
        <pc:sldMkLst>
          <pc:docMk/>
          <pc:sldMk cId="1615963530" sldId="404"/>
        </pc:sldMkLst>
        <pc:spChg chg="mod">
          <ac:chgData name="Franklin, Chris (Learning – People &amp; Places)" userId="826ee402-fbdb-4034-a7c7-db309b41606d" providerId="ADAL" clId="{850584D2-0BBD-4F56-9546-F37F23FC4198}" dt="2024-12-03T17:13:10.132" v="3425" actId="20577"/>
          <ac:spMkLst>
            <pc:docMk/>
            <pc:sldMk cId="1615963530" sldId="404"/>
            <ac:spMk id="7" creationId="{B217BD3F-6947-64F7-B375-F9B8EE0D9258}"/>
          </ac:spMkLst>
        </pc:spChg>
        <pc:spChg chg="add mod">
          <ac:chgData name="Franklin, Chris (Learning – People &amp; Places)" userId="826ee402-fbdb-4034-a7c7-db309b41606d" providerId="ADAL" clId="{850584D2-0BBD-4F56-9546-F37F23FC4198}" dt="2024-12-03T17:13:03.490" v="3422" actId="20577"/>
          <ac:spMkLst>
            <pc:docMk/>
            <pc:sldMk cId="1615963530" sldId="404"/>
            <ac:spMk id="9" creationId="{AB616542-8E8D-EB7D-8063-DA51699237E6}"/>
          </ac:spMkLst>
        </pc:spChg>
        <pc:spChg chg="add mod">
          <ac:chgData name="Franklin, Chris (Learning – People &amp; Places)" userId="826ee402-fbdb-4034-a7c7-db309b41606d" providerId="ADAL" clId="{850584D2-0BBD-4F56-9546-F37F23FC4198}" dt="2024-12-03T17:10:27.676" v="3251" actId="1036"/>
          <ac:spMkLst>
            <pc:docMk/>
            <pc:sldMk cId="1615963530" sldId="404"/>
            <ac:spMk id="10" creationId="{B97922EA-BE9D-9B02-308B-5BEC36803FB9}"/>
          </ac:spMkLst>
        </pc:spChg>
      </pc:sldChg>
      <pc:sldChg chg="modSp add mod modNotesTx">
        <pc:chgData name="Franklin, Chris (Learning – People &amp; Places)" userId="826ee402-fbdb-4034-a7c7-db309b41606d" providerId="ADAL" clId="{850584D2-0BBD-4F56-9546-F37F23FC4198}" dt="2024-12-03T17:12:44.535" v="3420" actId="20577"/>
        <pc:sldMkLst>
          <pc:docMk/>
          <pc:sldMk cId="3034761924" sldId="405"/>
        </pc:sldMkLst>
        <pc:spChg chg="mod">
          <ac:chgData name="Franklin, Chris (Learning – People &amp; Places)" userId="826ee402-fbdb-4034-a7c7-db309b41606d" providerId="ADAL" clId="{850584D2-0BBD-4F56-9546-F37F23FC4198}" dt="2024-12-03T17:11:55.662" v="3326" actId="20577"/>
          <ac:spMkLst>
            <pc:docMk/>
            <pc:sldMk cId="3034761924" sldId="405"/>
            <ac:spMk id="4" creationId="{4DDCD4F9-8361-D54F-BB44-12B001A86CAF}"/>
          </ac:spMkLst>
        </pc:spChg>
        <pc:spChg chg="mod">
          <ac:chgData name="Franklin, Chris (Learning – People &amp; Places)" userId="826ee402-fbdb-4034-a7c7-db309b41606d" providerId="ADAL" clId="{850584D2-0BBD-4F56-9546-F37F23FC4198}" dt="2024-12-03T17:12:44.535" v="3420" actId="20577"/>
          <ac:spMkLst>
            <pc:docMk/>
            <pc:sldMk cId="3034761924" sldId="405"/>
            <ac:spMk id="7" creationId="{B217BD3F-6947-64F7-B375-F9B8EE0D9258}"/>
          </ac:spMkLst>
        </pc:spChg>
      </pc:sldChg>
      <pc:sldChg chg="add del replId">
        <pc:chgData name="Franklin, Chris (Learning – People &amp; Places)" userId="826ee402-fbdb-4034-a7c7-db309b41606d" providerId="ADAL" clId="{850584D2-0BBD-4F56-9546-F37F23FC4198}" dt="2024-12-03T17:10:11.130" v="3246" actId="47"/>
        <pc:sldMkLst>
          <pc:docMk/>
          <pc:sldMk cId="3115515055" sldId="406"/>
        </pc:sldMkLst>
      </pc:sldChg>
      <pc:sldChg chg="addSp delSp modSp add mod">
        <pc:chgData name="Franklin, Chris (Learning – People &amp; Places)" userId="826ee402-fbdb-4034-a7c7-db309b41606d" providerId="ADAL" clId="{850584D2-0BBD-4F56-9546-F37F23FC4198}" dt="2024-12-03T17:15:24.393" v="3436" actId="1038"/>
        <pc:sldMkLst>
          <pc:docMk/>
          <pc:sldMk cId="3214528566" sldId="406"/>
        </pc:sldMkLst>
        <pc:spChg chg="mod">
          <ac:chgData name="Franklin, Chris (Learning – People &amp; Places)" userId="826ee402-fbdb-4034-a7c7-db309b41606d" providerId="ADAL" clId="{850584D2-0BBD-4F56-9546-F37F23FC4198}" dt="2024-12-03T17:13:30.343" v="3430" actId="20577"/>
          <ac:spMkLst>
            <pc:docMk/>
            <pc:sldMk cId="3214528566" sldId="406"/>
            <ac:spMk id="7" creationId="{B217BD3F-6947-64F7-B375-F9B8EE0D9258}"/>
          </ac:spMkLst>
        </pc:spChg>
        <pc:spChg chg="del">
          <ac:chgData name="Franklin, Chris (Learning – People &amp; Places)" userId="826ee402-fbdb-4034-a7c7-db309b41606d" providerId="ADAL" clId="{850584D2-0BBD-4F56-9546-F37F23FC4198}" dt="2024-12-03T17:15:16.301" v="3432" actId="21"/>
          <ac:spMkLst>
            <pc:docMk/>
            <pc:sldMk cId="3214528566" sldId="406"/>
            <ac:spMk id="9" creationId="{AB616542-8E8D-EB7D-8063-DA51699237E6}"/>
          </ac:spMkLst>
        </pc:spChg>
        <pc:spChg chg="mod">
          <ac:chgData name="Franklin, Chris (Learning – People &amp; Places)" userId="826ee402-fbdb-4034-a7c7-db309b41606d" providerId="ADAL" clId="{850584D2-0BBD-4F56-9546-F37F23FC4198}" dt="2024-12-03T17:10:22.930" v="3249" actId="1036"/>
          <ac:spMkLst>
            <pc:docMk/>
            <pc:sldMk cId="3214528566" sldId="406"/>
            <ac:spMk id="10" creationId="{B97922EA-BE9D-9B02-308B-5BEC36803FB9}"/>
          </ac:spMkLst>
        </pc:spChg>
        <pc:spChg chg="add mod">
          <ac:chgData name="Franklin, Chris (Learning – People &amp; Places)" userId="826ee402-fbdb-4034-a7c7-db309b41606d" providerId="ADAL" clId="{850584D2-0BBD-4F56-9546-F37F23FC4198}" dt="2024-12-03T17:15:24.393" v="3436" actId="1038"/>
          <ac:spMkLst>
            <pc:docMk/>
            <pc:sldMk cId="3214528566" sldId="406"/>
            <ac:spMk id="11" creationId="{AB616542-8E8D-EB7D-8063-DA51699237E6}"/>
          </ac:spMkLst>
        </pc:spChg>
      </pc:sldChg>
      <pc:sldChg chg="modSp add mod modNotesTx">
        <pc:chgData name="Franklin, Chris (Learning – People &amp; Places)" userId="826ee402-fbdb-4034-a7c7-db309b41606d" providerId="ADAL" clId="{850584D2-0BBD-4F56-9546-F37F23FC4198}" dt="2024-12-03T17:16:46.539" v="3480"/>
        <pc:sldMkLst>
          <pc:docMk/>
          <pc:sldMk cId="249651144" sldId="407"/>
        </pc:sldMkLst>
        <pc:spChg chg="mod">
          <ac:chgData name="Franklin, Chris (Learning – People &amp; Places)" userId="826ee402-fbdb-4034-a7c7-db309b41606d" providerId="ADAL" clId="{850584D2-0BBD-4F56-9546-F37F23FC4198}" dt="2024-12-03T17:15:58.007" v="3475" actId="20577"/>
          <ac:spMkLst>
            <pc:docMk/>
            <pc:sldMk cId="249651144" sldId="407"/>
            <ac:spMk id="4" creationId="{4DDCD4F9-8361-D54F-BB44-12B001A86CAF}"/>
          </ac:spMkLst>
        </pc:spChg>
      </pc:sldChg>
      <pc:sldChg chg="modSp add mod">
        <pc:chgData name="Franklin, Chris (Learning – People &amp; Places)" userId="826ee402-fbdb-4034-a7c7-db309b41606d" providerId="ADAL" clId="{850584D2-0BBD-4F56-9546-F37F23FC4198}" dt="2024-12-03T17:16:33.199" v="3478" actId="1035"/>
        <pc:sldMkLst>
          <pc:docMk/>
          <pc:sldMk cId="1750416155" sldId="408"/>
        </pc:sldMkLst>
        <pc:spChg chg="mod">
          <ac:chgData name="Franklin, Chris (Learning – People &amp; Places)" userId="826ee402-fbdb-4034-a7c7-db309b41606d" providerId="ADAL" clId="{850584D2-0BBD-4F56-9546-F37F23FC4198}" dt="2024-12-03T17:16:33.199" v="3478" actId="1035"/>
          <ac:spMkLst>
            <pc:docMk/>
            <pc:sldMk cId="1750416155" sldId="408"/>
            <ac:spMk id="10" creationId="{B97922EA-BE9D-9B02-308B-5BEC36803FB9}"/>
          </ac:spMkLst>
        </pc:spChg>
      </pc:sldChg>
      <pc:sldChg chg="add">
        <pc:chgData name="Franklin, Chris (Learning – People &amp; Places)" userId="826ee402-fbdb-4034-a7c7-db309b41606d" providerId="ADAL" clId="{850584D2-0BBD-4F56-9546-F37F23FC4198}" dt="2024-12-03T17:56:53.994" v="3896"/>
        <pc:sldMkLst>
          <pc:docMk/>
          <pc:sldMk cId="2932699708" sldId="409"/>
        </pc:sldMkLst>
      </pc:sldChg>
    </pc:docChg>
  </pc:docChgLst>
  <pc:docChgLst>
    <pc:chgData name="Holmes, George (Group Customer Inclusion)" userId="f0fbbf99-57c5-4bee-9415-35f2675381ec" providerId="ADAL" clId="{A546A0EB-0E8D-41A0-818B-45564A3C9E22}"/>
    <pc:docChg chg="custSel modMainMaster">
      <pc:chgData name="Holmes, George (Group Customer Inclusion)" userId="f0fbbf99-57c5-4bee-9415-35f2675381ec" providerId="ADAL" clId="{A546A0EB-0E8D-41A0-818B-45564A3C9E22}" dt="2024-07-01T14:34:54.177" v="0" actId="478"/>
      <pc:docMkLst>
        <pc:docMk/>
      </pc:docMkLst>
      <pc:sldMasterChg chg="delSp mod">
        <pc:chgData name="Holmes, George (Group Customer Inclusion)" userId="f0fbbf99-57c5-4bee-9415-35f2675381ec" providerId="ADAL" clId="{A546A0EB-0E8D-41A0-818B-45564A3C9E22}" dt="2024-07-01T14:34:54.177" v="0" actId="478"/>
        <pc:sldMasterMkLst>
          <pc:docMk/>
          <pc:sldMasterMk cId="0" sldId="2147483650"/>
        </pc:sldMasterMkLst>
        <pc:spChg chg="del">
          <ac:chgData name="Holmes, George (Group Customer Inclusion)" userId="f0fbbf99-57c5-4bee-9415-35f2675381ec" providerId="ADAL" clId="{A546A0EB-0E8D-41A0-818B-45564A3C9E22}" dt="2024-07-01T14:34:54.177" v="0" actId="478"/>
          <ac:spMkLst>
            <pc:docMk/>
            <pc:sldMasterMk cId="0" sldId="2147483650"/>
            <ac:spMk id="3" creationId="{CE2E4324-2A35-4E0C-280D-DBBB9E4AF3B4}"/>
          </ac:spMkLst>
        </pc:spChg>
      </pc:sldMasterChg>
    </pc:docChg>
  </pc:docChgLst>
  <pc:docChgLst>
    <pc:chgData name="Franklin, Chris (Learning – People &amp; Places)" userId="826ee402-fbdb-4034-a7c7-db309b41606d" providerId="ADAL" clId="{E8ADC837-EE9D-4593-A835-583838EB4A76}"/>
    <pc:docChg chg="custSel delSld modSld">
      <pc:chgData name="Franklin, Chris (Learning – People &amp; Places)" userId="826ee402-fbdb-4034-a7c7-db309b41606d" providerId="ADAL" clId="{E8ADC837-EE9D-4593-A835-583838EB4A76}" dt="2024-12-04T17:05:39.089" v="319"/>
      <pc:docMkLst>
        <pc:docMk/>
      </pc:docMkLst>
      <pc:sldChg chg="modSp mod modNotesTx">
        <pc:chgData name="Franklin, Chris (Learning – People &amp; Places)" userId="826ee402-fbdb-4034-a7c7-db309b41606d" providerId="ADAL" clId="{E8ADC837-EE9D-4593-A835-583838EB4A76}" dt="2024-12-04T17:05:39.089" v="319"/>
        <pc:sldMkLst>
          <pc:docMk/>
          <pc:sldMk cId="3683819273" sldId="259"/>
        </pc:sldMkLst>
        <pc:spChg chg="mod">
          <ac:chgData name="Franklin, Chris (Learning – People &amp; Places)" userId="826ee402-fbdb-4034-a7c7-db309b41606d" providerId="ADAL" clId="{E8ADC837-EE9D-4593-A835-583838EB4A76}" dt="2024-12-04T10:05:12.490" v="49" actId="1076"/>
          <ac:spMkLst>
            <pc:docMk/>
            <pc:sldMk cId="3683819273" sldId="259"/>
            <ac:spMk id="8" creationId="{55997BB2-FBAB-EC43-B362-0D9325DED4C9}"/>
          </ac:spMkLst>
        </pc:spChg>
      </pc:sldChg>
      <pc:sldChg chg="modSp mod">
        <pc:chgData name="Franklin, Chris (Learning – People &amp; Places)" userId="826ee402-fbdb-4034-a7c7-db309b41606d" providerId="ADAL" clId="{E8ADC837-EE9D-4593-A835-583838EB4A76}" dt="2024-12-04T10:01:58.013" v="47" actId="404"/>
        <pc:sldMkLst>
          <pc:docMk/>
          <pc:sldMk cId="667723468" sldId="327"/>
        </pc:sldMkLst>
        <pc:spChg chg="mod">
          <ac:chgData name="Franklin, Chris (Learning – People &amp; Places)" userId="826ee402-fbdb-4034-a7c7-db309b41606d" providerId="ADAL" clId="{E8ADC837-EE9D-4593-A835-583838EB4A76}" dt="2024-12-04T10:01:58.013" v="47" actId="404"/>
          <ac:spMkLst>
            <pc:docMk/>
            <pc:sldMk cId="667723468" sldId="327"/>
            <ac:spMk id="8" creationId="{55997BB2-FBAB-EC43-B362-0D9325DED4C9}"/>
          </ac:spMkLst>
        </pc:spChg>
      </pc:sldChg>
      <pc:sldChg chg="modNotesTx">
        <pc:chgData name="Franklin, Chris (Learning – People &amp; Places)" userId="826ee402-fbdb-4034-a7c7-db309b41606d" providerId="ADAL" clId="{E8ADC837-EE9D-4593-A835-583838EB4A76}" dt="2024-12-04T15:29:05.721" v="290" actId="20577"/>
        <pc:sldMkLst>
          <pc:docMk/>
          <pc:sldMk cId="1685374768" sldId="399"/>
        </pc:sldMkLst>
      </pc:sldChg>
      <pc:sldChg chg="modSp mod">
        <pc:chgData name="Franklin, Chris (Learning – People &amp; Places)" userId="826ee402-fbdb-4034-a7c7-db309b41606d" providerId="ADAL" clId="{E8ADC837-EE9D-4593-A835-583838EB4A76}" dt="2024-12-04T15:25:54.203" v="50"/>
        <pc:sldMkLst>
          <pc:docMk/>
          <pc:sldMk cId="3214528566" sldId="406"/>
        </pc:sldMkLst>
        <pc:spChg chg="mod">
          <ac:chgData name="Franklin, Chris (Learning – People &amp; Places)" userId="826ee402-fbdb-4034-a7c7-db309b41606d" providerId="ADAL" clId="{E8ADC837-EE9D-4593-A835-583838EB4A76}" dt="2024-12-04T15:25:54.203" v="50"/>
          <ac:spMkLst>
            <pc:docMk/>
            <pc:sldMk cId="3214528566" sldId="406"/>
            <ac:spMk id="4" creationId="{4DDCD4F9-8361-D54F-BB44-12B001A86CAF}"/>
          </ac:spMkLst>
        </pc:spChg>
      </pc:sldChg>
      <pc:sldChg chg="modNotesTx">
        <pc:chgData name="Franklin, Chris (Learning – People &amp; Places)" userId="826ee402-fbdb-4034-a7c7-db309b41606d" providerId="ADAL" clId="{E8ADC837-EE9D-4593-A835-583838EB4A76}" dt="2024-12-04T15:27:31.027" v="199" actId="20577"/>
        <pc:sldMkLst>
          <pc:docMk/>
          <pc:sldMk cId="249651144" sldId="407"/>
        </pc:sldMkLst>
      </pc:sldChg>
      <pc:sldChg chg="modSp mod">
        <pc:chgData name="Franklin, Chris (Learning – People &amp; Places)" userId="826ee402-fbdb-4034-a7c7-db309b41606d" providerId="ADAL" clId="{E8ADC837-EE9D-4593-A835-583838EB4A76}" dt="2024-12-04T15:26:14.937" v="51"/>
        <pc:sldMkLst>
          <pc:docMk/>
          <pc:sldMk cId="1750416155" sldId="408"/>
        </pc:sldMkLst>
        <pc:spChg chg="mod">
          <ac:chgData name="Franklin, Chris (Learning – People &amp; Places)" userId="826ee402-fbdb-4034-a7c7-db309b41606d" providerId="ADAL" clId="{E8ADC837-EE9D-4593-A835-583838EB4A76}" dt="2024-12-04T15:26:14.937" v="51"/>
          <ac:spMkLst>
            <pc:docMk/>
            <pc:sldMk cId="1750416155" sldId="408"/>
            <ac:spMk id="4" creationId="{4DDCD4F9-8361-D54F-BB44-12B001A86CAF}"/>
          </ac:spMkLst>
        </pc:spChg>
      </pc:sldChg>
      <pc:sldChg chg="del">
        <pc:chgData name="Franklin, Chris (Learning – People &amp; Places)" userId="826ee402-fbdb-4034-a7c7-db309b41606d" providerId="ADAL" clId="{E8ADC837-EE9D-4593-A835-583838EB4A76}" dt="2024-12-04T15:26:22.939" v="52" actId="47"/>
        <pc:sldMkLst>
          <pc:docMk/>
          <pc:sldMk cId="2932699708" sldId="409"/>
        </pc:sldMkLst>
      </pc:sldChg>
    </pc:docChg>
  </pc:docChgLst>
  <pc:docChgLst>
    <pc:chgData name="Finnie, Sinead (Group Corporate Affairs)" userId="dc2a0c80-9c5e-4039-b10a-6c88a895e474" providerId="ADAL" clId="{AA255EF6-F6BD-409A-995C-9A446D441ADD}"/>
    <pc:docChg chg="addSld delSld modSld">
      <pc:chgData name="Finnie, Sinead (Group Corporate Affairs)" userId="dc2a0c80-9c5e-4039-b10a-6c88a895e474" providerId="ADAL" clId="{AA255EF6-F6BD-409A-995C-9A446D441ADD}" dt="2025-04-29T13:57:21.260" v="2"/>
      <pc:docMkLst>
        <pc:docMk/>
      </pc:docMkLst>
      <pc:sldChg chg="del">
        <pc:chgData name="Finnie, Sinead (Group Corporate Affairs)" userId="dc2a0c80-9c5e-4039-b10a-6c88a895e474" providerId="ADAL" clId="{AA255EF6-F6BD-409A-995C-9A446D441ADD}" dt="2025-04-29T13:57:12.239" v="1" actId="2696"/>
        <pc:sldMkLst>
          <pc:docMk/>
          <pc:sldMk cId="1400444148" sldId="396"/>
        </pc:sldMkLst>
      </pc:sldChg>
      <pc:sldChg chg="del">
        <pc:chgData name="Finnie, Sinead (Group Corporate Affairs)" userId="dc2a0c80-9c5e-4039-b10a-6c88a895e474" providerId="ADAL" clId="{AA255EF6-F6BD-409A-995C-9A446D441ADD}" dt="2025-04-29T13:57:06.669" v="0" actId="2696"/>
        <pc:sldMkLst>
          <pc:docMk/>
          <pc:sldMk cId="2532915123" sldId="397"/>
        </pc:sldMkLst>
      </pc:sldChg>
      <pc:sldChg chg="add">
        <pc:chgData name="Finnie, Sinead (Group Corporate Affairs)" userId="dc2a0c80-9c5e-4039-b10a-6c88a895e474" providerId="ADAL" clId="{AA255EF6-F6BD-409A-995C-9A446D441ADD}" dt="2025-04-29T13:57:21.260" v="2"/>
        <pc:sldMkLst>
          <pc:docMk/>
          <pc:sldMk cId="1400444148" sldId="4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v.uk/get-help-savings-low-income/eligibilit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Before you start this session, check you have printed and cut out sets of the Account security match cards, for the exercise on the different savings accounts.</a:t>
            </a:r>
            <a:r>
              <a:rPr lang="en-GB" sz="1800"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Answer revealed</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279575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mj-lt"/>
              <a:buNone/>
            </a:pPr>
            <a:r>
              <a:rPr lang="en-GB" sz="1800" b="0" i="0" u="none" strike="noStrike" dirty="0">
                <a:solidFill>
                  <a:srgbClr val="000000"/>
                </a:solidFill>
                <a:effectLst/>
                <a:latin typeface="AvenirNext LT Pro Regular"/>
              </a:rPr>
              <a:t>Now, what do you think about this statement: a third of Brits have less than £600 in savings. Is it true or false?</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 True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False</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endParaRPr lang="en-GB" sz="1800" b="1" i="0" u="none" strike="noStrike" dirty="0">
              <a:solidFill>
                <a:srgbClr val="081E47"/>
              </a:solidFill>
              <a:effectLst/>
              <a:latin typeface="Source Sans Pro" panose="020B0503030403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or B)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3557045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Answer revealed</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370230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Arial" panose="020B0604020202020204" pitchFamily="34" charset="0"/>
            </a:endParaRPr>
          </a:p>
          <a:p>
            <a:pPr algn="l" rtl="0" fontAlgn="base"/>
            <a:r>
              <a:rPr lang="en-US" sz="1800" b="0" i="0" u="none" strike="noStrike">
                <a:solidFill>
                  <a:srgbClr val="000000"/>
                </a:solidFill>
                <a:effectLst/>
                <a:latin typeface="Calibri" panose="020F0502020204030204" pitchFamily="34" charset="0"/>
              </a:rPr>
              <a:t>Now we’ve looked at the benefits, let’s find out about interest rates.</a:t>
            </a:r>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GB" sz="1800" b="0" i="0" u="none" strike="noStrike">
                <a:solidFill>
                  <a:srgbClr val="000000"/>
                </a:solidFill>
                <a:effectLst/>
                <a:latin typeface="AvenirNext LT Pro Regular"/>
              </a:rPr>
              <a:t>And by the end of this section, you should be able to: </a:t>
            </a:r>
            <a:r>
              <a:rPr lang="en-GB" sz="1800" b="0" i="0">
                <a:solidFill>
                  <a:srgbClr val="000000"/>
                </a:solidFill>
                <a:effectLst/>
                <a:latin typeface="AvenirNext LT Pro Regular"/>
              </a:rPr>
              <a:t>​</a:t>
            </a:r>
            <a:endParaRPr lang="en-GB"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make informed decisions around interest rates.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330497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Ask:</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When people talk about different saving accounts, they often mention interest rates – so what are they?</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00000"/>
                </a:solidFill>
                <a:effectLst/>
                <a:latin typeface="AvenirNext LT Pro Regular"/>
              </a:rPr>
              <a:t>Explain:</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Basically, it is how much your bank will pay you for saving with them. </a:t>
            </a: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You usually see them expressed as a percentage</a:t>
            </a:r>
            <a:endParaRPr lang="en-GB"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106332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Talk through this scenario (also mention it’s in their workbooks):</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Let's take a look at Susan – she has saved £1,000 but doesn't have it in a savings account. She's decided she should put it into a savings account as she's heard that the bank will pay her an interest rate.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Say the interest rate on the account Susan is looking at is 2% per year. Let’s work out together how much she’ll have in total, if she keeps her money in the savings account for the whole year?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On a calculator type in </a:t>
            </a:r>
            <a:r>
              <a:rPr lang="en-GB" sz="1800" b="1" i="0" u="none" strike="noStrike">
                <a:solidFill>
                  <a:srgbClr val="000000"/>
                </a:solidFill>
                <a:effectLst/>
                <a:latin typeface="AvenirNext LT Pro Regular"/>
              </a:rPr>
              <a:t>1000 x 2 </a:t>
            </a:r>
            <a:r>
              <a:rPr lang="en-GB" sz="1800" b="0" i="0" u="none" strike="noStrike">
                <a:solidFill>
                  <a:srgbClr val="000000"/>
                </a:solidFill>
                <a:effectLst/>
                <a:latin typeface="AvenirNext LT Pro Regular"/>
              </a:rPr>
              <a:t>then press the </a:t>
            </a:r>
            <a:r>
              <a:rPr lang="en-GB" sz="1800" b="1" i="0" u="none" strike="noStrike">
                <a:solidFill>
                  <a:srgbClr val="000000"/>
                </a:solidFill>
                <a:effectLst/>
                <a:latin typeface="AvenirNext LT Pro Regular"/>
              </a:rPr>
              <a:t>% </a:t>
            </a:r>
            <a:r>
              <a:rPr lang="en-GB" sz="1800" b="0" i="0" u="none" strike="noStrike">
                <a:solidFill>
                  <a:srgbClr val="000000"/>
                </a:solidFill>
                <a:effectLst/>
                <a:latin typeface="AvenirNext LT Pro Regular"/>
              </a:rPr>
              <a:t>button. The answer is </a:t>
            </a:r>
            <a:r>
              <a:rPr lang="en-GB" sz="1800" b="1" i="0" u="none" strike="noStrike">
                <a:solidFill>
                  <a:srgbClr val="000000"/>
                </a:solidFill>
                <a:effectLst/>
                <a:latin typeface="AvenirNext LT Pro Regular"/>
              </a:rPr>
              <a:t>20</a:t>
            </a:r>
            <a:r>
              <a:rPr lang="en-GB" sz="1800" b="0" i="0" u="none" strike="noStrike">
                <a:solidFill>
                  <a:srgbClr val="000000"/>
                </a:solidFill>
                <a:effectLst/>
                <a:latin typeface="AvenirNext LT Pro Regular"/>
              </a:rPr>
              <a:t>. </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So after a year, Susan will have her original £1,000 plus £20 in interest, making a total of </a:t>
            </a:r>
            <a:r>
              <a:rPr lang="en-GB" sz="1800" b="1" i="0" u="none" strike="noStrike">
                <a:solidFill>
                  <a:srgbClr val="000000"/>
                </a:solidFill>
                <a:effectLst/>
                <a:latin typeface="AvenirNext LT Pro Regular"/>
              </a:rPr>
              <a:t>£1,020</a:t>
            </a:r>
            <a:r>
              <a:rPr lang="en-GB" sz="1800" b="0" i="0" u="none" strike="noStrike">
                <a:solidFill>
                  <a:srgbClr val="000000"/>
                </a:solidFill>
                <a:effectLst/>
                <a:latin typeface="AvenirNext LT Pro Regular"/>
              </a:rPr>
              <a:t>.</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means the bank has paid her £20 for keeping the money in the savings account and not spending any.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interest you earn could be different if the rate of interest changes or the balance in your savings account changes during the period that the interest is calculated.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If you're a UK taxpayer, you'll probably have to pay income tax on the interest you earn on your savings.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But, don't worry about that too much, because most UK adults have a personal savings allowance.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allows them to earn up to £1,000 interest (this amount is correct as of 2021 but is subject to change annually) on their savings without paying tax if they're a basic rate taxpayer.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Higher-rate taxpayers can earn £500 interest tax-free.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Why is it important to look at the interest rate on a savings account before you choose which one to go with?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Before you open a savings account the bank will tell you how much interest you can earn on an annual basis. It's worth shopping around and looking at different banks to see who offers you the best deal.</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PAUSE HERE AND CHECK HOW THE LEARNERS ARE FEELING </a:t>
            </a:r>
            <a:r>
              <a:rPr lang="en-GB" sz="1800" b="0" i="0" u="none" strike="noStrike">
                <a:solidFill>
                  <a:srgbClr val="000000"/>
                </a:solidFill>
                <a:effectLst/>
                <a:latin typeface="AvenirNext LT Pro Regular"/>
              </a:rPr>
              <a:t>– SO YOU CAN ADJUST THE TRAINING AS NEEDED​</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1251196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Now we know that one of the benefits of having a savings account is that the bank pay us interest to save with them, let’s take a look at the different types of savings account that there are.</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So by the end of this section, you should be able to: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choose a type of saving account that best suits you.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2403133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 ANIMATED SLIDE – CLICK TO REVEAL EACH TYPE OF SAVINGS ACCOUNT ***</a:t>
            </a:r>
            <a:r>
              <a:rPr lang="en-US" sz="1800" b="0" i="0">
                <a:solidFill>
                  <a:srgbClr val="000000"/>
                </a:solidFill>
                <a:effectLst/>
                <a:latin typeface="AvenirNext LT Pro Regular"/>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Activity:</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There are lots of different types of savings. Which ones have you heard about? I'll read them out then please raise your hand if I mention one that you've heard of.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Jam Jar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ISA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Easy Access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Notice Accounts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Fixed Rate Bonds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Help to Save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Credit Union </a:t>
            </a:r>
            <a:r>
              <a:rPr lang="en-GB" sz="1800" b="1" i="0" u="none" strike="noStrike">
                <a:solidFill>
                  <a:srgbClr val="000000"/>
                </a:solidFill>
                <a:effectLst/>
                <a:latin typeface="AvenirNext LT Pro Regular"/>
              </a:rPr>
              <a:t>(THIS IS THE LAST ONE TO APPEAR AS PART OF THE ANIMATION ON THIS SLIDE)</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We'll walk through these types so that we can discuss them in further detail to help you choose the type that is right for you.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Remember: different banks will have different savings accounts, but we're walking through the general types that most banks offer.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If you have access to the internet, you can research these further by visiting various bank websites to see who offers you the best value for your needs.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Marius likes to keep his money in separate 'pots'. One for bills, one for shopping and one to save money towards a car.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A Jam Jar type of account would work well for him.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Jam Jar accounts? What do they offer?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Jam Jar accounts (which are also known as saving pots) are a type of bank account that lets you split the money from the same account into different 'pots' or 'jars'.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helps to keep the money for bills aside so you can budget the rest of your money without worrying.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money can be set aside for things other than bills – a holiday or a house deposit, for example.</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739142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Will wants a savings account where he can pay in £30 each month to build up his savings.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Regular Saving accounts?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If you'd like to save little and often, Regular Savings accounts can offer top rates of up to 7% for paying into them every month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Regular Savings accounts or 'regular savers' require you to deposit money each month, without fail – so they are ideal for savers who are just starting out, or who wish to slowly add cash into their account regularly.</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4237729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Explain:</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Eve wants to set up a savings account where she can save emergency money. Because it's money for an emergency, she needs to know that she can access that money at any time should something happen.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Ask:</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Has anyone heard of Easy Access savings accounts?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Explain and discuss:</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Easy-access savings accounts allow you to take money out of your account quickly and easily.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Easy-access accounts may limit the number of withdrawals you can make each year without losing interest, so remember to check.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Remember: interest is the money you earn from the savings you have in your account.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3732658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 </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Rachel inherited a pot of money after her aunt passed away. She wants to save the money in an account where she can earn higher interest and won't be tempted to spend it. She'll want to still be able to take money out if needed, but is willing to give the bank notice in advance; this will stop her impulsively spending the money.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Has anyone heard of Notice savings accounts?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Explain and discuss:</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These earn more interest than an easy-access account.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Instead of having quick access to your money, saving it in a notice account means you’ll have to tell your provider in advance that you want to make a withdrawal. And in return, you’ll usually get more interest than you would when saving in an easy-access savings account.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Some notice accounts demand that you let them know you intend to withdraw money 30, 60 or 90 days ahead – so these accounts are unlikely to suit you if you may need to access your savings unexpectedly.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If you do make an emergency withdrawal from a notice savings account, you're likely to lose some interest.</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3650692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Explain:</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dirty="0">
                <a:solidFill>
                  <a:srgbClr val="000000"/>
                </a:solidFill>
                <a:latin typeface="AvenirNext LT Pro Regular"/>
              </a:rPr>
              <a:t>Tarik</a:t>
            </a:r>
            <a:r>
              <a:rPr lang="en-GB" sz="1800" b="0" i="0" u="none" strike="noStrike" dirty="0">
                <a:solidFill>
                  <a:srgbClr val="000000"/>
                </a:solidFill>
                <a:effectLst/>
                <a:latin typeface="AvenirNext LT Pro Regular"/>
              </a:rPr>
              <a:t> has received an insurance payout. </a:t>
            </a:r>
            <a:r>
              <a:rPr lang="en-GB" sz="1800" dirty="0">
                <a:solidFill>
                  <a:srgbClr val="000000"/>
                </a:solidFill>
                <a:latin typeface="AvenirNext LT Pro Regular"/>
              </a:rPr>
              <a:t>He</a:t>
            </a:r>
            <a:r>
              <a:rPr lang="en-GB" sz="1800" b="0" i="0" u="none" strike="noStrike" dirty="0">
                <a:solidFill>
                  <a:srgbClr val="000000"/>
                </a:solidFill>
                <a:effectLst/>
                <a:latin typeface="AvenirNext LT Pro Regular"/>
              </a:rPr>
              <a:t> wants to put some in a regular savings account for emergencies, but the rest </a:t>
            </a:r>
            <a:r>
              <a:rPr lang="en-GB" sz="1800" dirty="0">
                <a:solidFill>
                  <a:srgbClr val="000000"/>
                </a:solidFill>
                <a:latin typeface="AvenirNext LT Pro Regular"/>
              </a:rPr>
              <a:t>he</a:t>
            </a:r>
            <a:r>
              <a:rPr lang="en-GB" sz="1800" b="0" i="0" u="none" strike="noStrike" dirty="0">
                <a:solidFill>
                  <a:srgbClr val="000000"/>
                </a:solidFill>
                <a:effectLst/>
                <a:latin typeface="AvenirNext LT Pro Regular"/>
              </a:rPr>
              <a:t> wants to put away where it will earn some interest.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The best interest </a:t>
            </a:r>
            <a:r>
              <a:rPr lang="en-GB" sz="1800" dirty="0">
                <a:solidFill>
                  <a:srgbClr val="000000"/>
                </a:solidFill>
                <a:latin typeface="AvenirNext LT Pro Regular"/>
              </a:rPr>
              <a:t>he</a:t>
            </a:r>
            <a:r>
              <a:rPr lang="en-GB" sz="1800" b="0" i="0" u="none" strike="noStrike" dirty="0">
                <a:solidFill>
                  <a:srgbClr val="000000"/>
                </a:solidFill>
                <a:effectLst/>
                <a:latin typeface="AvenirNext LT Pro Regular"/>
              </a:rPr>
              <a:t> can earn on </a:t>
            </a:r>
            <a:r>
              <a:rPr lang="en-GB" sz="1800" dirty="0">
                <a:solidFill>
                  <a:srgbClr val="000000"/>
                </a:solidFill>
                <a:latin typeface="AvenirNext LT Pro Regular"/>
              </a:rPr>
              <a:t>his</a:t>
            </a:r>
            <a:r>
              <a:rPr lang="en-GB" sz="1800" b="0" i="0" u="none" strike="noStrike" dirty="0">
                <a:solidFill>
                  <a:srgbClr val="000000"/>
                </a:solidFill>
                <a:effectLst/>
                <a:latin typeface="AvenirNext LT Pro Regular"/>
              </a:rPr>
              <a:t> money is by paying it into a Fixed Rate Bond.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Ask:</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Has anyone heard of Fixed Rate Bonds?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Explain and discuss:</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These are savings accounts that offer a fixed interest rate on your cash for a set period of time.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They usually offer higher interest rates than easy-access accounts, but your money will be tied up for a set length of time, known as the "term".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Fixed-rate bonds can extend over one year, two years – even three, four or five years.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Generally, the longer you're prepared to lock your cash away for, the more interest you will receive.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While it may be possible to get your money out of a fixed-rate bond in an emergency, you'll likely pay a penalty for doing so.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So tying up your cash in a fixed-rate bond is only a good idea if you're confident you won't need that money for a few years.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Ask &amp; discuss:</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Would this type of account benefit you?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Explain:</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Generally, this type of account is best if you already have a lump sum of money to put in at the start – for example, you may have received an inheritance.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2327846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Explain:</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Martina wants to save up a deposit so she can move out of her parents' house. A friend suggests she sets up an ISA account and pays her saving there.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Ask:</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Has anyone heard of Cash ISA accounts? What do they offer?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Does anyone know what ISA stands for?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Explain and discuss:</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The term ISA stands for 'individual savings account'.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Cash ISAs are just savings accounts you don’t pay tax on.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Everyone in the UK aged 16 or over gets an ISA allowance at the start of each tax year – for 2024/25 (tax year ending 5</a:t>
            </a:r>
            <a:r>
              <a:rPr lang="en-GB" sz="1800" b="0" i="0" u="none" strike="noStrike" baseline="30000" dirty="0">
                <a:solidFill>
                  <a:srgbClr val="000000"/>
                </a:solidFill>
                <a:effectLst/>
                <a:latin typeface="AvenirNext LT Pro Regular"/>
              </a:rPr>
              <a:t>th</a:t>
            </a:r>
            <a:r>
              <a:rPr lang="en-GB" sz="1800" b="0" i="0" u="none" strike="noStrike" dirty="0">
                <a:solidFill>
                  <a:srgbClr val="000000"/>
                </a:solidFill>
                <a:effectLst/>
                <a:latin typeface="AvenirNext LT Pro Regular"/>
              </a:rPr>
              <a:t> April 2025) it's £20,000.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ISA accounts are offered by banks, building societies, insurers, asset managers and a company called National Savings and Investments (NS&amp;I).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306994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Explain:</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Jane wants to start saving but is struggling as she is on a low income and relies on Working Tax Credits; she doesn't have a lot of spare money. Her friend tells her about a savings account called Help to Save which is specifically for people in her situation.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Ask:</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Has anyone heard of Help to Save?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dirty="0">
                <a:solidFill>
                  <a:srgbClr val="00084D"/>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Explain and discuss:</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These are designed to help you save if you are on a low income or receive benefits.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Help to Save accounts offer a bonus payment from the government of up to 50% on savings paid into the account.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You can open this account if any of these apply: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Either: You receive Working Tax Credit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Or you are entitled to Working Tax Credit and receive Child Tax Credit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Or you are claiming Universal Credit and you earned £617.73 or more from paid work in your last monthly assessment period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You also need to be living in the UK.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You can save into the account for four years and you will get a bonus payment of up to 50% on your savings after two and four years. If you close your account, you won’t be able to reopen it or open a new one. (This information was correct in 2024).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Calibri" panose="020F0502020204030204" pitchFamily="34" charset="0"/>
              </a:rPr>
              <a:t>​</a:t>
            </a:r>
            <a:r>
              <a:rPr lang="en-GB" dirty="0">
                <a:hlinkClick r:id="rId3"/>
              </a:rPr>
              <a:t>Get help with savings if you’re on a low income (Help to Save): Eligibility - GOV.UK (www.gov.uk)</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4185979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Quiz</a:t>
            </a:r>
          </a:p>
          <a:p>
            <a:pPr algn="l" rtl="0" fontAlgn="base"/>
            <a:r>
              <a:rPr lang="en-GB" sz="1800" b="1" i="0" u="none" strike="noStrike" dirty="0">
                <a:solidFill>
                  <a:srgbClr val="000000"/>
                </a:solidFill>
                <a:effectLst/>
                <a:latin typeface="AvenirNext LT Pro Regular"/>
              </a:rPr>
              <a:t>EITHER: </a:t>
            </a:r>
          </a:p>
          <a:p>
            <a:pPr marL="285750" indent="-285750" algn="l" rtl="0" fontAlgn="base">
              <a:buFont typeface="Arial" panose="020B0604020202020204" pitchFamily="34" charset="0"/>
              <a:buChar char="•"/>
            </a:pPr>
            <a:r>
              <a:rPr lang="en-GB" sz="1800" b="1" i="0" u="none" strike="noStrike" dirty="0">
                <a:solidFill>
                  <a:srgbClr val="000000"/>
                </a:solidFill>
                <a:effectLst/>
                <a:latin typeface="AvenirNext LT Pro Regular"/>
              </a:rPr>
              <a:t>Show next slide which has instructions for a card-based exercise </a:t>
            </a:r>
            <a:r>
              <a:rPr lang="en-GB" sz="1800" b="0" i="0" u="none" strike="noStrike" dirty="0">
                <a:solidFill>
                  <a:srgbClr val="000000"/>
                </a:solidFill>
                <a:effectLst/>
                <a:latin typeface="AvenirNext LT Pro Regular"/>
              </a:rPr>
              <a:t>(Hide the following two slides with questions on them)</a:t>
            </a:r>
            <a:endParaRPr lang="en-GB" sz="1800" b="0" i="1" dirty="0">
              <a:solidFill>
                <a:srgbClr val="000000"/>
              </a:solidFill>
              <a:effectLst/>
              <a:latin typeface="AvenirNext LT Pro Regular"/>
            </a:endParaRPr>
          </a:p>
          <a:p>
            <a:pPr algn="l" rtl="0" fontAlgn="base"/>
            <a:r>
              <a:rPr lang="en-GB" sz="1800" b="1" i="0" dirty="0">
                <a:solidFill>
                  <a:srgbClr val="000000"/>
                </a:solidFill>
                <a:effectLst/>
                <a:latin typeface="AvenirNext LT Pro Regular"/>
              </a:rPr>
              <a:t>OR:</a:t>
            </a:r>
          </a:p>
          <a:p>
            <a:pPr marL="285750" indent="-285750" algn="l" rtl="0" fontAlgn="base">
              <a:buFont typeface="Arial" panose="020B0604020202020204" pitchFamily="34" charset="0"/>
              <a:buChar char="•"/>
            </a:pPr>
            <a:r>
              <a:rPr lang="en-GB" sz="1800" b="1" i="0" dirty="0">
                <a:solidFill>
                  <a:srgbClr val="000000"/>
                </a:solidFill>
                <a:effectLst/>
                <a:latin typeface="AvenirNext LT Pro Regular"/>
              </a:rPr>
              <a:t>Hide the instructions slide, then show the next six slides (three questions: one slide with the options and one with the answer, for each question). Use this option if your group would benefit from seeing the questions on the screen, they don’t have the cards or you’re short on time. </a:t>
            </a:r>
            <a:endParaRPr lang="en-GB" b="1" i="0" dirty="0">
              <a:solidFill>
                <a:srgbClr val="444444"/>
              </a:solidFill>
              <a:effectLst/>
              <a:latin typeface="Calibri" panose="020F0502020204030204" pitchFamily="34" charset="0"/>
            </a:endParaRPr>
          </a:p>
          <a:p>
            <a:pPr algn="l" rtl="0" fontAlgn="base"/>
            <a:endParaRPr lang="en-GB" sz="1800" b="0" i="0" u="none" strike="noStrike" dirty="0">
              <a:solidFill>
                <a:srgbClr val="000000"/>
              </a:solidFill>
              <a:effectLst/>
              <a:latin typeface="AvenirNext LT Pro Regular"/>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2255378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Pause the slides at this point, for the exercise</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Split the class into groups of around four people and hand out the match cards (from the back of Facilitator Guide for you to print and cut out).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Each group will be given two sets of cards – one set will have the names of the different account types on and the other will have scenarios on.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The group will need to work out which type of account is most suited to which scenario.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Discuss the correct answers with the whole class.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mj-lt"/>
              <a:buNone/>
            </a:pPr>
            <a:r>
              <a:rPr lang="en-GB" sz="1800" b="0" i="0" u="none" strike="noStrike" dirty="0">
                <a:solidFill>
                  <a:srgbClr val="000000"/>
                </a:solidFill>
                <a:effectLst/>
                <a:latin typeface="AvenirNext LT Pro Regular"/>
              </a:rPr>
              <a:t>What account is best if you want to save money in different pots for holidays and bills?</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 Easy access</a:t>
            </a:r>
          </a:p>
          <a:p>
            <a:pPr marL="342900" marR="0" lvl="0" indent="-342900" algn="l" defTabSz="914400" rtl="0" eaLnBrk="1" fontAlgn="base" latinLnBrk="0" hangingPunct="1">
              <a:lnSpc>
                <a:spcPct val="100000"/>
              </a:lnSpc>
              <a:spcBef>
                <a:spcPts val="0"/>
              </a:spcBef>
              <a:spcAft>
                <a:spcPts val="0"/>
              </a:spcAft>
              <a:buClrTx/>
              <a:buSzTx/>
              <a:buFont typeface="+mj-lt"/>
              <a:buAutoNum type="alphaUcPeriod"/>
              <a:tabLst/>
              <a:defRPr/>
            </a:pPr>
            <a:r>
              <a:rPr lang="en-GB" sz="1800" b="0" i="0" u="none" strike="noStrike" dirty="0">
                <a:solidFill>
                  <a:srgbClr val="000000"/>
                </a:solidFill>
                <a:effectLst/>
                <a:latin typeface="AvenirNext LT Pro Regular"/>
              </a:rPr>
              <a:t>Jam jar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Fixed rate bond</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c, stand at the back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B or C)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3528339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Answer revealed</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1483287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mj-lt"/>
              <a:buNone/>
            </a:pPr>
            <a:r>
              <a:rPr lang="en-GB" sz="1800" b="0" i="0" u="none" strike="noStrike" dirty="0">
                <a:solidFill>
                  <a:srgbClr val="000000"/>
                </a:solidFill>
                <a:effectLst/>
                <a:latin typeface="AvenirNext LT Pro Regular"/>
              </a:rPr>
              <a:t>What account is best if you have a lump sum and want it to earn the highest possible rate of interest?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 Easy access</a:t>
            </a:r>
          </a:p>
          <a:p>
            <a:pPr marL="342900" marR="0" lvl="0" indent="-342900" algn="l" defTabSz="914400" rtl="0" eaLnBrk="1" fontAlgn="base" latinLnBrk="0" hangingPunct="1">
              <a:lnSpc>
                <a:spcPct val="100000"/>
              </a:lnSpc>
              <a:spcBef>
                <a:spcPts val="0"/>
              </a:spcBef>
              <a:spcAft>
                <a:spcPts val="0"/>
              </a:spcAft>
              <a:buClrTx/>
              <a:buSzTx/>
              <a:buFont typeface="+mj-lt"/>
              <a:buAutoNum type="alphaUcPeriod"/>
              <a:tabLst/>
              <a:defRPr/>
            </a:pPr>
            <a:r>
              <a:rPr lang="en-GB" sz="1800" b="0" i="0" u="none" strike="noStrike" dirty="0">
                <a:solidFill>
                  <a:srgbClr val="000000"/>
                </a:solidFill>
                <a:effectLst/>
                <a:latin typeface="AvenirNext LT Pro Regular"/>
              </a:rPr>
              <a:t>Jam jar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Fixed rate bond</a:t>
            </a:r>
            <a:r>
              <a:rPr lang="en-GB" sz="1800" b="0" i="0" dirty="0">
                <a:solidFill>
                  <a:srgbClr val="000000"/>
                </a:solidFill>
                <a:effectLst/>
                <a:latin typeface="AvenirNext LT Pro Regular"/>
              </a:rPr>
              <a:t>​ </a:t>
            </a:r>
            <a:r>
              <a:rPr lang="en-GB" sz="1800" b="1" i="0" u="none" strike="noStrike" dirty="0">
                <a:solidFill>
                  <a:srgbClr val="000000"/>
                </a:solidFill>
                <a:effectLst/>
                <a:latin typeface="AvenirNext LT Pro Regular"/>
              </a:rPr>
              <a:t>(correct) </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c, stand at the back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B or C)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143857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Introduce yourself – state your role today and how you plan to help them</a:t>
            </a:r>
            <a:r>
              <a:rPr lang="en-US" sz="1800" b="0" i="0" dirty="0">
                <a:solidFill>
                  <a:srgbClr val="081E47"/>
                </a:solidFill>
                <a:effectLst/>
                <a:latin typeface="Source Sans Pro" panose="020B0503030403020204" pitchFamily="34" charset="0"/>
              </a:rPr>
              <a:t>​</a:t>
            </a:r>
          </a:p>
          <a:p>
            <a:pPr algn="l" rtl="0" fontAlgn="base"/>
            <a:r>
              <a:rPr lang="en-GB" sz="1800" b="1" i="0" u="none" strike="noStrike" dirty="0">
                <a:solidFill>
                  <a:srgbClr val="081E47"/>
                </a:solidFill>
                <a:effectLst/>
                <a:latin typeface="Source Sans Pro" panose="020B0503030403020204" pitchFamily="34" charset="0"/>
              </a:rPr>
              <a:t>Let them know this is a safe space to ask questions about money</a:t>
            </a:r>
          </a:p>
          <a:p>
            <a:pPr algn="l" rtl="0" fontAlgn="base"/>
            <a:r>
              <a:rPr lang="en-GB" sz="1800" b="1" i="0" u="none" strike="noStrike" dirty="0">
                <a:solidFill>
                  <a:srgbClr val="081E47"/>
                </a:solidFill>
                <a:effectLst/>
                <a:latin typeface="Source Sans Pro" panose="020B0503030403020204" pitchFamily="34" charset="0"/>
              </a:rPr>
              <a:t>Encourage them to ask about terms or practices they are unclear on</a:t>
            </a:r>
            <a:endParaRPr lang="en-US" sz="1800"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Learner intros - if it’s a large group, ask them to introduce themselves to the person on their right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Ask </a:t>
            </a:r>
            <a:r>
              <a:rPr lang="en-GB" sz="1800" b="1" i="0" u="none" strike="noStrike" dirty="0">
                <a:solidFill>
                  <a:srgbClr val="000000"/>
                </a:solidFill>
                <a:effectLst/>
                <a:latin typeface="AvenirNext LT Pro Regular"/>
              </a:rPr>
              <a:t>the learners what they want to save up for –  for example, emergency money, a holiday, a deposit for a house…</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Answer revealed</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3536485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mj-lt"/>
              <a:buNone/>
            </a:pPr>
            <a:r>
              <a:rPr lang="en-GB" sz="1800" b="0" i="0" u="none" strike="noStrike" dirty="0">
                <a:solidFill>
                  <a:srgbClr val="000000"/>
                </a:solidFill>
                <a:effectLst/>
                <a:latin typeface="AvenirNext LT Pro Regular"/>
              </a:rPr>
              <a:t>What account is best if you want to put money by for emergencies – so if you need it, you’ll be able to take money out straight away?</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 Easy access </a:t>
            </a:r>
            <a:r>
              <a:rPr lang="en-GB" sz="1800" b="1" i="0" u="none" strike="noStrike" dirty="0">
                <a:solidFill>
                  <a:srgbClr val="000000"/>
                </a:solidFill>
                <a:effectLst/>
                <a:latin typeface="AvenirNext LT Pro Regular"/>
              </a:rPr>
              <a:t>(correct) </a:t>
            </a:r>
            <a:endParaRPr lang="en-GB" sz="1800" b="0" i="0" u="none" strike="noStrike" dirty="0">
              <a:solidFill>
                <a:srgbClr val="000000"/>
              </a:solidFill>
              <a:effectLst/>
              <a:latin typeface="AvenirNext LT Pro Regular"/>
            </a:endParaRPr>
          </a:p>
          <a:p>
            <a:pPr marL="342900" marR="0" lvl="0" indent="-342900" algn="l" defTabSz="914400" rtl="0" eaLnBrk="1" fontAlgn="base" latinLnBrk="0" hangingPunct="1">
              <a:lnSpc>
                <a:spcPct val="100000"/>
              </a:lnSpc>
              <a:spcBef>
                <a:spcPts val="0"/>
              </a:spcBef>
              <a:spcAft>
                <a:spcPts val="0"/>
              </a:spcAft>
              <a:buClrTx/>
              <a:buSzTx/>
              <a:buFont typeface="+mj-lt"/>
              <a:buAutoNum type="alphaUcPeriod"/>
              <a:tabLst/>
              <a:defRPr/>
            </a:pPr>
            <a:r>
              <a:rPr lang="en-GB" sz="1800" b="0" i="0" u="none" strike="noStrike" dirty="0">
                <a:solidFill>
                  <a:srgbClr val="000000"/>
                </a:solidFill>
                <a:effectLst/>
                <a:latin typeface="AvenirNext LT Pro Regular"/>
              </a:rPr>
              <a:t>Jam jar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Fixed rate bond</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c, stand at the back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B or C)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2381191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Answer revealed</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1335059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Review the workshop with the delegates by running back through the aims and reminding the learners what they want they said they wanted to save up for at the beginning of the workshop.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dirty="0">
                <a:solidFill>
                  <a:srgbClr val="000000"/>
                </a:solidFill>
                <a:effectLst/>
                <a:latin typeface="AvenirNext LT Pro Regular" panose="020B0504020202020204"/>
              </a:rPr>
              <a:t>Ask the learners if they have any questions about what's been covered. </a:t>
            </a:r>
          </a:p>
          <a:p>
            <a:r>
              <a:rPr lang="en-GB" sz="1200" b="1" i="0" dirty="0">
                <a:solidFill>
                  <a:srgbClr val="000000"/>
                </a:solidFill>
                <a:effectLst/>
                <a:latin typeface="AvenirNext LT Pro Regular" panose="020B0504020202020204"/>
              </a:rPr>
              <a:t>Encourage learners to help and support each other. </a:t>
            </a:r>
            <a:endParaRPr lang="en-US" b="1" dirty="0"/>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         </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is the end of this workshop. Thank you for attending – we hope it's been useful.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Please keep your workbooks so that you can refer back to your notes.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The workbook also contains helpful links to information on the internet, as well as an explanation of financial terms to help you understand the terminology of budgeting.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00000"/>
                </a:solidFill>
                <a:effectLst/>
                <a:latin typeface="AvenirNext LT Pro Regular"/>
              </a:rPr>
              <a:t>Explain:         </a:t>
            </a:r>
            <a:r>
              <a:rPr lang="en-GB" sz="1800" b="0" i="0" u="none" strike="noStrike">
                <a:solidFill>
                  <a:srgbClr val="000000"/>
                </a:solidFill>
                <a:effectLst/>
                <a:latin typeface="AvenirNext LT Pro Regular"/>
              </a:rPr>
              <a:t>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This workshop aims to help learners understand how to select and use savings accounts.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AvenirNext LT Pro Regular"/>
              </a:rPr>
              <a:t>By the end of this workshop, you should be able to: </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list the benefits of saving,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make informed decisions around interest rates, and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choose a type of saving account that best suits you.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Run through basic health and safety (fire exits, trip hazards etc) if appropriate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Run through the agenda.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Read out the disclaimer:</a:t>
            </a:r>
            <a:r>
              <a:rPr lang="en-GB" sz="1800" b="1" i="0" u="none" strike="noStrike" dirty="0">
                <a:solidFill>
                  <a:srgbClr val="000000"/>
                </a:solidFill>
                <a:effectLst/>
                <a:latin typeface="WordVisiCarriageReturn_MSFontService"/>
              </a:rPr>
              <a:t> </a:t>
            </a:r>
            <a:r>
              <a:rPr lang="en-GB" sz="1800" b="0" i="0" dirty="0">
                <a:solidFill>
                  <a:srgbClr val="000000"/>
                </a:solidFill>
                <a:effectLst/>
                <a:latin typeface="WordVisiCarriageReturn_MSFontService"/>
              </a:rPr>
              <a:t>​</a:t>
            </a:r>
            <a:br>
              <a:rPr lang="en-GB" sz="1800" b="0" i="0" dirty="0">
                <a:solidFill>
                  <a:srgbClr val="000000"/>
                </a:solidFill>
                <a:effectLst/>
                <a:latin typeface="WordVisiCarriageReturn_MSFontService"/>
              </a:rPr>
            </a:br>
            <a:r>
              <a:rPr lang="en-GB" sz="1800" b="0" i="0" u="none" strike="noStrike" dirty="0">
                <a:solidFill>
                  <a:srgbClr val="000000"/>
                </a:solidFill>
                <a:effectLst/>
                <a:latin typeface="AvenirNext LT Pro Regular"/>
              </a:rPr>
              <a:t>Everything that is discussed today is for guidance and is not financial advice. Any websites, tools etc. are examples of what's available.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Hand out the workbook and explain it's for the learners to make notes as we go through the workshop and has some useful links to further information.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So, first we’re going to look at the benefits of saving.</a:t>
            </a:r>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sz="1800" b="0" i="0" u="none" strike="noStrike">
                <a:solidFill>
                  <a:srgbClr val="000000"/>
                </a:solidFill>
                <a:effectLst/>
                <a:latin typeface="Calibri" panose="020F0502020204030204" pitchFamily="34" charset="0"/>
              </a:rPr>
              <a:t>And by the end of this section, you should be able to:</a:t>
            </a:r>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a:rPr>
              <a:t>list the benefits of saving. </a:t>
            </a:r>
            <a:r>
              <a:rPr lang="en-US" sz="1800" b="0" i="0">
                <a:solidFill>
                  <a:srgbClr val="000000"/>
                </a:solidFill>
                <a:effectLst/>
                <a:latin typeface="AvenirNext LT Pro Regular"/>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ANIMATED SLIDE – CLICK TO REVEAL THE SECOND QUESTION</a:t>
            </a:r>
          </a:p>
          <a:p>
            <a:pPr algn="l" rtl="0" fontAlgn="base"/>
            <a:r>
              <a:rPr lang="en-GB" sz="1800" b="1" i="0" u="none" strike="noStrike" dirty="0">
                <a:solidFill>
                  <a:srgbClr val="000000"/>
                </a:solidFill>
                <a:effectLst/>
                <a:latin typeface="AvenirNext LT Pro Regular"/>
              </a:rPr>
              <a:t>Use the following question to facilitate a discussion on the benefits of saving.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Ask:</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Why is it good to save – what are the benefits, do you think?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00000"/>
                </a:solidFill>
                <a:effectLst/>
                <a:latin typeface="AvenirNext LT Pro Regular"/>
              </a:rPr>
              <a:t>Look for:</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Feeling in control of your finances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Having money for emergencies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Saving for big purchases such as a washing machine, car or a holiday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Saving for your future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Deposit for a house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Saving for retirement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00000"/>
                </a:solidFill>
                <a:effectLst/>
                <a:latin typeface="AvenirNext LT Pro Regular"/>
              </a:rPr>
              <a:t>You may want to note these ideas on flipchart or whiteboard if available. There’s also space in the workbook for this.</a:t>
            </a:r>
            <a:r>
              <a:rPr lang="en-US" sz="1800" b="0" i="0" dirty="0">
                <a:solidFill>
                  <a:srgbClr val="000000"/>
                </a:solidFill>
                <a:effectLst/>
                <a:latin typeface="AvenirNext LT Pro Regular"/>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Ask:</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Do you need lots of spare money to be able to save?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00000"/>
                </a:solidFill>
                <a:effectLst/>
                <a:latin typeface="AvenirNext LT Pro Regular"/>
              </a:rPr>
              <a:t>Explain:</a:t>
            </a:r>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venirNext LT Pro Regular"/>
              </a:rPr>
              <a:t>Even if you can only save a few pounds a week, you'll be surprised by how quickly your savings will grow. There are schemes that will help you save – we'll look at those in more detail later in the workshop.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348986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Quiz</a:t>
            </a:r>
          </a:p>
          <a:p>
            <a:pPr algn="l" rtl="0" fontAlgn="base"/>
            <a:r>
              <a:rPr lang="en-GB" sz="1800" b="1" i="0" u="none" strike="noStrike" dirty="0">
                <a:solidFill>
                  <a:srgbClr val="000000"/>
                </a:solidFill>
                <a:effectLst/>
                <a:latin typeface="AvenirNext LT Pro Regular"/>
              </a:rPr>
              <a:t>EITHER: </a:t>
            </a:r>
          </a:p>
          <a:p>
            <a:pPr marL="285750" indent="-285750" algn="l" rtl="0" fontAlgn="base">
              <a:buFont typeface="Arial" panose="020B0604020202020204" pitchFamily="34" charset="0"/>
              <a:buChar char="•"/>
            </a:pPr>
            <a:r>
              <a:rPr lang="en-GB" sz="1800" b="1" i="0" u="none" strike="noStrike" dirty="0">
                <a:solidFill>
                  <a:srgbClr val="000000"/>
                </a:solidFill>
                <a:effectLst/>
                <a:latin typeface="AvenirNext LT Pro Regular"/>
              </a:rPr>
              <a:t>Split the class into small groups and run through the following quiz with them. Keep it fun and light-hearted</a:t>
            </a:r>
            <a:r>
              <a:rPr lang="en-GB" sz="1800" b="0" i="0" u="none" strike="noStrike" dirty="0">
                <a:solidFill>
                  <a:srgbClr val="000000"/>
                </a:solidFill>
                <a:effectLst/>
                <a:latin typeface="AvenirNext LT Pro Regular"/>
              </a:rPr>
              <a:t>. </a:t>
            </a:r>
            <a:r>
              <a:rPr lang="en-US" sz="1800" b="0" i="0" dirty="0">
                <a:solidFill>
                  <a:srgbClr val="000000"/>
                </a:solidFill>
                <a:effectLst/>
                <a:latin typeface="AvenirNext LT Pro Regular"/>
              </a:rPr>
              <a:t>​</a:t>
            </a:r>
            <a:r>
              <a:rPr lang="en-GB" sz="1800" b="1" i="0" u="none" strike="noStrike" dirty="0">
                <a:solidFill>
                  <a:srgbClr val="000000"/>
                </a:solidFill>
                <a:effectLst/>
                <a:latin typeface="AvenirNext LT Pro Regular"/>
              </a:rPr>
              <a:t>Mention that these questions are also listed in their workbooks – they might want to read them there, and use the workbooks to note the answers. </a:t>
            </a:r>
            <a:r>
              <a:rPr lang="en-GB" sz="1800" b="0" i="0" dirty="0">
                <a:solidFill>
                  <a:srgbClr val="000000"/>
                </a:solidFill>
                <a:effectLst/>
                <a:latin typeface="AvenirNext LT Pro Regular"/>
              </a:rPr>
              <a:t>​</a:t>
            </a:r>
            <a:r>
              <a:rPr lang="en-GB" sz="1800" b="0" i="1" dirty="0">
                <a:solidFill>
                  <a:srgbClr val="000000"/>
                </a:solidFill>
                <a:effectLst/>
                <a:latin typeface="AvenirNext LT Pro Regular"/>
              </a:rPr>
              <a:t>If you use this option, you can hide / skip through the next two slides.</a:t>
            </a:r>
          </a:p>
          <a:p>
            <a:pPr algn="l" rtl="0" fontAlgn="base"/>
            <a:r>
              <a:rPr lang="en-GB" sz="1800" b="1" i="0" dirty="0">
                <a:solidFill>
                  <a:srgbClr val="000000"/>
                </a:solidFill>
                <a:effectLst/>
                <a:latin typeface="AvenirNext LT Pro Regular"/>
              </a:rPr>
              <a:t>OR:</a:t>
            </a:r>
          </a:p>
          <a:p>
            <a:pPr marL="285750" indent="-285750" algn="l" rtl="0" fontAlgn="base">
              <a:buFont typeface="Arial" panose="020B0604020202020204" pitchFamily="34" charset="0"/>
              <a:buChar char="•"/>
            </a:pPr>
            <a:r>
              <a:rPr lang="en-GB" sz="1800" b="1" i="0" dirty="0">
                <a:solidFill>
                  <a:srgbClr val="000000"/>
                </a:solidFill>
                <a:effectLst/>
                <a:latin typeface="AvenirNext LT Pro Regular"/>
              </a:rPr>
              <a:t>Show the next four slides which cover two questions (1 slide with options + 1 ‘correct answer’ slide per question). Use this option if your group would benefit from seeing the questions on the screen, they don’t have workbooks or you’re short on time. </a:t>
            </a:r>
            <a:endParaRPr lang="en-GB" b="1" i="0" dirty="0">
              <a:solidFill>
                <a:srgbClr val="444444"/>
              </a:solidFill>
              <a:effectLst/>
              <a:latin typeface="Calibri" panose="020F0502020204030204" pitchFamily="34" charset="0"/>
            </a:endParaRPr>
          </a:p>
          <a:p>
            <a:pPr algn="l" rtl="0" fontAlgn="base"/>
            <a:endParaRPr lang="en-GB" sz="1800" b="0" i="0" u="none" strike="noStrike" dirty="0">
              <a:solidFill>
                <a:srgbClr val="000000"/>
              </a:solidFill>
              <a:effectLst/>
              <a:latin typeface="AvenirNext LT Pro Regular"/>
            </a:endParaRPr>
          </a:p>
          <a:p>
            <a:pPr algn="l" rtl="0" fontAlgn="base"/>
            <a:r>
              <a:rPr lang="en-GB" sz="1800" b="0" i="0" u="none" strike="noStrike" dirty="0">
                <a:solidFill>
                  <a:srgbClr val="000000"/>
                </a:solidFill>
                <a:effectLst/>
                <a:latin typeface="AvenirNext LT Pro Regular"/>
              </a:rPr>
              <a:t>Let’s have a quick quiz: see how many of the following you can guess correctly: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Next LT Pro Regular"/>
              </a:rPr>
              <a:t> </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How many people in Britain have no savings at all?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 1 in 10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 3 in 10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 5 in 10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 7 in 10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buFont typeface="+mj-lt"/>
              <a:buAutoNum type="arabicPeriod" startAt="2"/>
            </a:pPr>
            <a:r>
              <a:rPr lang="en-GB" sz="1800" b="0" i="0" u="none" strike="noStrike" dirty="0">
                <a:solidFill>
                  <a:srgbClr val="000000"/>
                </a:solidFill>
                <a:effectLst/>
                <a:latin typeface="AvenirNext LT Pro Regular"/>
              </a:rPr>
              <a:t>In 2020, how much did the average person have saved?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£550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£2,010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£6,750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£15,328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startAt="3"/>
            </a:pP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startAt="3"/>
            </a:pPr>
            <a:r>
              <a:rPr lang="en-GB" sz="1800" b="0" i="0" u="none" strike="noStrike" dirty="0">
                <a:solidFill>
                  <a:srgbClr val="000000"/>
                </a:solidFill>
                <a:effectLst/>
                <a:latin typeface="AvenirNext LT Pro Regular"/>
              </a:rPr>
              <a:t>A third of Brits have less than £600 in savings.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True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False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startAt="4"/>
            </a:pP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startAt="4"/>
            </a:pPr>
            <a:r>
              <a:rPr lang="en-GB" sz="1800" b="0" i="0" u="none" strike="noStrike" dirty="0">
                <a:solidFill>
                  <a:srgbClr val="000000"/>
                </a:solidFill>
                <a:effectLst/>
                <a:latin typeface="AvenirNext LT Pro Regular"/>
              </a:rPr>
              <a:t>What % of Brits don’t have enough savings to live for a month without an income?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9%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16%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35%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41%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startAt="5"/>
            </a:pP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startAt="5"/>
            </a:pPr>
            <a:r>
              <a:rPr lang="en-GB" sz="1800" b="0" i="0" u="none" strike="noStrike" dirty="0">
                <a:solidFill>
                  <a:srgbClr val="000000"/>
                </a:solidFill>
                <a:effectLst/>
                <a:latin typeface="AvenirNext LT Pro Regular"/>
              </a:rPr>
              <a:t>What is the recommended amount of savings to have, to live without an income?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1 month of expenses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3 months of expenses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6 months of expenses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venirNext LT Pro Regular"/>
              </a:rPr>
              <a:t>1 year of expenses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Discuss this further with the class; were there any answers that surprised them? </a:t>
            </a:r>
            <a:r>
              <a:rPr lang="en-US" sz="1800" b="0" i="0" dirty="0">
                <a:solidFill>
                  <a:srgbClr val="000000"/>
                </a:solidFill>
                <a:effectLst/>
                <a:latin typeface="AvenirNext LT Pro Regular"/>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1993878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mj-lt"/>
              <a:buNone/>
            </a:pPr>
            <a:r>
              <a:rPr lang="en-GB" sz="1800" b="0" i="0" u="none" strike="noStrike" dirty="0">
                <a:solidFill>
                  <a:srgbClr val="000000"/>
                </a:solidFill>
                <a:effectLst/>
                <a:latin typeface="AvenirNext LT Pro Regular"/>
              </a:rPr>
              <a:t>How many people in Britain have no savings at all?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 1 in 10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 3 in 10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 5 in 10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c, stand at the back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B or C)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582561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2" t="13495" r="1024" b="10698"/>
          <a:stretch/>
        </p:blipFill>
        <p:spPr>
          <a:xfrm flipH="1">
            <a:off x="15874" y="0"/>
            <a:ext cx="9144000" cy="4660900"/>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248585"/>
            <a:ext cx="4685898" cy="507831"/>
          </a:xfrm>
        </p:spPr>
        <p:txBody>
          <a:bodyPr/>
          <a:lstStyle>
            <a:lvl1pPr algn="ctr">
              <a:defRPr sz="3000" b="0" i="0" cap="none">
                <a:solidFill>
                  <a:schemeClr val="tx1"/>
                </a:solidFill>
                <a:latin typeface="Lloyds Bank Jack" panose="0200050304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394975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052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94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290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a:p>
        </p:txBody>
      </p:sp>
    </p:spTree>
    <p:extLst>
      <p:ext uri="{BB962C8B-B14F-4D97-AF65-F5344CB8AC3E}">
        <p14:creationId xmlns:p14="http://schemas.microsoft.com/office/powerpoint/2010/main" val="280705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623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lloydsbankacademy.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a:t>
            </a:r>
            <a:r>
              <a:rPr lang="en-GB" sz="1100" b="0" i="0" err="1">
                <a:effectLst/>
                <a:latin typeface="Lloyds Bank Jack" panose="02000503040000020004" pitchFamily="2" charset="77"/>
              </a:rPr>
              <a:t>LloydsBankAcademy</a:t>
            </a:r>
            <a:endParaRPr lang="en-GB" sz="1100" b="0" i="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 Visit our online lessons at </a:t>
            </a:r>
            <a:r>
              <a:rPr lang="en-US" sz="1100" b="0" i="0" err="1">
                <a:latin typeface="Lloyds Bank Jack" panose="02000503040000020004" pitchFamily="2" charset="77"/>
              </a:rPr>
              <a:t>www.lloydsbankacademy.com</a:t>
            </a:r>
            <a:endParaRPr lang="en-GB" sz="1100" b="0" i="0">
              <a:effectLst/>
              <a:latin typeface="Lloyds Bank Jack" panose="02000503040000020004" pitchFamily="2" charset="77"/>
            </a:endParaRPr>
          </a:p>
        </p:txBody>
      </p:sp>
      <p:sp>
        <p:nvSpPr>
          <p:cNvPr id="21" name="Rectangle 20">
            <a:hlinkClick r:id="rId11"/>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dk2" tx1="lt1" bg2="dk1" tx2="lt2" accent1="accent1" accent2="accent2" accent3="accent3" accent4="accent4" accent5="accent5" accent6="accent6" hlink="hlink" folHlink="folHlink"/>
  <p:sldLayoutIdLst>
    <p:sldLayoutId id="2147483686" r:id="rId1"/>
    <p:sldLayoutId id="2147483683" r:id="rId2"/>
    <p:sldLayoutId id="2147483688" r:id="rId3"/>
    <p:sldLayoutId id="2147483684" r:id="rId4"/>
    <p:sldLayoutId id="2147483687" r:id="rId5"/>
    <p:sldLayoutId id="2147483689" r:id="rId6"/>
    <p:sldLayoutId id="2147483679" r:id="rId7"/>
    <p:sldLayoutId id="2147483690" r:id="rId8"/>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a:xfrm>
            <a:off x="1" y="2357437"/>
            <a:ext cx="3291840" cy="2099937"/>
          </a:xfrm>
        </p:spPr>
        <p:txBody>
          <a:bodyPr/>
          <a:lstStyle/>
          <a:p>
            <a:r>
              <a:rPr lang="en-GB" sz="3600" dirty="0"/>
              <a:t>Saving Essentials </a:t>
            </a:r>
            <a:br>
              <a:rPr lang="en-GB" sz="3600" dirty="0"/>
            </a:br>
            <a:r>
              <a:rPr lang="en-GB" sz="3600" dirty="0"/>
              <a:t>Workshop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dirty="0">
                <a:effectLst/>
                <a:ea typeface="Arial" panose="020B0604020202020204" pitchFamily="34" charset="0"/>
                <a:cs typeface="Times New Roman" panose="02020603050405020304" pitchFamily="18" charset="0"/>
              </a:rPr>
              <a:t>How many people in Britain have no savings at all? </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1 in 10</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3 in 10</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5 in 10</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
        <p:nvSpPr>
          <p:cNvPr id="10" name="Rectangle 9">
            <a:extLst>
              <a:ext uri="{FF2B5EF4-FFF2-40B4-BE49-F238E27FC236}">
                <a16:creationId xmlns:a16="http://schemas.microsoft.com/office/drawing/2014/main" id="{6C5CDDBB-8938-C476-0C62-5D7201004BAC}"/>
              </a:ext>
            </a:extLst>
          </p:cNvPr>
          <p:cNvSpPr/>
          <p:nvPr/>
        </p:nvSpPr>
        <p:spPr>
          <a:xfrm>
            <a:off x="3502296" y="2270811"/>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E441DF9-E615-B29C-C021-25C41082A4CA}"/>
              </a:ext>
            </a:extLst>
          </p:cNvPr>
          <p:cNvSpPr/>
          <p:nvPr/>
        </p:nvSpPr>
        <p:spPr>
          <a:xfrm>
            <a:off x="5975108" y="2270811"/>
            <a:ext cx="2139408" cy="1580344"/>
          </a:xfrm>
          <a:prstGeom prst="rect">
            <a:avLst/>
          </a:prstGeom>
          <a:solidFill>
            <a:srgbClr val="88A493">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9870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dirty="0">
                <a:effectLst/>
                <a:ea typeface="Arial" panose="020B0604020202020204" pitchFamily="34" charset="0"/>
                <a:cs typeface="Times New Roman" panose="02020603050405020304" pitchFamily="18" charset="0"/>
              </a:rPr>
              <a:t>One third of Brits hav</a:t>
            </a:r>
            <a:r>
              <a:rPr lang="en-US" sz="3200" dirty="0">
                <a:ea typeface="Arial" panose="020B0604020202020204" pitchFamily="34" charset="0"/>
                <a:cs typeface="Times New Roman" panose="02020603050405020304" pitchFamily="18" charset="0"/>
              </a:rPr>
              <a:t>e less than £600 in savings</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375851"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True</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498473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False</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438998"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5064467" y="2327256"/>
            <a:ext cx="396000" cy="369332"/>
          </a:xfrm>
          <a:prstGeom prst="rect">
            <a:avLst/>
          </a:prstGeom>
          <a:solidFill>
            <a:srgbClr val="659E01"/>
          </a:solidFill>
        </p:spPr>
        <p:txBody>
          <a:bodyPr wrap="square" rtlCol="0">
            <a:spAutoFit/>
          </a:bodyPr>
          <a:lstStyle/>
          <a:p>
            <a:r>
              <a:rPr lang="en-GB" dirty="0"/>
              <a:t>B</a:t>
            </a:r>
          </a:p>
        </p:txBody>
      </p:sp>
    </p:spTree>
    <p:extLst>
      <p:ext uri="{BB962C8B-B14F-4D97-AF65-F5344CB8AC3E}">
        <p14:creationId xmlns:p14="http://schemas.microsoft.com/office/powerpoint/2010/main" val="3768420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dirty="0">
                <a:effectLst/>
                <a:ea typeface="Arial" panose="020B0604020202020204" pitchFamily="34" charset="0"/>
                <a:cs typeface="Times New Roman" panose="02020603050405020304" pitchFamily="18" charset="0"/>
              </a:rPr>
              <a:t>One third of Brits hav</a:t>
            </a:r>
            <a:r>
              <a:rPr lang="en-US" sz="3200" dirty="0">
                <a:ea typeface="Arial" panose="020B0604020202020204" pitchFamily="34" charset="0"/>
                <a:cs typeface="Times New Roman" panose="02020603050405020304" pitchFamily="18" charset="0"/>
              </a:rPr>
              <a:t>e less than £600 in savings</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375851"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True</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4984738"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False</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438998"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5064467" y="2327256"/>
            <a:ext cx="396000" cy="369332"/>
          </a:xfrm>
          <a:prstGeom prst="rect">
            <a:avLst/>
          </a:prstGeom>
          <a:solidFill>
            <a:srgbClr val="659E01"/>
          </a:solidFill>
        </p:spPr>
        <p:txBody>
          <a:bodyPr wrap="square" rtlCol="0">
            <a:spAutoFit/>
          </a:bodyPr>
          <a:lstStyle/>
          <a:p>
            <a:r>
              <a:rPr lang="en-GB" dirty="0"/>
              <a:t>B</a:t>
            </a:r>
          </a:p>
        </p:txBody>
      </p:sp>
      <p:sp>
        <p:nvSpPr>
          <p:cNvPr id="7" name="Rectangle 6">
            <a:extLst>
              <a:ext uri="{FF2B5EF4-FFF2-40B4-BE49-F238E27FC236}">
                <a16:creationId xmlns:a16="http://schemas.microsoft.com/office/drawing/2014/main" id="{AB82FF5B-EAD9-63CC-9ED9-0DE62E40FABA}"/>
              </a:ext>
            </a:extLst>
          </p:cNvPr>
          <p:cNvSpPr/>
          <p:nvPr/>
        </p:nvSpPr>
        <p:spPr>
          <a:xfrm>
            <a:off x="4984738" y="2270811"/>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6932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215710" y="2248585"/>
            <a:ext cx="2712602" cy="590931"/>
          </a:xfrm>
        </p:spPr>
        <p:txBody>
          <a:bodyPr/>
          <a:lstStyle/>
          <a:p>
            <a:pPr algn="ctr"/>
            <a:r>
              <a:rPr lang="en-US" sz="3600" dirty="0"/>
              <a:t>Interest rates</a:t>
            </a:r>
          </a:p>
        </p:txBody>
      </p:sp>
    </p:spTree>
    <p:extLst>
      <p:ext uri="{BB962C8B-B14F-4D97-AF65-F5344CB8AC3E}">
        <p14:creationId xmlns:p14="http://schemas.microsoft.com/office/powerpoint/2010/main" val="4027736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2D5D267-C6E3-4CDE-80D9-26468180076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59318" t="15652" r="12536" b="41263"/>
          <a:stretch/>
        </p:blipFill>
        <p:spPr>
          <a:xfrm>
            <a:off x="4572000" y="-23052"/>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Interest rates – what are they?</a:t>
            </a:r>
            <a:endParaRPr lang="en-US" dirty="0"/>
          </a:p>
        </p:txBody>
      </p:sp>
      <p:sp>
        <p:nvSpPr>
          <p:cNvPr id="3" name="Content Placeholder 2">
            <a:extLst>
              <a:ext uri="{FF2B5EF4-FFF2-40B4-BE49-F238E27FC236}">
                <a16:creationId xmlns:a16="http://schemas.microsoft.com/office/drawing/2014/main" id="{8F286B58-0B09-DE2F-8929-118604B974B8}"/>
              </a:ext>
            </a:extLst>
          </p:cNvPr>
          <p:cNvSpPr>
            <a:spLocks noGrp="1"/>
          </p:cNvSpPr>
          <p:nvPr>
            <p:ph sz="half" idx="2"/>
          </p:nvPr>
        </p:nvSpPr>
        <p:spPr>
          <a:xfrm>
            <a:off x="348982" y="1826912"/>
            <a:ext cx="3100800" cy="646331"/>
          </a:xfrm>
        </p:spPr>
        <p:txBody>
          <a:bodyPr/>
          <a:lstStyle/>
          <a:p>
            <a:r>
              <a:rPr lang="en-GB" sz="1800" dirty="0"/>
              <a:t>How much your bank pays you for saving with them</a:t>
            </a:r>
          </a:p>
        </p:txBody>
      </p:sp>
    </p:spTree>
    <p:extLst>
      <p:ext uri="{BB962C8B-B14F-4D97-AF65-F5344CB8AC3E}">
        <p14:creationId xmlns:p14="http://schemas.microsoft.com/office/powerpoint/2010/main" val="223375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4DA44F9-B806-2F82-74E1-AF143C74B67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9355" t="12311" r="7747" b="6695"/>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Calculating interest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3138744"/>
          </a:xfrm>
        </p:spPr>
        <p:txBody>
          <a:bodyPr anchor="t"/>
          <a:lstStyle/>
          <a:p>
            <a:pPr>
              <a:lnSpc>
                <a:spcPct val="114000"/>
              </a:lnSpc>
            </a:pPr>
            <a:r>
              <a:rPr lang="en-GB" sz="1800" dirty="0"/>
              <a:t>Susan puts £1,000 into a saving account. The account pays a 2% interest rate.</a:t>
            </a:r>
          </a:p>
          <a:p>
            <a:pPr>
              <a:lnSpc>
                <a:spcPct val="114000"/>
              </a:lnSpc>
            </a:pPr>
            <a:endParaRPr lang="en-GB" sz="1800" dirty="0"/>
          </a:p>
          <a:p>
            <a:pPr>
              <a:lnSpc>
                <a:spcPct val="114000"/>
              </a:lnSpc>
            </a:pPr>
            <a:r>
              <a:rPr lang="en-GB" sz="1800" dirty="0"/>
              <a:t>If she doesn’t spend any of the money in her savings account, how much will she have after one year?</a:t>
            </a:r>
          </a:p>
          <a:p>
            <a:pPr>
              <a:lnSpc>
                <a:spcPct val="114000"/>
              </a:lnSpc>
            </a:pPr>
            <a:endParaRPr lang="en-GB" sz="1800" dirty="0"/>
          </a:p>
          <a:p>
            <a:pPr>
              <a:lnSpc>
                <a:spcPct val="114000"/>
              </a:lnSpc>
            </a:pPr>
            <a:r>
              <a:rPr lang="en-GB" sz="1800" b="1" dirty="0"/>
              <a:t>On a calculator ,type in 1000 x 2 then press the % button</a:t>
            </a:r>
          </a:p>
        </p:txBody>
      </p:sp>
      <p:sp>
        <p:nvSpPr>
          <p:cNvPr id="2" name="Content Placeholder 2">
            <a:extLst>
              <a:ext uri="{FF2B5EF4-FFF2-40B4-BE49-F238E27FC236}">
                <a16:creationId xmlns:a16="http://schemas.microsoft.com/office/drawing/2014/main" id="{3EE3663C-A535-0CD2-8176-C99F0F66FF7A}"/>
              </a:ext>
            </a:extLst>
          </p:cNvPr>
          <p:cNvSpPr txBox="1">
            <a:spLocks/>
          </p:cNvSpPr>
          <p:nvPr/>
        </p:nvSpPr>
        <p:spPr bwMode="auto">
          <a:xfrm>
            <a:off x="252000" y="4038759"/>
            <a:ext cx="391821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dirty="0"/>
              <a:t>Susan will have </a:t>
            </a:r>
            <a:r>
              <a:rPr lang="en-GB" sz="1800" b="1" kern="0" dirty="0"/>
              <a:t>£1,020 </a:t>
            </a:r>
            <a:r>
              <a:rPr lang="en-GB" sz="1800" kern="0" dirty="0"/>
              <a:t>after one year</a:t>
            </a:r>
          </a:p>
        </p:txBody>
      </p:sp>
    </p:spTree>
    <p:extLst>
      <p:ext uri="{BB962C8B-B14F-4D97-AF65-F5344CB8AC3E}">
        <p14:creationId xmlns:p14="http://schemas.microsoft.com/office/powerpoint/2010/main" val="247968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135289" y="2248585"/>
            <a:ext cx="4873450" cy="590931"/>
          </a:xfrm>
        </p:spPr>
        <p:txBody>
          <a:bodyPr/>
          <a:lstStyle/>
          <a:p>
            <a:pPr algn="ctr"/>
            <a:r>
              <a:rPr lang="en-US" sz="3600"/>
              <a:t>Types of saving accounts</a:t>
            </a:r>
          </a:p>
        </p:txBody>
      </p:sp>
    </p:spTree>
    <p:extLst>
      <p:ext uri="{BB962C8B-B14F-4D97-AF65-F5344CB8AC3E}">
        <p14:creationId xmlns:p14="http://schemas.microsoft.com/office/powerpoint/2010/main" val="3046638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F851E26-3FFD-3071-FF34-476F6E41A10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6685" t="54811" r="9353" b="8478"/>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Saving account types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p:txBody>
          <a:bodyPr anchor="t"/>
          <a:lstStyle/>
          <a:p>
            <a:pPr marL="285750" indent="-285750">
              <a:lnSpc>
                <a:spcPct val="150000"/>
              </a:lnSpc>
              <a:buFont typeface="Arial" panose="020B0604020202020204" pitchFamily="34" charset="0"/>
              <a:buChar char="•"/>
            </a:pPr>
            <a:r>
              <a:rPr lang="en-GB"/>
              <a:t>Jam Jar</a:t>
            </a:r>
          </a:p>
          <a:p>
            <a:pPr marL="285750" indent="-285750">
              <a:lnSpc>
                <a:spcPct val="150000"/>
              </a:lnSpc>
              <a:buFont typeface="Arial" panose="020B0604020202020204" pitchFamily="34" charset="0"/>
              <a:buChar char="•"/>
            </a:pPr>
            <a:r>
              <a:rPr lang="en-GB"/>
              <a:t>ISA</a:t>
            </a:r>
          </a:p>
          <a:p>
            <a:pPr marL="285750" indent="-285750">
              <a:lnSpc>
                <a:spcPct val="150000"/>
              </a:lnSpc>
              <a:buFont typeface="Arial" panose="020B0604020202020204" pitchFamily="34" charset="0"/>
              <a:buChar char="•"/>
            </a:pPr>
            <a:r>
              <a:rPr lang="en-GB"/>
              <a:t>Easy Access</a:t>
            </a:r>
          </a:p>
          <a:p>
            <a:pPr marL="285750" indent="-285750">
              <a:lnSpc>
                <a:spcPct val="150000"/>
              </a:lnSpc>
              <a:buFont typeface="Arial" panose="020B0604020202020204" pitchFamily="34" charset="0"/>
              <a:buChar char="•"/>
            </a:pPr>
            <a:r>
              <a:rPr lang="en-GB"/>
              <a:t>Notice Accounts</a:t>
            </a:r>
          </a:p>
          <a:p>
            <a:pPr marL="285750" indent="-285750">
              <a:lnSpc>
                <a:spcPct val="150000"/>
              </a:lnSpc>
              <a:buFont typeface="Arial" panose="020B0604020202020204" pitchFamily="34" charset="0"/>
              <a:buChar char="•"/>
            </a:pPr>
            <a:r>
              <a:rPr lang="en-GB"/>
              <a:t>Fixed Rate Bonds</a:t>
            </a:r>
          </a:p>
          <a:p>
            <a:pPr marL="285750" indent="-285750">
              <a:lnSpc>
                <a:spcPct val="150000"/>
              </a:lnSpc>
              <a:buFont typeface="Arial" panose="020B0604020202020204" pitchFamily="34" charset="0"/>
              <a:buChar char="•"/>
            </a:pPr>
            <a:r>
              <a:rPr lang="en-GB"/>
              <a:t>Help to Save</a:t>
            </a:r>
          </a:p>
          <a:p>
            <a:pPr marL="285750" indent="-285750">
              <a:lnSpc>
                <a:spcPct val="150000"/>
              </a:lnSpc>
              <a:buFont typeface="Arial" panose="020B0604020202020204" pitchFamily="34" charset="0"/>
              <a:buChar char="•"/>
            </a:pPr>
            <a:r>
              <a:rPr lang="en-GB"/>
              <a:t>Credit Union</a:t>
            </a:r>
          </a:p>
        </p:txBody>
      </p:sp>
    </p:spTree>
    <p:extLst>
      <p:ext uri="{BB962C8B-B14F-4D97-AF65-F5344CB8AC3E}">
        <p14:creationId xmlns:p14="http://schemas.microsoft.com/office/powerpoint/2010/main" val="622893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B159672-0AC5-4D0B-23AD-E1283EBFD56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5116" t="2095" r="4420" b="3343"/>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Jam Jar accounts</a:t>
            </a:r>
          </a:p>
        </p:txBody>
      </p:sp>
      <p:sp>
        <p:nvSpPr>
          <p:cNvPr id="3" name="Content Placeholder 2">
            <a:extLst>
              <a:ext uri="{FF2B5EF4-FFF2-40B4-BE49-F238E27FC236}">
                <a16:creationId xmlns:a16="http://schemas.microsoft.com/office/drawing/2014/main" id="{102D43F4-FBF3-2366-C011-3B6B74088317}"/>
              </a:ext>
              <a:ext uri="{C183D7F6-B498-43B3-948B-1728B52AA6E4}">
                <adec:decorative xmlns:adec="http://schemas.microsoft.com/office/drawing/2017/decorative" val="1"/>
              </a:ext>
            </a:extLst>
          </p:cNvPr>
          <p:cNvSpPr>
            <a:spLocks noGrp="1"/>
          </p:cNvSpPr>
          <p:nvPr>
            <p:ph sz="half" idx="2"/>
          </p:nvPr>
        </p:nvSpPr>
        <p:spPr>
          <a:xfrm>
            <a:off x="155018" y="1208476"/>
            <a:ext cx="4140000" cy="2248180"/>
          </a:xfrm>
        </p:spPr>
        <p:txBody>
          <a:bodyPr/>
          <a:lstStyle/>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Lets you split money from the same account into different 'pots' or 'jars’</a:t>
            </a:r>
          </a:p>
          <a:p>
            <a:pPr lvl="0">
              <a:lnSpc>
                <a:spcPct val="107000"/>
              </a:lnSpc>
              <a:spcAft>
                <a:spcPts val="600"/>
              </a:spcAft>
              <a:buClr>
                <a:schemeClr val="tx1"/>
              </a:buClr>
            </a:pPr>
            <a:endParaRPr lang="en-GB" sz="18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This helps to  put money  aside for bills , holidays and other things</a:t>
            </a:r>
          </a:p>
          <a:p>
            <a:endParaRPr lang="en-US" sz="1800" dirty="0"/>
          </a:p>
        </p:txBody>
      </p:sp>
    </p:spTree>
    <p:extLst>
      <p:ext uri="{BB962C8B-B14F-4D97-AF65-F5344CB8AC3E}">
        <p14:creationId xmlns:p14="http://schemas.microsoft.com/office/powerpoint/2010/main" val="2980386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2F8E437-371E-C209-02F4-A92A071C07E9}"/>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416" r="17416"/>
          <a:stretch>
            <a:fillRect/>
          </a:stretch>
        </p:blipFill>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Regular savers accounts</a:t>
            </a:r>
          </a:p>
        </p:txBody>
      </p:sp>
      <p:sp>
        <p:nvSpPr>
          <p:cNvPr id="4" name="Content Placeholder 3">
            <a:extLst>
              <a:ext uri="{FF2B5EF4-FFF2-40B4-BE49-F238E27FC236}">
                <a16:creationId xmlns:a16="http://schemas.microsoft.com/office/drawing/2014/main" id="{92810B29-52DF-8683-345D-0E0FAFB8ABC8}"/>
              </a:ext>
              <a:ext uri="{C183D7F6-B498-43B3-948B-1728B52AA6E4}">
                <adec:decorative xmlns:adec="http://schemas.microsoft.com/office/drawing/2017/decorative" val="1"/>
              </a:ext>
            </a:extLst>
          </p:cNvPr>
          <p:cNvSpPr>
            <a:spLocks noGrp="1"/>
          </p:cNvSpPr>
          <p:nvPr>
            <p:ph sz="half" idx="2"/>
          </p:nvPr>
        </p:nvSpPr>
        <p:spPr>
          <a:xfrm>
            <a:off x="162000" y="1207638"/>
            <a:ext cx="4410000" cy="2387448"/>
          </a:xfrm>
        </p:spPr>
        <p:txBody>
          <a:bodyPr/>
          <a:lstStyle/>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Lets you save little and often</a:t>
            </a:r>
          </a:p>
          <a:p>
            <a:pPr lvl="0">
              <a:lnSpc>
                <a:spcPct val="107000"/>
              </a:lnSpc>
              <a:spcAft>
                <a:spcPts val="600"/>
              </a:spcAft>
              <a:buClr>
                <a:schemeClr val="tx1"/>
              </a:buClr>
            </a:pPr>
            <a:endParaRPr lang="en-GB" sz="1800" dirty="0"/>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You usually need to pu</a:t>
            </a:r>
            <a:r>
              <a:rPr lang="en-GB" sz="1800" dirty="0"/>
              <a:t>t</a:t>
            </a:r>
            <a:r>
              <a:rPr lang="en-GB" sz="1800" dirty="0">
                <a:latin typeface="Lloyds Bank Jack" panose="02000503040000020004" pitchFamily="2" charset="77"/>
                <a:ea typeface="+mn-ea"/>
              </a:rPr>
              <a:t> money into the account each month</a:t>
            </a:r>
            <a:r>
              <a:rPr lang="en-GB" sz="1800" dirty="0"/>
              <a:t> </a:t>
            </a:r>
          </a:p>
          <a:p>
            <a:pPr lvl="0">
              <a:lnSpc>
                <a:spcPct val="107000"/>
              </a:lnSpc>
              <a:spcAft>
                <a:spcPts val="600"/>
              </a:spcAft>
              <a:buClr>
                <a:schemeClr val="tx1"/>
              </a:buClr>
            </a:pPr>
            <a:endParaRPr lang="en-GB" sz="1800" dirty="0"/>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Ideal for savers who are just starting out</a:t>
            </a:r>
            <a:endParaRPr lang="en-US" sz="1800" dirty="0"/>
          </a:p>
        </p:txBody>
      </p:sp>
    </p:spTree>
    <p:extLst>
      <p:ext uri="{BB962C8B-B14F-4D97-AF65-F5344CB8AC3E}">
        <p14:creationId xmlns:p14="http://schemas.microsoft.com/office/powerpoint/2010/main" val="3226094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88398" y="2248585"/>
            <a:ext cx="1967205" cy="590931"/>
          </a:xfrm>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BBD5BFD-C959-93E6-04F9-2B875189169B}"/>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7332" r="17332"/>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Easy access</a:t>
            </a:r>
          </a:p>
        </p:txBody>
      </p:sp>
      <p:sp>
        <p:nvSpPr>
          <p:cNvPr id="4" name="Content Placeholder 3">
            <a:extLst>
              <a:ext uri="{FF2B5EF4-FFF2-40B4-BE49-F238E27FC236}">
                <a16:creationId xmlns:a16="http://schemas.microsoft.com/office/drawing/2014/main" id="{CB46958E-B8C8-112A-A296-0B1BFB9410C8}"/>
              </a:ext>
              <a:ext uri="{C183D7F6-B498-43B3-948B-1728B52AA6E4}">
                <adec:decorative xmlns:adec="http://schemas.microsoft.com/office/drawing/2017/decorative" val="1"/>
              </a:ext>
            </a:extLst>
          </p:cNvPr>
          <p:cNvSpPr>
            <a:spLocks noGrp="1"/>
          </p:cNvSpPr>
          <p:nvPr>
            <p:ph sz="half" idx="2"/>
          </p:nvPr>
        </p:nvSpPr>
        <p:spPr>
          <a:xfrm>
            <a:off x="252000" y="1235342"/>
            <a:ext cx="4140000" cy="2122761"/>
          </a:xfrm>
        </p:spPr>
        <p:txBody>
          <a:bodyPr/>
          <a:lstStyle/>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Lets you take money out of your account quickly and easily. </a:t>
            </a:r>
          </a:p>
          <a:p>
            <a:pPr lvl="0">
              <a:lnSpc>
                <a:spcPct val="107000"/>
              </a:lnSpc>
              <a:spcAft>
                <a:spcPts val="600"/>
              </a:spcAft>
              <a:buClr>
                <a:schemeClr val="tx1"/>
              </a:buClr>
            </a:pPr>
            <a:endParaRPr lang="en-GB" sz="18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There may be a limit to the number of times you can do this each year without losing interest</a:t>
            </a:r>
            <a:endParaRPr lang="en-US" sz="1800" dirty="0"/>
          </a:p>
        </p:txBody>
      </p:sp>
    </p:spTree>
    <p:extLst>
      <p:ext uri="{BB962C8B-B14F-4D97-AF65-F5344CB8AC3E}">
        <p14:creationId xmlns:p14="http://schemas.microsoft.com/office/powerpoint/2010/main" val="338342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7F5BADD-3A3B-0618-07BC-7FDF8AC66183}"/>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151" r="37773"/>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Notice accounts</a:t>
            </a:r>
          </a:p>
        </p:txBody>
      </p:sp>
      <p:sp>
        <p:nvSpPr>
          <p:cNvPr id="4" name="Content Placeholder 3">
            <a:extLst>
              <a:ext uri="{FF2B5EF4-FFF2-40B4-BE49-F238E27FC236}">
                <a16:creationId xmlns:a16="http://schemas.microsoft.com/office/drawing/2014/main" id="{325BBC00-A5DB-9E9F-74D1-17308E126BFE}"/>
              </a:ext>
              <a:ext uri="{C183D7F6-B498-43B3-948B-1728B52AA6E4}">
                <adec:decorative xmlns:adec="http://schemas.microsoft.com/office/drawing/2017/decorative" val="1"/>
              </a:ext>
            </a:extLst>
          </p:cNvPr>
          <p:cNvSpPr>
            <a:spLocks noGrp="1"/>
          </p:cNvSpPr>
          <p:nvPr>
            <p:ph sz="half" idx="2"/>
          </p:nvPr>
        </p:nvSpPr>
        <p:spPr>
          <a:xfrm>
            <a:off x="99654" y="764473"/>
            <a:ext cx="4444691" cy="4360361"/>
          </a:xfrm>
        </p:spPr>
        <p:txBody>
          <a:bodyPr/>
          <a:lstStyle/>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Earns more interest than easy-access accounts</a:t>
            </a:r>
          </a:p>
          <a:p>
            <a:pPr lvl="0">
              <a:lnSpc>
                <a:spcPct val="107000"/>
              </a:lnSpc>
              <a:spcAft>
                <a:spcPts val="600"/>
              </a:spcAft>
              <a:buClr>
                <a:schemeClr val="tx1"/>
              </a:buCl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You must let them know in advance when you want to take money out</a:t>
            </a:r>
          </a:p>
          <a:p>
            <a:pPr lvl="0">
              <a:lnSpc>
                <a:spcPct val="107000"/>
              </a:lnSpc>
              <a:spcAft>
                <a:spcPts val="600"/>
              </a:spcAft>
              <a:buClr>
                <a:schemeClr val="tx1"/>
              </a:buClr>
            </a:pPr>
            <a:endParaRPr lang="en-GB" sz="1200" dirty="0">
              <a:latin typeface="Lloyds Bank Jack" panose="02000503040000020004" pitchFamily="2" charset="77"/>
              <a:ea typeface="+mn-ea"/>
            </a:endParaRPr>
          </a:p>
          <a:p>
            <a:pPr marL="28575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You may lose interest if you don’t give them enough notice</a:t>
            </a:r>
          </a:p>
          <a:p>
            <a:pPr>
              <a:lnSpc>
                <a:spcPct val="107000"/>
              </a:lnSpc>
              <a:spcAft>
                <a:spcPts val="600"/>
              </a:spcAft>
              <a:buClr>
                <a:schemeClr val="tx1"/>
              </a:buCl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May not work for you if you need to access your money unexpectedly</a:t>
            </a:r>
          </a:p>
          <a:p>
            <a:endParaRPr lang="en-US" sz="1800" dirty="0"/>
          </a:p>
        </p:txBody>
      </p:sp>
    </p:spTree>
    <p:extLst>
      <p:ext uri="{BB962C8B-B14F-4D97-AF65-F5344CB8AC3E}">
        <p14:creationId xmlns:p14="http://schemas.microsoft.com/office/powerpoint/2010/main" val="1505694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FF64392-6DC4-1417-0202-76BB86FCED60}"/>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336" r="17336"/>
          <a:stretch>
            <a:fillRect/>
          </a:stretch>
        </p:blipFill>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Fixed rate bonds</a:t>
            </a:r>
          </a:p>
        </p:txBody>
      </p:sp>
      <p:sp>
        <p:nvSpPr>
          <p:cNvPr id="4" name="Content Placeholder 3">
            <a:extLst>
              <a:ext uri="{FF2B5EF4-FFF2-40B4-BE49-F238E27FC236}">
                <a16:creationId xmlns:a16="http://schemas.microsoft.com/office/drawing/2014/main" id="{A0F06B35-9D6C-2D45-8DDC-2BD2B996DDF5}"/>
              </a:ext>
              <a:ext uri="{C183D7F6-B498-43B3-948B-1728B52AA6E4}">
                <adec:decorative xmlns:adec="http://schemas.microsoft.com/office/drawing/2017/decorative" val="1"/>
              </a:ext>
            </a:extLst>
          </p:cNvPr>
          <p:cNvSpPr>
            <a:spLocks noGrp="1"/>
          </p:cNvSpPr>
          <p:nvPr>
            <p:ph sz="half" idx="2"/>
          </p:nvPr>
        </p:nvSpPr>
        <p:spPr>
          <a:xfrm>
            <a:off x="138545" y="792000"/>
            <a:ext cx="4253455" cy="3603166"/>
          </a:xfrm>
        </p:spPr>
        <p:txBody>
          <a:bodyPr/>
          <a:lstStyle/>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Offers a fixed interest rate on your cash for a set period of time</a:t>
            </a:r>
          </a:p>
          <a:p>
            <a:pPr marL="285750" lvl="0" indent="-285750">
              <a:lnSpc>
                <a:spcPct val="107000"/>
              </a:lnSpc>
              <a:spcAft>
                <a:spcPts val="600"/>
              </a:spcAft>
              <a:buClr>
                <a:schemeClr val="tx1"/>
              </a:buClr>
              <a:buFont typeface="Arial" panose="020B0604020202020204" pitchFamily="34" charset="0"/>
              <a:buChar cha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Usually earns  more interest than easy-access accounts</a:t>
            </a:r>
          </a:p>
          <a:p>
            <a:pPr marL="285750" lvl="0" indent="-285750">
              <a:lnSpc>
                <a:spcPct val="107000"/>
              </a:lnSpc>
              <a:spcAft>
                <a:spcPts val="600"/>
              </a:spcAft>
              <a:buClr>
                <a:schemeClr val="tx1"/>
              </a:buClr>
              <a:buFont typeface="Arial" panose="020B0604020202020204" pitchFamily="34" charset="0"/>
              <a:buChar cha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Can be for one year, two years or longer </a:t>
            </a:r>
          </a:p>
          <a:p>
            <a:pPr marL="285750" lvl="0" indent="-285750">
              <a:lnSpc>
                <a:spcPct val="107000"/>
              </a:lnSpc>
              <a:spcAft>
                <a:spcPts val="600"/>
              </a:spcAft>
              <a:buClr>
                <a:schemeClr val="tx1"/>
              </a:buClr>
              <a:buFont typeface="Arial" panose="020B0604020202020204" pitchFamily="34" charset="0"/>
              <a:buChar cha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If you need to get your money out, you may pay a penalty</a:t>
            </a:r>
          </a:p>
        </p:txBody>
      </p:sp>
    </p:spTree>
    <p:extLst>
      <p:ext uri="{BB962C8B-B14F-4D97-AF65-F5344CB8AC3E}">
        <p14:creationId xmlns:p14="http://schemas.microsoft.com/office/powerpoint/2010/main" val="2390835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A802677-24A3-5B21-ECAA-00AF185D938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249" t="27321" r="37001" b="34751"/>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Cash ISA</a:t>
            </a:r>
          </a:p>
        </p:txBody>
      </p:sp>
      <p:sp>
        <p:nvSpPr>
          <p:cNvPr id="4" name="Content Placeholder 3">
            <a:extLst>
              <a:ext uri="{FF2B5EF4-FFF2-40B4-BE49-F238E27FC236}">
                <a16:creationId xmlns:a16="http://schemas.microsoft.com/office/drawing/2014/main" id="{D04959A8-CB02-A1C4-BF47-E0269E518073}"/>
              </a:ext>
              <a:ext uri="{C183D7F6-B498-43B3-948B-1728B52AA6E4}">
                <adec:decorative xmlns:adec="http://schemas.microsoft.com/office/drawing/2017/decorative" val="1"/>
              </a:ext>
            </a:extLst>
          </p:cNvPr>
          <p:cNvSpPr>
            <a:spLocks noGrp="1"/>
          </p:cNvSpPr>
          <p:nvPr>
            <p:ph sz="half" idx="2"/>
          </p:nvPr>
        </p:nvSpPr>
        <p:spPr>
          <a:xfrm>
            <a:off x="252000" y="959690"/>
            <a:ext cx="4140000" cy="2745752"/>
          </a:xfrm>
        </p:spPr>
        <p:txBody>
          <a:bodyPr/>
          <a:lstStyle/>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Individual </a:t>
            </a:r>
            <a:r>
              <a:rPr lang="en-GB" sz="1800" dirty="0"/>
              <a:t>S</a:t>
            </a:r>
            <a:r>
              <a:rPr lang="en-GB" sz="1800" dirty="0">
                <a:latin typeface="Lloyds Bank Jack" panose="02000503040000020004" pitchFamily="2" charset="77"/>
                <a:ea typeface="+mn-ea"/>
              </a:rPr>
              <a:t>aving </a:t>
            </a:r>
            <a:r>
              <a:rPr lang="en-GB" sz="1800" dirty="0"/>
              <a:t>A</a:t>
            </a:r>
            <a:r>
              <a:rPr lang="en-GB" sz="1800" dirty="0">
                <a:latin typeface="Lloyds Bank Jack" panose="02000503040000020004" pitchFamily="2" charset="77"/>
                <a:ea typeface="+mn-ea"/>
              </a:rPr>
              <a:t>ccount’ </a:t>
            </a:r>
          </a:p>
          <a:p>
            <a:pPr lvl="0">
              <a:lnSpc>
                <a:spcPct val="107000"/>
              </a:lnSpc>
              <a:spcAft>
                <a:spcPts val="600"/>
              </a:spcAft>
              <a:buClr>
                <a:schemeClr val="tx1"/>
              </a:buCl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Savings accounts that you don’t pay tax on </a:t>
            </a:r>
          </a:p>
          <a:p>
            <a:pPr lvl="0">
              <a:lnSpc>
                <a:spcPct val="107000"/>
              </a:lnSpc>
              <a:spcAft>
                <a:spcPts val="600"/>
              </a:spcAft>
              <a:buClr>
                <a:schemeClr val="tx1"/>
              </a:buCl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Everyone in the UK aged 16 or over gets an ISA allowance at the start of each tax year</a:t>
            </a:r>
            <a:endParaRPr lang="en-US" sz="1800" dirty="0"/>
          </a:p>
        </p:txBody>
      </p:sp>
    </p:spTree>
    <p:extLst>
      <p:ext uri="{BB962C8B-B14F-4D97-AF65-F5344CB8AC3E}">
        <p14:creationId xmlns:p14="http://schemas.microsoft.com/office/powerpoint/2010/main" val="1981044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181EE49-2D1E-0B9C-3AD2-E396565D004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5480"/>
                    </a14:imgEffect>
                    <a14:imgEffect>
                      <a14:saturation sat="72000"/>
                    </a14:imgEffect>
                  </a14:imgLayer>
                </a14:imgProps>
              </a:ext>
              <a:ext uri="{28A0092B-C50C-407E-A947-70E740481C1C}">
                <a14:useLocalDpi xmlns:a14="http://schemas.microsoft.com/office/drawing/2010/main"/>
              </a:ext>
            </a:extLst>
          </a:blip>
          <a:srcRect l="26360" r="8336"/>
          <a:stretch/>
        </p:blipFill>
        <p:spPr>
          <a:xfrm>
            <a:off x="4572000" y="0"/>
            <a:ext cx="4572000" cy="4665133"/>
          </a:xfrm>
        </p:spPr>
      </p:pic>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p:txBody>
          <a:bodyPr/>
          <a:lstStyle/>
          <a:p>
            <a:r>
              <a:rPr lang="en-GB"/>
              <a:t>Help to save</a:t>
            </a:r>
          </a:p>
        </p:txBody>
      </p:sp>
      <p:sp>
        <p:nvSpPr>
          <p:cNvPr id="4" name="Content Placeholder 3">
            <a:extLst>
              <a:ext uri="{FF2B5EF4-FFF2-40B4-BE49-F238E27FC236}">
                <a16:creationId xmlns:a16="http://schemas.microsoft.com/office/drawing/2014/main" id="{D2B9E089-786C-8158-1BE4-558E28B537F6}"/>
              </a:ext>
              <a:ext uri="{C183D7F6-B498-43B3-948B-1728B52AA6E4}">
                <adec:decorative xmlns:adec="http://schemas.microsoft.com/office/drawing/2017/decorative" val="1"/>
              </a:ext>
            </a:extLst>
          </p:cNvPr>
          <p:cNvSpPr>
            <a:spLocks noGrp="1"/>
          </p:cNvSpPr>
          <p:nvPr>
            <p:ph sz="half" idx="2"/>
          </p:nvPr>
        </p:nvSpPr>
        <p:spPr>
          <a:xfrm>
            <a:off x="252000" y="888422"/>
            <a:ext cx="4140000" cy="3899529"/>
          </a:xfrm>
        </p:spPr>
        <p:txBody>
          <a:bodyPr/>
          <a:lstStyle/>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Designed to help you save if you’re on a low income or receive benefits</a:t>
            </a:r>
          </a:p>
          <a:p>
            <a:pPr lvl="0">
              <a:lnSpc>
                <a:spcPct val="107000"/>
              </a:lnSpc>
              <a:spcAft>
                <a:spcPts val="600"/>
              </a:spcAft>
              <a:buClr>
                <a:schemeClr val="tx1"/>
              </a:buCl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t>Lets you save £1 – £50 per month</a:t>
            </a:r>
          </a:p>
          <a:p>
            <a:pPr lvl="0">
              <a:lnSpc>
                <a:spcPct val="107000"/>
              </a:lnSpc>
              <a:spcAft>
                <a:spcPts val="600"/>
              </a:spcAft>
              <a:buClr>
                <a:schemeClr val="tx1"/>
              </a:buCl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t>You could receive a b</a:t>
            </a:r>
            <a:r>
              <a:rPr lang="en-GB" sz="1800" dirty="0">
                <a:latin typeface="Lloyds Bank Jack" panose="02000503040000020004" pitchFamily="2" charset="77"/>
                <a:ea typeface="+mn-ea"/>
              </a:rPr>
              <a:t>onus from the government of up to 50% on savings paid into the account after two years and four years</a:t>
            </a:r>
          </a:p>
          <a:p>
            <a:pPr lvl="0">
              <a:lnSpc>
                <a:spcPct val="107000"/>
              </a:lnSpc>
              <a:spcAft>
                <a:spcPts val="600"/>
              </a:spcAft>
              <a:buClr>
                <a:schemeClr val="tx1"/>
              </a:buClr>
            </a:pPr>
            <a:endParaRPr lang="en-GB" sz="1200" dirty="0">
              <a:latin typeface="Lloyds Bank Jack" panose="02000503040000020004" pitchFamily="2" charset="77"/>
              <a:ea typeface="+mn-ea"/>
            </a:endParaRPr>
          </a:p>
          <a:p>
            <a:pPr marL="285750" lvl="0" indent="-285750">
              <a:lnSpc>
                <a:spcPct val="107000"/>
              </a:lnSpc>
              <a:spcAft>
                <a:spcPts val="600"/>
              </a:spcAft>
              <a:buClr>
                <a:schemeClr val="tx1"/>
              </a:buClr>
              <a:buFont typeface="Arial" panose="020B0604020202020204" pitchFamily="34" charset="0"/>
              <a:buChar char="•"/>
            </a:pPr>
            <a:r>
              <a:rPr lang="en-GB" sz="1800" dirty="0">
                <a:latin typeface="Lloyds Bank Jack" panose="02000503040000020004" pitchFamily="2" charset="77"/>
                <a:ea typeface="+mn-ea"/>
              </a:rPr>
              <a:t>You need to live in the UK</a:t>
            </a:r>
          </a:p>
        </p:txBody>
      </p:sp>
    </p:spTree>
    <p:extLst>
      <p:ext uri="{BB962C8B-B14F-4D97-AF65-F5344CB8AC3E}">
        <p14:creationId xmlns:p14="http://schemas.microsoft.com/office/powerpoint/2010/main" val="1436063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26693" y="2248585"/>
            <a:ext cx="2090637" cy="590931"/>
          </a:xfrm>
        </p:spPr>
        <p:txBody>
          <a:bodyPr/>
          <a:lstStyle/>
          <a:p>
            <a:pPr algn="ctr"/>
            <a:r>
              <a:rPr lang="en-US" sz="3600" dirty="0"/>
              <a:t>Quiz time!</a:t>
            </a:r>
          </a:p>
        </p:txBody>
      </p:sp>
    </p:spTree>
    <p:extLst>
      <p:ext uri="{BB962C8B-B14F-4D97-AF65-F5344CB8AC3E}">
        <p14:creationId xmlns:p14="http://schemas.microsoft.com/office/powerpoint/2010/main" val="1685374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Placeholder 11">
            <a:extLst>
              <a:ext uri="{FF2B5EF4-FFF2-40B4-BE49-F238E27FC236}">
                <a16:creationId xmlns:a16="http://schemas.microsoft.com/office/drawing/2014/main" id="{96DBF0A3-5001-2785-7486-52987F0FDAE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5180" t="5333" r="8695" b="8805"/>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Exercise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781752"/>
          </a:xfrm>
        </p:spPr>
        <p:txBody>
          <a:bodyPr anchor="t"/>
          <a:lstStyle/>
          <a:p>
            <a:pPr marL="285750" indent="-285750">
              <a:buFont typeface="Arial" panose="020B0604020202020204" pitchFamily="34" charset="0"/>
              <a:buChar char="•"/>
            </a:pPr>
            <a:r>
              <a:rPr lang="en-GB"/>
              <a:t>Match each scenario card with the best saving account for the situation.</a:t>
            </a:r>
          </a:p>
          <a:p>
            <a:endParaRPr lang="en-GB"/>
          </a:p>
        </p:txBody>
      </p:sp>
    </p:spTree>
    <p:extLst>
      <p:ext uri="{BB962C8B-B14F-4D97-AF65-F5344CB8AC3E}">
        <p14:creationId xmlns:p14="http://schemas.microsoft.com/office/powerpoint/2010/main" val="2657460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dirty="0">
                <a:effectLst/>
                <a:ea typeface="Arial" panose="020B0604020202020204" pitchFamily="34" charset="0"/>
                <a:cs typeface="Times New Roman" panose="02020603050405020304" pitchFamily="18" charset="0"/>
              </a:rPr>
              <a:t>Save money in different pots for holidays and bills</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Easy access</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Jam Jar</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800" dirty="0">
              <a:solidFill>
                <a:schemeClr val="accent1"/>
              </a:solidFill>
              <a:effectLst/>
              <a:ea typeface="Arial" panose="020B0604020202020204" pitchFamily="34" charset="0"/>
              <a:cs typeface="Times New Roman" panose="02020603050405020304" pitchFamily="18" charset="0"/>
            </a:endParaRPr>
          </a:p>
          <a:p>
            <a:r>
              <a:rPr lang="en-US" sz="2800" dirty="0">
                <a:solidFill>
                  <a:schemeClr val="accent1"/>
                </a:solidFill>
                <a:effectLst/>
                <a:ea typeface="Arial" panose="020B0604020202020204" pitchFamily="34" charset="0"/>
                <a:cs typeface="Times New Roman" panose="02020603050405020304" pitchFamily="18" charset="0"/>
              </a:rPr>
              <a:t>Fixed rate bond</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Tree>
    <p:extLst>
      <p:ext uri="{BB962C8B-B14F-4D97-AF65-F5344CB8AC3E}">
        <p14:creationId xmlns:p14="http://schemas.microsoft.com/office/powerpoint/2010/main" val="2487748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dirty="0">
                <a:effectLst/>
                <a:ea typeface="Arial" panose="020B0604020202020204" pitchFamily="34" charset="0"/>
                <a:cs typeface="Times New Roman" panose="02020603050405020304" pitchFamily="18" charset="0"/>
              </a:rPr>
              <a:t>Save money in different pots for holidays and bills</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Easy access</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Jam Jar</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8896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800" kern="0" dirty="0">
              <a:solidFill>
                <a:schemeClr val="accent1"/>
              </a:solidFill>
              <a:cs typeface="Times New Roman" panose="02020603050405020304" pitchFamily="18" charset="0"/>
            </a:endParaRPr>
          </a:p>
          <a:p>
            <a:r>
              <a:rPr lang="en-US" sz="2800" kern="0" dirty="0">
                <a:solidFill>
                  <a:schemeClr val="accent1"/>
                </a:solidFill>
                <a:cs typeface="Times New Roman" panose="02020603050405020304" pitchFamily="18" charset="0"/>
              </a:rPr>
              <a:t>Fixed rate bond</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
        <p:nvSpPr>
          <p:cNvPr id="9" name="Rectangle 8">
            <a:extLst>
              <a:ext uri="{FF2B5EF4-FFF2-40B4-BE49-F238E27FC236}">
                <a16:creationId xmlns:a16="http://schemas.microsoft.com/office/drawing/2014/main" id="{AB616542-8E8D-EB7D-8063-DA51699237E6}"/>
              </a:ext>
            </a:extLst>
          </p:cNvPr>
          <p:cNvSpPr/>
          <p:nvPr/>
        </p:nvSpPr>
        <p:spPr>
          <a:xfrm>
            <a:off x="5975108" y="2270811"/>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 </a:t>
            </a:r>
          </a:p>
        </p:txBody>
      </p:sp>
      <p:sp>
        <p:nvSpPr>
          <p:cNvPr id="10" name="Rectangle 9">
            <a:extLst>
              <a:ext uri="{FF2B5EF4-FFF2-40B4-BE49-F238E27FC236}">
                <a16:creationId xmlns:a16="http://schemas.microsoft.com/office/drawing/2014/main" id="{B97922EA-BE9D-9B02-308B-5BEC36803FB9}"/>
              </a:ext>
            </a:extLst>
          </p:cNvPr>
          <p:cNvSpPr/>
          <p:nvPr/>
        </p:nvSpPr>
        <p:spPr>
          <a:xfrm>
            <a:off x="1029483" y="2262079"/>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5963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GB" sz="3200" dirty="0">
                <a:ea typeface="Arial" panose="020B0604020202020204" pitchFamily="34" charset="0"/>
                <a:cs typeface="Times New Roman" panose="02020603050405020304" pitchFamily="18" charset="0"/>
              </a:rPr>
              <a:t>The highest possible rate of interest for a lump sum</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Easy access</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Jam Jar</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800" dirty="0">
              <a:solidFill>
                <a:schemeClr val="accent1"/>
              </a:solidFill>
              <a:effectLst/>
              <a:ea typeface="Arial" panose="020B0604020202020204" pitchFamily="34" charset="0"/>
              <a:cs typeface="Times New Roman" panose="02020603050405020304" pitchFamily="18" charset="0"/>
            </a:endParaRPr>
          </a:p>
          <a:p>
            <a:r>
              <a:rPr lang="en-US" sz="2800" dirty="0">
                <a:solidFill>
                  <a:schemeClr val="accent1"/>
                </a:solidFill>
                <a:effectLst/>
                <a:ea typeface="Arial" panose="020B0604020202020204" pitchFamily="34" charset="0"/>
                <a:cs typeface="Times New Roman" panose="02020603050405020304" pitchFamily="18" charset="0"/>
              </a:rPr>
              <a:t>Fixed rate bond</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Tree>
    <p:extLst>
      <p:ext uri="{BB962C8B-B14F-4D97-AF65-F5344CB8AC3E}">
        <p14:creationId xmlns:p14="http://schemas.microsoft.com/office/powerpoint/2010/main" val="3034761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025" t="11590" r="22076" b="158"/>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Introductions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35840"/>
            <a:ext cx="4140000" cy="2363724"/>
          </a:xfrm>
        </p:spPr>
        <p:txBody>
          <a:bodyPr anchor="t"/>
          <a:lstStyle/>
          <a:p>
            <a:r>
              <a:rPr lang="en-GB" sz="1800" dirty="0"/>
              <a:t>Your trainer today is:</a:t>
            </a:r>
          </a:p>
          <a:p>
            <a:endParaRPr lang="en-GB" sz="1800" dirty="0"/>
          </a:p>
          <a:p>
            <a:endParaRPr lang="en-GB" sz="1800" dirty="0"/>
          </a:p>
          <a:p>
            <a:r>
              <a:rPr lang="en-GB" sz="1800" dirty="0"/>
              <a:t>Please introduce yourself</a:t>
            </a:r>
          </a:p>
          <a:p>
            <a:endParaRPr lang="en-GB" sz="1800" dirty="0"/>
          </a:p>
          <a:p>
            <a:endParaRPr lang="en-GB" sz="1800" dirty="0"/>
          </a:p>
          <a:p>
            <a:r>
              <a:rPr lang="en-GB" sz="1800" dirty="0"/>
              <a:t>What do you want to save up for?</a:t>
            </a:r>
            <a:endParaRPr lang="en-US" sz="1800" dirty="0"/>
          </a:p>
        </p:txBody>
      </p:sp>
    </p:spTree>
    <p:extLst>
      <p:ext uri="{BB962C8B-B14F-4D97-AF65-F5344CB8AC3E}">
        <p14:creationId xmlns:p14="http://schemas.microsoft.com/office/powerpoint/2010/main" val="36838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GB" sz="3200" dirty="0">
                <a:ea typeface="Arial" panose="020B0604020202020204" pitchFamily="34" charset="0"/>
                <a:cs typeface="Times New Roman" panose="02020603050405020304" pitchFamily="18" charset="0"/>
              </a:rPr>
              <a:t>The highest possible rate of interest for a lump sum</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Easy access</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Jam Jar</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800" kern="0" dirty="0">
              <a:solidFill>
                <a:schemeClr val="accent1"/>
              </a:solidFill>
              <a:cs typeface="Times New Roman" panose="02020603050405020304" pitchFamily="18" charset="0"/>
            </a:endParaRPr>
          </a:p>
          <a:p>
            <a:r>
              <a:rPr lang="en-US" sz="2800" kern="0" dirty="0">
                <a:solidFill>
                  <a:schemeClr val="accent1"/>
                </a:solidFill>
                <a:cs typeface="Times New Roman" panose="02020603050405020304" pitchFamily="18" charset="0"/>
              </a:rPr>
              <a:t>Fixed rate bond</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
        <p:nvSpPr>
          <p:cNvPr id="10" name="Rectangle 9">
            <a:extLst>
              <a:ext uri="{FF2B5EF4-FFF2-40B4-BE49-F238E27FC236}">
                <a16:creationId xmlns:a16="http://schemas.microsoft.com/office/drawing/2014/main" id="{B97922EA-BE9D-9B02-308B-5BEC36803FB9}"/>
              </a:ext>
            </a:extLst>
          </p:cNvPr>
          <p:cNvSpPr/>
          <p:nvPr/>
        </p:nvSpPr>
        <p:spPr>
          <a:xfrm>
            <a:off x="1029483" y="2262079"/>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B616542-8E8D-EB7D-8063-DA51699237E6}"/>
              </a:ext>
            </a:extLst>
          </p:cNvPr>
          <p:cNvSpPr/>
          <p:nvPr/>
        </p:nvSpPr>
        <p:spPr>
          <a:xfrm>
            <a:off x="3488442" y="2270811"/>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4528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GB" sz="3200" dirty="0">
                <a:ea typeface="Arial" panose="020B0604020202020204" pitchFamily="34" charset="0"/>
                <a:cs typeface="Times New Roman" panose="02020603050405020304" pitchFamily="18" charset="0"/>
              </a:rPr>
              <a:t>Take money out quickly if you need it</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Easy access</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Jam Jar</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800" dirty="0">
              <a:solidFill>
                <a:schemeClr val="accent1"/>
              </a:solidFill>
              <a:effectLst/>
              <a:ea typeface="Arial" panose="020B0604020202020204" pitchFamily="34" charset="0"/>
              <a:cs typeface="Times New Roman" panose="02020603050405020304" pitchFamily="18" charset="0"/>
            </a:endParaRPr>
          </a:p>
          <a:p>
            <a:r>
              <a:rPr lang="en-US" sz="2800" dirty="0">
                <a:solidFill>
                  <a:schemeClr val="accent1"/>
                </a:solidFill>
                <a:effectLst/>
                <a:ea typeface="Arial" panose="020B0604020202020204" pitchFamily="34" charset="0"/>
                <a:cs typeface="Times New Roman" panose="02020603050405020304" pitchFamily="18" charset="0"/>
              </a:rPr>
              <a:t>Fixed rate bond</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Tree>
    <p:extLst>
      <p:ext uri="{BB962C8B-B14F-4D97-AF65-F5344CB8AC3E}">
        <p14:creationId xmlns:p14="http://schemas.microsoft.com/office/powerpoint/2010/main" val="249651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GB" sz="3200" dirty="0">
                <a:ea typeface="Arial" panose="020B0604020202020204" pitchFamily="34" charset="0"/>
                <a:cs typeface="Times New Roman" panose="02020603050405020304" pitchFamily="18" charset="0"/>
              </a:rPr>
              <a:t>Take money out quickly if you need it</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Easy access</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Jam Jar</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800" kern="0" dirty="0">
              <a:solidFill>
                <a:schemeClr val="accent1"/>
              </a:solidFill>
              <a:cs typeface="Times New Roman" panose="02020603050405020304" pitchFamily="18" charset="0"/>
            </a:endParaRPr>
          </a:p>
          <a:p>
            <a:r>
              <a:rPr lang="en-US" sz="2800" kern="0" dirty="0">
                <a:solidFill>
                  <a:schemeClr val="accent1"/>
                </a:solidFill>
                <a:cs typeface="Times New Roman" panose="02020603050405020304" pitchFamily="18" charset="0"/>
              </a:rPr>
              <a:t>Fixed rate bond</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
        <p:nvSpPr>
          <p:cNvPr id="9" name="Rectangle 8">
            <a:extLst>
              <a:ext uri="{FF2B5EF4-FFF2-40B4-BE49-F238E27FC236}">
                <a16:creationId xmlns:a16="http://schemas.microsoft.com/office/drawing/2014/main" id="{AB616542-8E8D-EB7D-8063-DA51699237E6}"/>
              </a:ext>
            </a:extLst>
          </p:cNvPr>
          <p:cNvSpPr/>
          <p:nvPr/>
        </p:nvSpPr>
        <p:spPr>
          <a:xfrm>
            <a:off x="5975108" y="2270811"/>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7922EA-BE9D-9B02-308B-5BEC36803FB9}"/>
              </a:ext>
            </a:extLst>
          </p:cNvPr>
          <p:cNvSpPr/>
          <p:nvPr/>
        </p:nvSpPr>
        <p:spPr>
          <a:xfrm>
            <a:off x="3502295" y="2268264"/>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0416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2385" r="22311"/>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Saving Essentials recap</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3041667"/>
          </a:xfrm>
        </p:spPr>
        <p:txBody>
          <a:bodyPr anchor="t"/>
          <a:lstStyle/>
          <a:p>
            <a:endParaRPr lang="en-GB" sz="1800" dirty="0"/>
          </a:p>
          <a:p>
            <a:pPr>
              <a:lnSpc>
                <a:spcPct val="150000"/>
              </a:lnSpc>
            </a:pPr>
            <a:r>
              <a:rPr lang="en-GB" sz="1800" dirty="0"/>
              <a:t>This is what you’ve done today:</a:t>
            </a:r>
          </a:p>
          <a:p>
            <a:pPr marL="285750" indent="-285750">
              <a:lnSpc>
                <a:spcPct val="150000"/>
              </a:lnSpc>
              <a:buFont typeface="Arial" panose="020B0604020202020204" pitchFamily="34" charset="0"/>
              <a:buChar char="•"/>
            </a:pPr>
            <a:r>
              <a:rPr lang="en-GB" sz="1800" dirty="0"/>
              <a:t>Discussed the benefits of saving</a:t>
            </a:r>
          </a:p>
          <a:p>
            <a:pPr marL="285750" indent="-285750">
              <a:lnSpc>
                <a:spcPct val="150000"/>
              </a:lnSpc>
              <a:buFont typeface="Arial" panose="020B0604020202020204" pitchFamily="34" charset="0"/>
              <a:buChar char="•"/>
            </a:pPr>
            <a:r>
              <a:rPr lang="en-GB" sz="1800" dirty="0"/>
              <a:t>Learnt about interest rates and how they work</a:t>
            </a:r>
          </a:p>
          <a:p>
            <a:pPr marL="285750" indent="-285750">
              <a:lnSpc>
                <a:spcPct val="150000"/>
              </a:lnSpc>
              <a:buFont typeface="Arial" panose="020B0604020202020204" pitchFamily="34" charset="0"/>
              <a:buChar char="•"/>
            </a:pPr>
            <a:r>
              <a:rPr lang="en-GB" sz="1800" dirty="0"/>
              <a:t>Explored different types of savings accounts</a:t>
            </a:r>
            <a:endParaRPr lang="en-US" sz="1800" dirty="0"/>
          </a:p>
        </p:txBody>
      </p:sp>
    </p:spTree>
    <p:extLst>
      <p:ext uri="{BB962C8B-B14F-4D97-AF65-F5344CB8AC3E}">
        <p14:creationId xmlns:p14="http://schemas.microsoft.com/office/powerpoint/2010/main" val="115163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990570" y="1897571"/>
            <a:ext cx="3581430" cy="1089529"/>
          </a:xfrm>
        </p:spPr>
        <p:txBody>
          <a:bodyPr/>
          <a:lstStyle/>
          <a:p>
            <a:r>
              <a:rPr lang="en-GB" sz="2400" dirty="0"/>
              <a:t>Thank you!</a:t>
            </a:r>
            <a:br>
              <a:rPr lang="en-GB" sz="2400" dirty="0"/>
            </a:br>
            <a:br>
              <a:rPr lang="en-GB" sz="2400" dirty="0"/>
            </a:br>
            <a:r>
              <a:rPr lang="en-GB" sz="2400" dirty="0"/>
              <a:t>Let us know what you think</a:t>
            </a:r>
          </a:p>
        </p:txBody>
      </p:sp>
      <p:pic>
        <p:nvPicPr>
          <p:cNvPr id="5" name="Picture 4" descr="A qr code on a black background&#10;&#10;AI-generated content may be incorrect.">
            <a:extLst>
              <a:ext uri="{FF2B5EF4-FFF2-40B4-BE49-F238E27FC236}">
                <a16:creationId xmlns:a16="http://schemas.microsoft.com/office/drawing/2014/main" id="{805C3A11-226C-C63F-FBC0-06871D13BB04}"/>
              </a:ext>
            </a:extLst>
          </p:cNvPr>
          <p:cNvPicPr>
            <a:picLocks noChangeAspect="1"/>
          </p:cNvPicPr>
          <p:nvPr/>
        </p:nvPicPr>
        <p:blipFill>
          <a:blip r:embed="rId3"/>
          <a:srcRect l="25655" t="36893" r="25976" b="14474"/>
          <a:stretch/>
        </p:blipFill>
        <p:spPr>
          <a:xfrm>
            <a:off x="5947720" y="1494027"/>
            <a:ext cx="2143721" cy="2155445"/>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520A-6B16-B55B-2D73-7B56CC27FDF3}"/>
              </a:ext>
            </a:extLst>
          </p:cNvPr>
          <p:cNvSpPr>
            <a:spLocks noGrp="1"/>
          </p:cNvSpPr>
          <p:nvPr>
            <p:ph type="title" idx="4294967295"/>
          </p:nvPr>
        </p:nvSpPr>
        <p:spPr>
          <a:xfrm>
            <a:off x="395288" y="-480131"/>
            <a:ext cx="4467890" cy="480131"/>
          </a:xfrm>
        </p:spPr>
        <p:txBody>
          <a:bodyPr vert="horz" wrap="none" lIns="91440" tIns="45720" rIns="91440" bIns="45720" numCol="1" anchor="b" anchorCtr="0" compatLnSpc="1">
            <a:prstTxWarp prst="textNoShape">
              <a:avLst/>
            </a:prstTxWarp>
            <a:spAutoFit/>
          </a:bodyPr>
          <a:lstStyle/>
          <a:p>
            <a:r>
              <a:rPr lang="en-GB"/>
              <a:t>Lloyds Bank Academy *ends*</a:t>
            </a:r>
          </a:p>
        </p:txBody>
      </p:sp>
    </p:spTree>
    <p:extLst>
      <p:ext uri="{BB962C8B-B14F-4D97-AF65-F5344CB8AC3E}">
        <p14:creationId xmlns:p14="http://schemas.microsoft.com/office/powerpoint/2010/main" val="308634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4878" t="18579" r="6829" b="7573"/>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Aims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238720" cy="3527119"/>
          </a:xfrm>
        </p:spPr>
        <p:txBody>
          <a:bodyPr anchor="t"/>
          <a:lstStyle/>
          <a:p>
            <a:endParaRPr lang="en-GB" sz="1800" dirty="0"/>
          </a:p>
          <a:p>
            <a:r>
              <a:rPr lang="en-GB" sz="1800" dirty="0"/>
              <a:t>By the end of this workshop, you should be able to:</a:t>
            </a:r>
          </a:p>
          <a:p>
            <a:endParaRPr lang="en-GB" sz="1200" dirty="0"/>
          </a:p>
          <a:p>
            <a:pPr marL="285750" indent="-285750">
              <a:buFont typeface="Arial" panose="020B0604020202020204" pitchFamily="34" charset="0"/>
              <a:buChar char="•"/>
            </a:pPr>
            <a:r>
              <a:rPr lang="en-GB" sz="1800" dirty="0"/>
              <a:t>List the benefits of saving</a:t>
            </a:r>
          </a:p>
          <a:p>
            <a:endParaRPr lang="en-GB" sz="1200" dirty="0"/>
          </a:p>
          <a:p>
            <a:pPr marL="285750" indent="-285750">
              <a:buFont typeface="Arial" panose="020B0604020202020204" pitchFamily="34" charset="0"/>
              <a:buChar char="•"/>
            </a:pPr>
            <a:r>
              <a:rPr lang="en-GB" sz="1800" dirty="0"/>
              <a:t>Know what interest rates are and how they work</a:t>
            </a:r>
          </a:p>
          <a:p>
            <a:endParaRPr lang="en-GB" sz="1200" dirty="0"/>
          </a:p>
          <a:p>
            <a:pPr marL="285750" indent="-285750">
              <a:buFont typeface="Arial" panose="020B0604020202020204" pitchFamily="34" charset="0"/>
              <a:buChar char="•"/>
            </a:pPr>
            <a:r>
              <a:rPr lang="en-GB" sz="1800" dirty="0"/>
              <a:t>Choose a type of saving account that works for you</a:t>
            </a:r>
          </a:p>
          <a:p>
            <a:endParaRPr lang="en-US" sz="1800" dirty="0"/>
          </a:p>
        </p:txBody>
      </p:sp>
    </p:spTree>
    <p:extLst>
      <p:ext uri="{BB962C8B-B14F-4D97-AF65-F5344CB8AC3E}">
        <p14:creationId xmlns:p14="http://schemas.microsoft.com/office/powerpoint/2010/main" val="667723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A2C5E2-4D82-75E8-99C6-3AD051D0C6B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336" r="17336"/>
          <a:stretch/>
        </p:blipFill>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Today’s session</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225394"/>
            <a:ext cx="4140000" cy="3591752"/>
          </a:xfrm>
        </p:spPr>
        <p:txBody>
          <a:bodyPr anchor="t"/>
          <a:lstStyle/>
          <a:p>
            <a:pPr marL="285750" indent="-285750">
              <a:lnSpc>
                <a:spcPct val="150000"/>
              </a:lnSpc>
              <a:buFont typeface="Arial" panose="020B0604020202020204" pitchFamily="34" charset="0"/>
              <a:buChar char="•"/>
            </a:pPr>
            <a:r>
              <a:rPr lang="en-GB" sz="1800" dirty="0"/>
              <a:t>What are the benefits?</a:t>
            </a:r>
          </a:p>
          <a:p>
            <a:pPr marL="285750" indent="-285750">
              <a:lnSpc>
                <a:spcPct val="150000"/>
              </a:lnSpc>
              <a:buFont typeface="Arial" panose="020B0604020202020204" pitchFamily="34" charset="0"/>
              <a:buChar char="•"/>
            </a:pPr>
            <a:r>
              <a:rPr lang="en-GB" sz="1800" dirty="0"/>
              <a:t>Interest rates</a:t>
            </a:r>
          </a:p>
          <a:p>
            <a:pPr marL="285750" indent="-285750">
              <a:lnSpc>
                <a:spcPct val="150000"/>
              </a:lnSpc>
              <a:buFont typeface="Arial" panose="020B0604020202020204" pitchFamily="34" charset="0"/>
              <a:buChar char="•"/>
            </a:pPr>
            <a:r>
              <a:rPr lang="en-GB" sz="1800" dirty="0"/>
              <a:t>Types of saving accounts</a:t>
            </a:r>
          </a:p>
          <a:p>
            <a:endParaRPr lang="en-GB" sz="1400" dirty="0"/>
          </a:p>
          <a:p>
            <a:endParaRPr lang="en-GB" sz="1400" dirty="0"/>
          </a:p>
          <a:p>
            <a:endParaRPr lang="en-GB" dirty="0"/>
          </a:p>
          <a:p>
            <a:endParaRPr lang="en-GB" sz="1400" dirty="0"/>
          </a:p>
          <a:p>
            <a:endParaRPr lang="en-GB" sz="1400" dirty="0"/>
          </a:p>
          <a:p>
            <a:r>
              <a:rPr lang="en-GB" sz="1200" dirty="0"/>
              <a:t>Disclaimer: Everything that is discussed today is for guidance and is not financial advice. Any websites, tools etc. are examples of what's available.</a:t>
            </a:r>
          </a:p>
          <a:p>
            <a:endParaRPr lang="en-US" sz="1400" dirty="0"/>
          </a:p>
        </p:txBody>
      </p:sp>
    </p:spTree>
    <p:extLst>
      <p:ext uri="{BB962C8B-B14F-4D97-AF65-F5344CB8AC3E}">
        <p14:creationId xmlns:p14="http://schemas.microsoft.com/office/powerpoint/2010/main" val="14440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332453" y="2248585"/>
            <a:ext cx="4479111" cy="590931"/>
          </a:xfrm>
        </p:spPr>
        <p:txBody>
          <a:bodyPr/>
          <a:lstStyle/>
          <a:p>
            <a:pPr algn="ctr"/>
            <a:r>
              <a:rPr lang="en-US" sz="3600"/>
              <a:t>What are the benefits?</a:t>
            </a:r>
          </a:p>
        </p:txBody>
      </p:sp>
    </p:spTree>
    <p:extLst>
      <p:ext uri="{BB962C8B-B14F-4D97-AF65-F5344CB8AC3E}">
        <p14:creationId xmlns:p14="http://schemas.microsoft.com/office/powerpoint/2010/main" val="286187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92C43ED-DA8C-2BC8-274D-437BB720BE4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348" r="17348"/>
          <a:stretch/>
        </p:blipFill>
        <p:spPr/>
      </p:pic>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332169" y="1139707"/>
            <a:ext cx="4140000" cy="369332"/>
          </a:xfrm>
        </p:spPr>
        <p:txBody>
          <a:bodyPr anchor="t"/>
          <a:lstStyle/>
          <a:p>
            <a:r>
              <a:rPr lang="en-GB" sz="1800" dirty="0"/>
              <a:t>Why is it good to save ?</a:t>
            </a:r>
          </a:p>
        </p:txBody>
      </p:sp>
      <p:sp>
        <p:nvSpPr>
          <p:cNvPr id="5" name="Title 6">
            <a:extLst>
              <a:ext uri="{FF2B5EF4-FFF2-40B4-BE49-F238E27FC236}">
                <a16:creationId xmlns:a16="http://schemas.microsoft.com/office/drawing/2014/main" id="{54DA7286-7E68-A6E0-774D-5F0173A80A87}"/>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The benefits of saving</a:t>
            </a:r>
            <a:endParaRPr lang="en-US" dirty="0"/>
          </a:p>
        </p:txBody>
      </p:sp>
      <p:sp>
        <p:nvSpPr>
          <p:cNvPr id="6" name="Content Placeholder 7">
            <a:extLst>
              <a:ext uri="{FF2B5EF4-FFF2-40B4-BE49-F238E27FC236}">
                <a16:creationId xmlns:a16="http://schemas.microsoft.com/office/drawing/2014/main" id="{4CBEA681-56B8-ED0E-E3FC-A3505AFC2660}"/>
              </a:ext>
              <a:ext uri="{C183D7F6-B498-43B3-948B-1728B52AA6E4}">
                <adec:decorative xmlns:adec="http://schemas.microsoft.com/office/drawing/2017/decorative" val="1"/>
              </a:ext>
            </a:extLst>
          </p:cNvPr>
          <p:cNvSpPr txBox="1">
            <a:spLocks/>
          </p:cNvSpPr>
          <p:nvPr/>
        </p:nvSpPr>
        <p:spPr bwMode="auto">
          <a:xfrm>
            <a:off x="221747" y="2710678"/>
            <a:ext cx="430033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dirty="0"/>
              <a:t>Do you need lots of money to start to save?</a:t>
            </a:r>
          </a:p>
        </p:txBody>
      </p:sp>
    </p:spTree>
    <p:extLst>
      <p:ext uri="{BB962C8B-B14F-4D97-AF65-F5344CB8AC3E}">
        <p14:creationId xmlns:p14="http://schemas.microsoft.com/office/powerpoint/2010/main" val="649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26693" y="2248585"/>
            <a:ext cx="2090637" cy="590931"/>
          </a:xfrm>
        </p:spPr>
        <p:txBody>
          <a:bodyPr/>
          <a:lstStyle/>
          <a:p>
            <a:pPr algn="ctr"/>
            <a:r>
              <a:rPr lang="en-US" sz="3600" dirty="0"/>
              <a:t>Quiz time!</a:t>
            </a:r>
          </a:p>
        </p:txBody>
      </p:sp>
    </p:spTree>
    <p:extLst>
      <p:ext uri="{BB962C8B-B14F-4D97-AF65-F5344CB8AC3E}">
        <p14:creationId xmlns:p14="http://schemas.microsoft.com/office/powerpoint/2010/main" val="2209918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dirty="0">
                <a:effectLst/>
                <a:ea typeface="Arial" panose="020B0604020202020204" pitchFamily="34" charset="0"/>
                <a:cs typeface="Times New Roman" panose="02020603050405020304" pitchFamily="18" charset="0"/>
              </a:rPr>
              <a:t>How many people in Britain have no savings at all? </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1 in 10</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3 in 10</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5 in 10</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Tree>
    <p:extLst>
      <p:ext uri="{BB962C8B-B14F-4D97-AF65-F5344CB8AC3E}">
        <p14:creationId xmlns:p14="http://schemas.microsoft.com/office/powerpoint/2010/main" val="2426761401"/>
      </p:ext>
    </p:extLst>
  </p:cSld>
  <p:clrMapOvr>
    <a:masterClrMapping/>
  </p:clrMapOvr>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_ip_UnifiedCompliancePolicyProperties xmlns="http://schemas.microsoft.com/sharepoint/v3" xsi:nil="true"/>
    <SharedWithUsers xmlns="a26ea033-2852-474a-8cc8-30d2b3b4aa0f">
      <UserInfo>
        <DisplayName>Holmes, Em (Group Customer Inclusion)</DisplayName>
        <AccountId>31</AccountId>
        <AccountType/>
      </UserInfo>
      <UserInfo>
        <DisplayName>O'Connell, Lauren ((Group Customer Inclusion))</DisplayName>
        <AccountId>424</AccountId>
        <AccountType/>
      </UserInfo>
      <UserInfo>
        <DisplayName>Brady, Claire (Group Customer Inclusion)</DisplayName>
        <AccountId>184</AccountId>
        <AccountType/>
      </UserInfo>
      <UserInfo>
        <DisplayName>Williams, Nicola ((Group Customer Inclusion))</DisplayName>
        <AccountId>20</AccountId>
        <AccountType/>
      </UserInfo>
    </SharedWithUsers>
  </documentManagement>
</p:properties>
</file>

<file path=customXml/itemProps1.xml><?xml version="1.0" encoding="utf-8"?>
<ds:datastoreItem xmlns:ds="http://schemas.openxmlformats.org/officeDocument/2006/customXml" ds:itemID="{72070E48-3D4B-47E6-9F1A-D7C4D755D93B}">
  <ds:schemaRefs>
    <ds:schemaRef ds:uri="8296b18e-8234-4d94-91b1-3ed3998a7eb5"/>
    <ds:schemaRef ds:uri="a26ea033-2852-474a-8cc8-30d2b3b4aa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3.xml><?xml version="1.0" encoding="utf-8"?>
<ds:datastoreItem xmlns:ds="http://schemas.openxmlformats.org/officeDocument/2006/customXml" ds:itemID="{0CEB8AD5-77CB-4D22-9CD0-9152A0B318D6}">
  <ds:schemaRefs>
    <ds:schemaRef ds:uri="http://schemas.openxmlformats.org/package/2006/metadata/core-properties"/>
    <ds:schemaRef ds:uri="http://purl.org/dc/elements/1.1/"/>
    <ds:schemaRef ds:uri="a26ea033-2852-474a-8cc8-30d2b3b4aa0f"/>
    <ds:schemaRef ds:uri="http://purl.org/dc/dcmitype/"/>
    <ds:schemaRef ds:uri="http://schemas.microsoft.com/office/infopath/2007/PartnerControls"/>
    <ds:schemaRef ds:uri="http://schemas.microsoft.com/office/2006/metadata/properties"/>
    <ds:schemaRef ds:uri="8296b18e-8234-4d94-91b1-3ed3998a7eb5"/>
    <ds:schemaRef ds:uri="http://schemas.microsoft.com/office/2006/documentManagement/types"/>
    <ds:schemaRef ds:uri="http://schemas.microsoft.com/sharepoint/v3"/>
    <ds:schemaRef ds:uri="http://www.w3.org/XML/1998/namespace"/>
    <ds:schemaRef ds:uri="http://purl.org/dc/te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4676</Words>
  <Application>Microsoft Office PowerPoint</Application>
  <PresentationFormat>On-screen Show (16:9)</PresentationFormat>
  <Paragraphs>508</Paragraphs>
  <Slides>36</Slides>
  <Notes>36</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Times New Roman</vt:lpstr>
      <vt:lpstr>Calibri</vt:lpstr>
      <vt:lpstr>Source Sans Pro</vt:lpstr>
      <vt:lpstr>Lloyds Bank Jack</vt:lpstr>
      <vt:lpstr>AvenirNext LT Pro Regular</vt:lpstr>
      <vt:lpstr>WordVisiCarriageReturn_MSFontService</vt:lpstr>
      <vt:lpstr>Custom Design</vt:lpstr>
      <vt:lpstr>Saving Essentials  Workshop</vt:lpstr>
      <vt:lpstr>Welcome</vt:lpstr>
      <vt:lpstr>Introductions</vt:lpstr>
      <vt:lpstr>Aims</vt:lpstr>
      <vt:lpstr>Today’s session</vt:lpstr>
      <vt:lpstr>What are the benefits?</vt:lpstr>
      <vt:lpstr>The benefits of saving</vt:lpstr>
      <vt:lpstr>Quiz time!</vt:lpstr>
      <vt:lpstr>How many people in Britain have no savings at all? </vt:lpstr>
      <vt:lpstr>How many people in Britain have no savings at all? </vt:lpstr>
      <vt:lpstr>One third of Brits have less than £600 in savings</vt:lpstr>
      <vt:lpstr>One third of Brits have less than £600 in savings</vt:lpstr>
      <vt:lpstr>Interest rates</vt:lpstr>
      <vt:lpstr>Interest rates – what are they?</vt:lpstr>
      <vt:lpstr>Calculating interest</vt:lpstr>
      <vt:lpstr>Types of saving accounts</vt:lpstr>
      <vt:lpstr>Saving account types</vt:lpstr>
      <vt:lpstr>Jam Jar accounts</vt:lpstr>
      <vt:lpstr>Regular savers accounts</vt:lpstr>
      <vt:lpstr>Easy access</vt:lpstr>
      <vt:lpstr>Notice accounts</vt:lpstr>
      <vt:lpstr>Fixed rate bonds</vt:lpstr>
      <vt:lpstr>Cash ISA</vt:lpstr>
      <vt:lpstr>Help to save</vt:lpstr>
      <vt:lpstr>Quiz time!</vt:lpstr>
      <vt:lpstr>Exercise</vt:lpstr>
      <vt:lpstr>Save money in different pots for holidays and bills</vt:lpstr>
      <vt:lpstr>Save money in different pots for holidays and bills</vt:lpstr>
      <vt:lpstr>The highest possible rate of interest for a lump sum</vt:lpstr>
      <vt:lpstr>The highest possible rate of interest for a lump sum</vt:lpstr>
      <vt:lpstr>Take money out quickly if you need it</vt:lpstr>
      <vt:lpstr>Take money out quickly if you need it</vt:lpstr>
      <vt:lpstr>Saving Essentials recap</vt:lpstr>
      <vt:lpstr>Any questions?</vt:lpstr>
      <vt:lpstr>Thank you!  Let us know what you think</vt:lpstr>
      <vt:lpstr>Lloyds Bank Academy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Finnie, Sinead (Group Corporate Affairs)</cp:lastModifiedBy>
  <cp:revision>31</cp:revision>
  <dcterms:created xsi:type="dcterms:W3CDTF">2011-07-15T10:12:05Z</dcterms:created>
  <dcterms:modified xsi:type="dcterms:W3CDTF">2025-04-29T13:57:28Z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