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0"/>
  </p:notesMasterIdLst>
  <p:handoutMasterIdLst>
    <p:handoutMasterId r:id="rId21"/>
  </p:handoutMasterIdLst>
  <p:sldIdLst>
    <p:sldId id="1127" r:id="rId8"/>
    <p:sldId id="1074" r:id="rId9"/>
    <p:sldId id="1165" r:id="rId10"/>
    <p:sldId id="1146" r:id="rId11"/>
    <p:sldId id="1160" r:id="rId12"/>
    <p:sldId id="1148" r:id="rId13"/>
    <p:sldId id="1161" r:id="rId14"/>
    <p:sldId id="1162" r:id="rId15"/>
    <p:sldId id="1163" r:id="rId16"/>
    <p:sldId id="1164" r:id="rId17"/>
    <p:sldId id="1152" r:id="rId18"/>
    <p:sldId id="1106" r:id="rId19"/>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21"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3" clrIdx="2">
    <p:extLst>
      <p:ext uri="{19B8F6BF-5375-455C-9EA6-DF929625EA0E}">
        <p15:presenceInfo xmlns:p15="http://schemas.microsoft.com/office/powerpoint/2012/main" userId="S::lizzie.angel@six.agency::acfecc51-4d15-4327-9462-44593bbbaac1" providerId="AD"/>
      </p:ext>
    </p:extLst>
  </p:cmAuthor>
  <p:cmAuthor id="4" name="Vann, Rachel (Responsible Business)" initials="VR(B" lastIdx="7" clrIdx="3">
    <p:extLst>
      <p:ext uri="{19B8F6BF-5375-455C-9EA6-DF929625EA0E}">
        <p15:presenceInfo xmlns:p15="http://schemas.microsoft.com/office/powerpoint/2012/main" userId="S-1-5-21-1285278-2735368383-2968457176-1082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02"/>
    <a:srgbClr val="0D5595"/>
    <a:srgbClr val="2178B0"/>
    <a:srgbClr val="006C32"/>
    <a:srgbClr val="00864F"/>
    <a:srgbClr val="024731"/>
    <a:srgbClr val="78B637"/>
    <a:srgbClr val="173444"/>
    <a:srgbClr val="7FB598"/>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6463" autoAdjust="0"/>
  </p:normalViewPr>
  <p:slideViewPr>
    <p:cSldViewPr snapToGrid="0">
      <p:cViewPr varScale="1">
        <p:scale>
          <a:sx n="64" d="100"/>
          <a:sy n="64" d="100"/>
        </p:scale>
        <p:origin x="1184" y="44"/>
      </p:cViewPr>
      <p:guideLst>
        <p:guide orient="horz" pos="2160"/>
        <p:guide pos="54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Pritchard" userId="df81aaf8-1f16-4139-a4fb-fa53e5df2845" providerId="ADAL" clId="{7CFA0520-78F3-D74B-9846-A8DAA367BC68}"/>
    <pc:docChg chg="undo custSel modSld">
      <pc:chgData name="Dan Pritchard" userId="df81aaf8-1f16-4139-a4fb-fa53e5df2845" providerId="ADAL" clId="{7CFA0520-78F3-D74B-9846-A8DAA367BC68}" dt="2020-05-22T17:44:33.238" v="208" actId="1037"/>
      <pc:docMkLst>
        <pc:docMk/>
      </pc:docMkLst>
      <pc:sldChg chg="delSp modSp delAnim">
        <pc:chgData name="Dan Pritchard" userId="df81aaf8-1f16-4139-a4fb-fa53e5df2845" providerId="ADAL" clId="{7CFA0520-78F3-D74B-9846-A8DAA367BC68}" dt="2020-05-22T17:44:33.238" v="208" actId="1037"/>
        <pc:sldMkLst>
          <pc:docMk/>
          <pc:sldMk cId="3500071043" sldId="1165"/>
        </pc:sldMkLst>
      </pc:sldChg>
    </pc:docChg>
  </pc:docChgLst>
  <pc:docChgLst>
    <pc:chgData name="Dan Pritchard" userId="df81aaf8-1f16-4139-a4fb-fa53e5df2845" providerId="ADAL" clId="{1D0652D3-0B21-7741-9666-ABD01B15106A}"/>
    <pc:docChg chg="custSel modSld">
      <pc:chgData name="Dan Pritchard" userId="df81aaf8-1f16-4139-a4fb-fa53e5df2845" providerId="ADAL" clId="{1D0652D3-0B21-7741-9666-ABD01B15106A}" dt="2020-06-30T13:27:14.718" v="46"/>
      <pc:docMkLst>
        <pc:docMk/>
      </pc:docMkLst>
      <pc:sldChg chg="addSp delSp modSp">
        <pc:chgData name="Dan Pritchard" userId="df81aaf8-1f16-4139-a4fb-fa53e5df2845" providerId="ADAL" clId="{1D0652D3-0B21-7741-9666-ABD01B15106A}" dt="2020-06-30T13:27:14.718" v="46"/>
        <pc:sldMkLst>
          <pc:docMk/>
          <pc:sldMk cId="3704840715" sldId="1127"/>
        </pc:sldMkLst>
      </pc:sldChg>
    </pc:docChg>
  </pc:docChgLst>
  <pc:docChgLst>
    <pc:chgData name="Dan Pritchard" userId="df81aaf8-1f16-4139-a4fb-fa53e5df2845" providerId="ADAL" clId="{EDE4358D-7786-9344-99AF-5518A442F135}"/>
    <pc:docChg chg="undo custSel modSld">
      <pc:chgData name="Dan Pritchard" userId="df81aaf8-1f16-4139-a4fb-fa53e5df2845" providerId="ADAL" clId="{EDE4358D-7786-9344-99AF-5518A442F135}" dt="2023-01-31T11:32:38.057" v="75" actId="20577"/>
      <pc:docMkLst>
        <pc:docMk/>
      </pc:docMkLst>
      <pc:sldChg chg="delSp modSp mod delAnim modAnim">
        <pc:chgData name="Dan Pritchard" userId="df81aaf8-1f16-4139-a4fb-fa53e5df2845" providerId="ADAL" clId="{EDE4358D-7786-9344-99AF-5518A442F135}" dt="2023-01-31T11:32:38.057" v="75" actId="20577"/>
        <pc:sldMkLst>
          <pc:docMk/>
          <pc:sldMk cId="3500071043" sldId="11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3284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95133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4220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205740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82156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366941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106206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156869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213028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190600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3131808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Graphic devices 2">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raphic devices - Quot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slide - With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Graphic devices 2">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Graphic devices - Quot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5F1E82-173D-4E98-8DDB-AECE15FFB051}"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 With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aphic device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c devices -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b="0" i="0" dirty="0">
              <a:solidFill>
                <a:srgbClr val="FFFFFF"/>
              </a:solidFill>
              <a:latin typeface="Arial" panose="020B0604020202020204" pitchFamily="34" charset="0"/>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b="0" i="0">
                <a:latin typeface="Arial" panose="020B0604020202020204" pitchFamily="34" charset="0"/>
              </a:defRPr>
            </a:lvl1pPr>
          </a:lstStyle>
          <a:p>
            <a:pPr>
              <a:defRPr/>
            </a:pPr>
            <a:fld id="{FEA22204-5800-4013-A5F3-1C8F1B23E3BD}"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b="0" i="0">
                <a:latin typeface="Arial" panose="020B0604020202020204" pitchFamily="34" charset="0"/>
              </a:defRPr>
            </a:lvl4pPr>
            <a:lvl5pPr marL="964035" indent="-231369">
              <a:spcBef>
                <a:spcPts val="0"/>
              </a:spcBef>
              <a:spcAft>
                <a:spcPts val="1102"/>
              </a:spcAft>
              <a:buClr>
                <a:schemeClr val="accent1"/>
              </a:buClr>
              <a:defRPr sz="1400" b="0" i="0">
                <a:latin typeface="Arial" panose="020B0604020202020204" pitchFamily="34" charset="0"/>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ivider slide - With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 With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Graphic device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Graphic devices 2">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Graphic devices - Quot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Accessability slide mas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B3BBB7-C858-C04E-832A-81B61E282D61}"/>
              </a:ext>
            </a:extLst>
          </p:cNvPr>
          <p:cNvSpPr>
            <a:spLocks noGrp="1"/>
          </p:cNvSpPr>
          <p:nvPr>
            <p:ph type="title"/>
          </p:nvPr>
        </p:nvSpPr>
        <p:spPr>
          <a:xfrm>
            <a:off x="0" y="720000"/>
            <a:ext cx="9906000" cy="1093788"/>
          </a:xfrm>
        </p:spPr>
        <p:txBody>
          <a:bodyPr anchor="t" anchorCtr="0">
            <a:normAutofit/>
          </a:bodyPr>
          <a:lstStyle>
            <a:lvl1pPr algn="ctr">
              <a:defRPr sz="3600"/>
            </a:lvl1pPr>
          </a:lstStyle>
          <a:p>
            <a:r>
              <a:rPr lang="en-GB" dirty="0"/>
              <a:t>Click to edit Master title style</a:t>
            </a:r>
            <a:endParaRPr lang="en-US" dirty="0"/>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b="0" i="0" dirty="0">
              <a:solidFill>
                <a:srgbClr val="FFFFFF"/>
              </a:solidFill>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hyperlink" Target="https://themoneycharity.org.uk/media/February-2020-Money-Statistics.pdf"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Lloyds Bank logo">
            <a:extLst>
              <a:ext uri="{FF2B5EF4-FFF2-40B4-BE49-F238E27FC236}">
                <a16:creationId xmlns:a16="http://schemas.microsoft.com/office/drawing/2014/main" id="{DFF45E69-A396-9244-A63F-7AAAA038C575}"/>
              </a:ext>
            </a:extLst>
          </p:cNvPr>
          <p:cNvPicPr>
            <a:picLocks noChangeAspect="1"/>
          </p:cNvPicPr>
          <p:nvPr/>
        </p:nvPicPr>
        <p:blipFill>
          <a:blip r:embed="rId3"/>
          <a:stretch>
            <a:fillRect/>
          </a:stretch>
        </p:blipFill>
        <p:spPr>
          <a:xfrm>
            <a:off x="0" y="0"/>
            <a:ext cx="9906000" cy="6858000"/>
          </a:xfrm>
          <a:prstGeom prst="rect">
            <a:avLst/>
          </a:prstGeom>
        </p:spPr>
      </p:pic>
      <p:sp>
        <p:nvSpPr>
          <p:cNvPr id="9" name="TextBox 8">
            <a:extLst>
              <a:ext uri="{FF2B5EF4-FFF2-40B4-BE49-F238E27FC236}">
                <a16:creationId xmlns:a16="http://schemas.microsoft.com/office/drawing/2014/main" id="{E11505AB-A6AC-FE42-BCFB-CB304C500C12}"/>
              </a:ext>
            </a:extLst>
          </p:cNvPr>
          <p:cNvSpPr txBox="1"/>
          <p:nvPr/>
        </p:nvSpPr>
        <p:spPr>
          <a:xfrm>
            <a:off x="468000" y="1767344"/>
            <a:ext cx="4776927" cy="338554"/>
          </a:xfrm>
          <a:prstGeom prst="rect">
            <a:avLst/>
          </a:prstGeom>
          <a:noFill/>
        </p:spPr>
        <p:txBody>
          <a:bodyPr wrap="square" lIns="0" tIns="0" rIns="0" bIns="0" rtlCol="0">
            <a:spAutoFit/>
          </a:bodyPr>
          <a:lstStyle/>
          <a:p>
            <a:r>
              <a:rPr lang="en-US" sz="2200" dirty="0">
                <a:solidFill>
                  <a:schemeClr val="bg1"/>
                </a:solidFill>
              </a:rPr>
              <a:t>Let’s talk about money</a:t>
            </a:r>
          </a:p>
        </p:txBody>
      </p:sp>
      <p:sp>
        <p:nvSpPr>
          <p:cNvPr id="8" name="Title 7">
            <a:extLst>
              <a:ext uri="{FF2B5EF4-FFF2-40B4-BE49-F238E27FC236}">
                <a16:creationId xmlns:a16="http://schemas.microsoft.com/office/drawing/2014/main" id="{CA5D587B-8F50-5B4C-A2A3-60AA4B5F8D23}"/>
              </a:ext>
            </a:extLst>
          </p:cNvPr>
          <p:cNvSpPr txBox="1">
            <a:spLocks noGrp="1"/>
          </p:cNvSpPr>
          <p:nvPr>
            <p:ph type="title" idx="4294967295"/>
          </p:nvPr>
        </p:nvSpPr>
        <p:spPr>
          <a:xfrm>
            <a:off x="468000" y="2231175"/>
            <a:ext cx="692339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t>Borrowing Money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charset="0"/>
                <a:ea typeface="ＭＳ Ｐゴシック"/>
                <a:cs typeface="ＭＳ Ｐゴシック"/>
              </a:rPr>
              <a:t>Exploring borrowing and credit</a:t>
            </a:r>
          </a:p>
        </p:txBody>
      </p:sp>
      <p:sp>
        <p:nvSpPr>
          <p:cNvPr id="7" name="TextBox 6">
            <a:extLst>
              <a:ext uri="{FF2B5EF4-FFF2-40B4-BE49-F238E27FC236}">
                <a16:creationId xmlns:a16="http://schemas.microsoft.com/office/drawing/2014/main" id="{A28E96C0-CD1A-AC4D-ABA0-ED178591F82E}"/>
              </a:ext>
            </a:extLst>
          </p:cNvPr>
          <p:cNvSpPr txBox="1"/>
          <p:nvPr/>
        </p:nvSpPr>
        <p:spPr>
          <a:xfrm>
            <a:off x="528113" y="5842238"/>
            <a:ext cx="7555831" cy="184666"/>
          </a:xfrm>
          <a:prstGeom prst="rect">
            <a:avLst/>
          </a:prstGeom>
          <a:noFill/>
        </p:spPr>
        <p:txBody>
          <a:bodyPr wrap="square" lIns="0" tIns="0" rIns="0" bIns="0" rtlCol="0">
            <a:spAutoFit/>
          </a:bodyPr>
          <a:lstStyle/>
          <a:p>
            <a:r>
              <a:rPr lang="en-GB" sz="1200" dirty="0">
                <a:solidFill>
                  <a:schemeClr val="bg1"/>
                </a:solidFill>
              </a:rPr>
              <a:t>This material is intended for information purposes only and does not constitute advice or a recommendation.</a:t>
            </a:r>
          </a:p>
        </p:txBody>
      </p:sp>
      <p:pic>
        <p:nvPicPr>
          <p:cNvPr id="2" name="Picture 1"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480BFBA6-E2FA-D9CE-04FD-0C5612A64AFB}"/>
              </a:ext>
            </a:extLst>
          </p:cNvPr>
          <p:cNvPicPr>
            <a:picLocks noChangeAspect="1"/>
          </p:cNvPicPr>
          <p:nvPr/>
        </p:nvPicPr>
        <p:blipFill>
          <a:blip r:embed="rId4"/>
          <a:srcRect/>
          <a:stretch/>
        </p:blipFill>
        <p:spPr>
          <a:xfrm>
            <a:off x="494952" y="378568"/>
            <a:ext cx="1732278" cy="1019568"/>
          </a:xfrm>
          <a:prstGeom prst="rect">
            <a:avLst/>
          </a:prstGeom>
        </p:spPr>
      </p:pic>
    </p:spTree>
    <p:extLst>
      <p:ext uri="{BB962C8B-B14F-4D97-AF65-F5344CB8AC3E}">
        <p14:creationId xmlns:p14="http://schemas.microsoft.com/office/powerpoint/2010/main" val="3704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2958861" cy="1204221"/>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Borrowing decisions</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sz="3200" cap="none" dirty="0"/>
              <a:t>Malik</a:t>
            </a:r>
            <a:endParaRPr lang="en-US" sz="3200" dirty="0">
              <a:solidFill>
                <a:srgbClr val="024731"/>
              </a:solidFill>
            </a:endParaRPr>
          </a:p>
        </p:txBody>
      </p:sp>
      <p:sp>
        <p:nvSpPr>
          <p:cNvPr id="10" name="TextBox 9">
            <a:extLst>
              <a:ext uri="{FF2B5EF4-FFF2-40B4-BE49-F238E27FC236}">
                <a16:creationId xmlns:a16="http://schemas.microsoft.com/office/drawing/2014/main" id="{0B98B9ED-040F-B346-9202-0CF9B4079917}"/>
              </a:ext>
            </a:extLst>
          </p:cNvPr>
          <p:cNvSpPr txBox="1"/>
          <p:nvPr/>
        </p:nvSpPr>
        <p:spPr>
          <a:xfrm>
            <a:off x="3426000" y="0"/>
            <a:ext cx="6480000" cy="6858000"/>
          </a:xfrm>
          <a:prstGeom prst="rect">
            <a:avLst/>
          </a:prstGeom>
          <a:solidFill>
            <a:srgbClr val="024731"/>
          </a:solidFill>
        </p:spPr>
        <p:txBody>
          <a:bodyPr wrap="square" lIns="360000" tIns="468000" rIns="432000" bIns="360000" rtlCol="0" anchor="t" anchorCtr="0">
            <a:noAutofit/>
          </a:bodyPr>
          <a:lstStyle/>
          <a:p>
            <a:pPr marL="270000" indent="-270000">
              <a:spcAft>
                <a:spcPts val="600"/>
              </a:spcAft>
              <a:buFont typeface="Wingdings" pitchFamily="2" charset="2"/>
              <a:buChar char="§"/>
            </a:pPr>
            <a:r>
              <a:rPr lang="en-GB" sz="2000" dirty="0">
                <a:solidFill>
                  <a:schemeClr val="bg1"/>
                </a:solidFill>
              </a:rPr>
              <a:t>Malik is studying at university. He has taken out a loan to pay for his fees.</a:t>
            </a:r>
          </a:p>
          <a:p>
            <a:pPr marL="270000" indent="-270000">
              <a:spcAft>
                <a:spcPts val="600"/>
              </a:spcAft>
              <a:buFont typeface="Wingdings" pitchFamily="2" charset="2"/>
              <a:buChar char="§"/>
            </a:pPr>
            <a:r>
              <a:rPr lang="en-GB" sz="2000" dirty="0">
                <a:solidFill>
                  <a:schemeClr val="bg1"/>
                </a:solidFill>
              </a:rPr>
              <a:t>He didn’t want to borrow any more, so he has decided to live at home with his parents.</a:t>
            </a:r>
          </a:p>
          <a:p>
            <a:pPr marL="270000" indent="-270000">
              <a:spcAft>
                <a:spcPts val="600"/>
              </a:spcAft>
              <a:buFont typeface="Wingdings" pitchFamily="2" charset="2"/>
              <a:buChar char="§"/>
            </a:pPr>
            <a:r>
              <a:rPr lang="en-GB" sz="2000" dirty="0">
                <a:solidFill>
                  <a:schemeClr val="bg1"/>
                </a:solidFill>
              </a:rPr>
              <a:t>He works part time and hopes that by the time he finishes university, he will only have his fees to repay.</a:t>
            </a:r>
          </a:p>
          <a:p>
            <a:pPr marL="270000" indent="-270000">
              <a:spcAft>
                <a:spcPts val="600"/>
              </a:spcAft>
              <a:buFont typeface="Wingdings" pitchFamily="2" charset="2"/>
              <a:buChar char="§"/>
            </a:pPr>
            <a:r>
              <a:rPr lang="en-GB" sz="2000" dirty="0">
                <a:solidFill>
                  <a:schemeClr val="bg1"/>
                </a:solidFill>
              </a:rPr>
              <a:t>He doesn’t have to repay the loan until he starts earning a set amount in a job, so he may take a gap year first.</a:t>
            </a:r>
          </a:p>
        </p:txBody>
      </p:sp>
      <p:sp>
        <p:nvSpPr>
          <p:cNvPr id="12" name="TextBox 11">
            <a:extLst>
              <a:ext uri="{FF2B5EF4-FFF2-40B4-BE49-F238E27FC236}">
                <a16:creationId xmlns:a16="http://schemas.microsoft.com/office/drawing/2014/main" id="{1E9B05FE-FBB8-EE45-A2A5-069389243ABB}"/>
              </a:ext>
            </a:extLst>
          </p:cNvPr>
          <p:cNvSpPr txBox="1"/>
          <p:nvPr/>
        </p:nvSpPr>
        <p:spPr>
          <a:xfrm>
            <a:off x="3779998" y="4180006"/>
            <a:ext cx="5760000" cy="2152755"/>
          </a:xfrm>
          <a:prstGeom prst="rect">
            <a:avLst/>
          </a:prstGeom>
          <a:solidFill>
            <a:schemeClr val="bg1"/>
          </a:solidFill>
          <a:ln w="69850">
            <a:solidFill>
              <a:srgbClr val="78B637"/>
            </a:solidFill>
          </a:ln>
        </p:spPr>
        <p:txBody>
          <a:bodyPr wrap="square" lIns="468000" tIns="360000" rIns="468000" bIns="360000" rtlCol="0" anchor="ctr" anchorCtr="0">
            <a:noAutofit/>
          </a:bodyPr>
          <a:lstStyle/>
          <a:p>
            <a:pPr>
              <a:spcAft>
                <a:spcPts val="600"/>
              </a:spcAft>
            </a:pPr>
            <a:r>
              <a:rPr lang="en-GB" sz="2000" dirty="0">
                <a:solidFill>
                  <a:srgbClr val="00864F"/>
                </a:solidFill>
              </a:rPr>
              <a:t>Why did Malik borrow?</a:t>
            </a:r>
          </a:p>
          <a:p>
            <a:pPr>
              <a:spcAft>
                <a:spcPts val="600"/>
              </a:spcAft>
            </a:pPr>
            <a:r>
              <a:rPr lang="en-GB" sz="2000" dirty="0">
                <a:solidFill>
                  <a:srgbClr val="00864F"/>
                </a:solidFill>
              </a:rPr>
              <a:t>What kind of borrowing was it?</a:t>
            </a:r>
          </a:p>
          <a:p>
            <a:pPr>
              <a:spcAft>
                <a:spcPts val="600"/>
              </a:spcAft>
            </a:pPr>
            <a:r>
              <a:rPr lang="en-GB" sz="2000" dirty="0">
                <a:solidFill>
                  <a:srgbClr val="00864F"/>
                </a:solidFill>
              </a:rPr>
              <a:t>Was it a good decision?</a:t>
            </a:r>
          </a:p>
          <a:p>
            <a:pPr>
              <a:spcAft>
                <a:spcPts val="600"/>
              </a:spcAft>
            </a:pPr>
            <a:r>
              <a:rPr lang="en-GB" sz="2000" dirty="0">
                <a:solidFill>
                  <a:srgbClr val="00864F"/>
                </a:solidFill>
              </a:rPr>
              <a:t>Could he have done anything differently?</a:t>
            </a:r>
          </a:p>
        </p:txBody>
      </p:sp>
      <p:pic>
        <p:nvPicPr>
          <p:cNvPr id="14" name="Picture 13" descr="Image of a young man to depict Malik">
            <a:extLst>
              <a:ext uri="{FF2B5EF4-FFF2-40B4-BE49-F238E27FC236}">
                <a16:creationId xmlns:a16="http://schemas.microsoft.com/office/drawing/2014/main" id="{893674D7-1B00-094A-BE1C-D910EC885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304575">
            <a:off x="656919" y="1911931"/>
            <a:ext cx="2292096" cy="2327910"/>
          </a:xfrm>
          <a:prstGeom prst="rect">
            <a:avLst/>
          </a:prstGeom>
          <a:ln w="69850">
            <a:solidFill>
              <a:schemeClr val="bg1"/>
            </a:solidFill>
          </a:ln>
          <a:effectLst>
            <a:outerShdw blurRad="50800" dist="50800" dir="6000000" algn="tl" rotWithShape="0">
              <a:prstClr val="black">
                <a:alpha val="35000"/>
              </a:prstClr>
            </a:outerShdw>
          </a:effectLst>
        </p:spPr>
      </p:pic>
    </p:spTree>
    <p:extLst>
      <p:ext uri="{BB962C8B-B14F-4D97-AF65-F5344CB8AC3E}">
        <p14:creationId xmlns:p14="http://schemas.microsoft.com/office/powerpoint/2010/main" val="3805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37" presetClass="entr" presetSubtype="0"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468000" y="468000"/>
            <a:ext cx="7466631" cy="1852413"/>
          </a:xfrm>
        </p:spPr>
        <p:txBody>
          <a:bodyPr>
            <a:noAutofit/>
          </a:bodyPr>
          <a:lstStyle/>
          <a:p>
            <a:pPr algn="l" eaLnBrk="1" hangingPunct="1"/>
            <a:r>
              <a:rPr lang="en-US" sz="1400" cap="none" dirty="0">
                <a:solidFill>
                  <a:srgbClr val="024731"/>
                </a:solidFill>
                <a:latin typeface="Arial" charset="0"/>
                <a:ea typeface="ＭＳ Ｐゴシック"/>
              </a:rPr>
              <a:t>Activity C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Borrowing decisions</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p>
        </p:txBody>
      </p:sp>
      <p:sp>
        <p:nvSpPr>
          <p:cNvPr id="6" name="Content Placeholder 6">
            <a:extLst>
              <a:ext uri="{FF2B5EF4-FFF2-40B4-BE49-F238E27FC236}">
                <a16:creationId xmlns:a16="http://schemas.microsoft.com/office/drawing/2014/main" id="{7D8F7441-3DF8-F240-90CF-04904B674520}"/>
              </a:ext>
            </a:extLst>
          </p:cNvPr>
          <p:cNvSpPr txBox="1">
            <a:spLocks/>
          </p:cNvSpPr>
          <p:nvPr/>
        </p:nvSpPr>
        <p:spPr>
          <a:xfrm>
            <a:off x="0" y="2440800"/>
            <a:ext cx="9905999" cy="4417200"/>
          </a:xfrm>
          <a:prstGeom prst="rect">
            <a:avLst/>
          </a:prstGeom>
          <a:solidFill>
            <a:srgbClr val="024731"/>
          </a:solidFill>
        </p:spPr>
        <p:txBody>
          <a:bodyPr lIns="360000" tIns="0" rIns="288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It is important to understand our motivations for borrowing.</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Always ask yourself if you can afford it and if you need it?</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We should consider alternatives first, such as saving.</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It is important to know where to go for advice when making borrowing decisions.</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Borrowing can help us to manage our finances.</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It is also important to ask for advice if we run into problems with borrowing.</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We need to understand the risks that can come with borrowing, and that there could be a negative impact our credit score and credit history if we cannot afford to pay back borrowed money.</a:t>
            </a:r>
          </a:p>
        </p:txBody>
      </p:sp>
    </p:spTree>
    <p:extLst>
      <p:ext uri="{BB962C8B-B14F-4D97-AF65-F5344CB8AC3E}">
        <p14:creationId xmlns:p14="http://schemas.microsoft.com/office/powerpoint/2010/main" val="111856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DF5F-5528-6F4F-AE85-B4B60D7B1E9F}"/>
              </a:ext>
            </a:extLst>
          </p:cNvPr>
          <p:cNvSpPr>
            <a:spLocks noGrp="1"/>
          </p:cNvSpPr>
          <p:nvPr>
            <p:ph type="title"/>
          </p:nvPr>
        </p:nvSpPr>
        <p:spPr>
          <a:xfrm>
            <a:off x="-1" y="3066744"/>
            <a:ext cx="9906000" cy="1093788"/>
          </a:xfrm>
        </p:spPr>
        <p:txBody>
          <a:bodyPr>
            <a:normAutofit/>
          </a:bodyPr>
          <a:lstStyle/>
          <a:p>
            <a:pPr lvl="0" eaLnBrk="1" hangingPunct="1"/>
            <a:r>
              <a:rPr lang="en-GB" sz="5400" cap="none" dirty="0">
                <a:solidFill>
                  <a:srgbClr val="00864F"/>
                </a:solidFill>
                <a:ea typeface="ＭＳ Ｐゴシック"/>
              </a:rPr>
              <a:t>Thank you!</a:t>
            </a:r>
            <a:endParaRPr lang="en-US" dirty="0"/>
          </a:p>
        </p:txBody>
      </p:sp>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163913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284479" y="304799"/>
            <a:ext cx="3059655" cy="6248399"/>
          </a:xfrm>
          <a:solidFill>
            <a:srgbClr val="024731"/>
          </a:solidFill>
        </p:spPr>
        <p:txBody>
          <a:bodyPr lIns="360000" tIns="648000">
            <a:noAutofit/>
          </a:bodyPr>
          <a:lstStyle/>
          <a:p>
            <a:pPr lvl="0" algn="l" eaLnBrk="1" hangingPunct="1">
              <a:lnSpc>
                <a:spcPts val="2600"/>
              </a:lnSpc>
              <a:spcAft>
                <a:spcPts val="0"/>
              </a:spcAft>
            </a:pPr>
            <a:r>
              <a:rPr lang="en-US" cap="none" dirty="0">
                <a:solidFill>
                  <a:schemeClr val="bg1"/>
                </a:solidFill>
                <a:ea typeface="ＭＳ Ｐゴシック"/>
              </a:rPr>
              <a:t>Introduction</a:t>
            </a:r>
            <a:br>
              <a:rPr lang="en-US" cap="none" dirty="0">
                <a:solidFill>
                  <a:schemeClr val="bg1"/>
                </a:solidFill>
                <a:ea typeface="ＭＳ Ｐゴシック"/>
              </a:rPr>
            </a:br>
            <a:br>
              <a:rPr lang="en-US" sz="2400" cap="none" dirty="0">
                <a:solidFill>
                  <a:schemeClr val="bg1"/>
                </a:solidFill>
                <a:ea typeface="ＭＳ Ｐゴシック"/>
              </a:rPr>
            </a:br>
            <a:r>
              <a:rPr lang="en-US" sz="2400" cap="none" dirty="0">
                <a:solidFill>
                  <a:schemeClr val="bg1"/>
                </a:solidFill>
                <a:ea typeface="ＭＳ Ｐゴシック"/>
              </a:rPr>
              <a:t>Today you will be learning about:</a:t>
            </a:r>
            <a:endParaRPr lang="en-US" sz="2400" dirty="0">
              <a:solidFill>
                <a:schemeClr val="bg1"/>
              </a:solidFill>
            </a:endParaRPr>
          </a:p>
        </p:txBody>
      </p:sp>
      <p:pic>
        <p:nvPicPr>
          <p:cNvPr id="6" name="Picture 5" descr="Image showing contactless card payment">
            <a:extLst>
              <a:ext uri="{FF2B5EF4-FFF2-40B4-BE49-F238E27FC236}">
                <a16:creationId xmlns:a16="http://schemas.microsoft.com/office/drawing/2014/main" id="{D9560033-8A1A-D54D-AA9B-492FE105C4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3344134" y="304799"/>
            <a:ext cx="6277387" cy="6248399"/>
          </a:xfrm>
          <a:prstGeom prst="rect">
            <a:avLst/>
          </a:prstGeom>
        </p:spPr>
      </p:pic>
      <p:sp>
        <p:nvSpPr>
          <p:cNvPr id="16" name="TextBox 15">
            <a:extLst>
              <a:ext uri="{FF2B5EF4-FFF2-40B4-BE49-F238E27FC236}">
                <a16:creationId xmlns:a16="http://schemas.microsoft.com/office/drawing/2014/main" id="{EB0B6028-0E1B-0F41-9C1B-452EE85C8C90}"/>
              </a:ext>
            </a:extLst>
          </p:cNvPr>
          <p:cNvSpPr txBox="1"/>
          <p:nvPr/>
        </p:nvSpPr>
        <p:spPr>
          <a:xfrm>
            <a:off x="653434" y="2625309"/>
            <a:ext cx="4625011" cy="3658760"/>
          </a:xfrm>
          <a:prstGeom prst="rect">
            <a:avLst/>
          </a:prstGeom>
          <a:solidFill>
            <a:srgbClr val="006C32">
              <a:alpha val="90000"/>
            </a:srgbClr>
          </a:solidFill>
          <a:ln w="38100">
            <a:noFill/>
          </a:ln>
        </p:spPr>
        <p:txBody>
          <a:bodyPr wrap="square" lIns="360000" tIns="360000" rIns="360000" bIns="360000" rtlCol="0" anchor="ctr" anchorCtr="0">
            <a:noAutofit/>
          </a:bodyPr>
          <a:lstStyle/>
          <a:p>
            <a:pPr marL="270000" lvl="0" indent="-270000">
              <a:spcAft>
                <a:spcPts val="600"/>
              </a:spcAft>
              <a:buFont typeface="Wingdings" pitchFamily="2" charset="2"/>
              <a:buChar char="§"/>
            </a:pPr>
            <a:r>
              <a:rPr lang="en-GB" sz="2000" dirty="0">
                <a:solidFill>
                  <a:schemeClr val="bg1"/>
                </a:solidFill>
              </a:rPr>
              <a:t>Types of borrowing and credit.</a:t>
            </a:r>
          </a:p>
          <a:p>
            <a:pPr marL="270000" lvl="0" indent="-270000">
              <a:spcAft>
                <a:spcPts val="600"/>
              </a:spcAft>
              <a:buFont typeface="Wingdings" pitchFamily="2" charset="2"/>
              <a:buChar char="§"/>
            </a:pPr>
            <a:r>
              <a:rPr lang="en-GB" sz="2000" dirty="0">
                <a:solidFill>
                  <a:schemeClr val="bg1"/>
                </a:solidFill>
              </a:rPr>
              <a:t>Borrowing terminology.</a:t>
            </a:r>
          </a:p>
          <a:p>
            <a:pPr marL="270000" lvl="0" indent="-270000">
              <a:spcAft>
                <a:spcPts val="600"/>
              </a:spcAft>
              <a:buFont typeface="Wingdings" pitchFamily="2" charset="2"/>
              <a:buChar char="§"/>
            </a:pPr>
            <a:r>
              <a:rPr lang="en-GB" sz="2000" dirty="0">
                <a:solidFill>
                  <a:schemeClr val="bg1"/>
                </a:solidFill>
              </a:rPr>
              <a:t>Why you might borrow money.</a:t>
            </a:r>
          </a:p>
          <a:p>
            <a:pPr marL="270000" lvl="0" indent="-270000">
              <a:spcAft>
                <a:spcPts val="600"/>
              </a:spcAft>
              <a:buFont typeface="Wingdings" pitchFamily="2" charset="2"/>
              <a:buChar char="§"/>
            </a:pPr>
            <a:r>
              <a:rPr lang="en-GB" sz="2000" dirty="0">
                <a:solidFill>
                  <a:schemeClr val="bg1"/>
                </a:solidFill>
              </a:rPr>
              <a:t>The alternatives to borrowing.</a:t>
            </a:r>
          </a:p>
          <a:p>
            <a:pPr marL="270000" lvl="0" indent="-270000">
              <a:spcAft>
                <a:spcPts val="600"/>
              </a:spcAft>
              <a:buFont typeface="Wingdings" pitchFamily="2" charset="2"/>
              <a:buChar char="§"/>
            </a:pPr>
            <a:r>
              <a:rPr lang="en-GB" sz="2000" dirty="0">
                <a:solidFill>
                  <a:schemeClr val="bg1"/>
                </a:solidFill>
              </a:rPr>
              <a:t>The benefits of borrowing.</a:t>
            </a:r>
          </a:p>
          <a:p>
            <a:pPr marL="270000" lvl="0" indent="-270000">
              <a:spcAft>
                <a:spcPts val="600"/>
              </a:spcAft>
              <a:buFont typeface="Wingdings" pitchFamily="2" charset="2"/>
              <a:buChar char="§"/>
            </a:pPr>
            <a:r>
              <a:rPr lang="en-GB" sz="2000" dirty="0">
                <a:solidFill>
                  <a:schemeClr val="bg1"/>
                </a:solidFill>
              </a:rPr>
              <a:t>Factors to consider when choosing products.</a:t>
            </a:r>
          </a:p>
          <a:p>
            <a:pPr marL="270000" lvl="0" indent="-270000">
              <a:spcAft>
                <a:spcPts val="600"/>
              </a:spcAft>
              <a:buFont typeface="Wingdings" pitchFamily="2" charset="2"/>
              <a:buChar char="§"/>
            </a:pPr>
            <a:r>
              <a:rPr lang="en-GB" sz="2000" dirty="0">
                <a:solidFill>
                  <a:schemeClr val="bg1"/>
                </a:solidFill>
              </a:rPr>
              <a:t>Risks of borrowing, and ways to avoid those risks.</a:t>
            </a:r>
          </a:p>
        </p:txBody>
      </p:sp>
    </p:spTree>
    <p:extLst>
      <p:ext uri="{BB962C8B-B14F-4D97-AF65-F5344CB8AC3E}">
        <p14:creationId xmlns:p14="http://schemas.microsoft.com/office/powerpoint/2010/main" val="248245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999" y="467999"/>
            <a:ext cx="2008073" cy="4802643"/>
          </a:xfrm>
        </p:spPr>
        <p:txBody>
          <a:bodyPr>
            <a:noAutofit/>
          </a:bodyPr>
          <a:lstStyle/>
          <a:p>
            <a:pPr algn="l" eaLnBrk="1" hangingPunct="1"/>
            <a:r>
              <a:rPr lang="en-US" sz="1400" cap="none" dirty="0">
                <a:solidFill>
                  <a:srgbClr val="024731"/>
                </a:solidFill>
                <a:latin typeface="Arial" charset="0"/>
                <a:ea typeface="ＭＳ Ｐゴシック"/>
              </a:rPr>
              <a:t>Activity A</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cap="none" dirty="0">
                <a:solidFill>
                  <a:srgbClr val="00864F"/>
                </a:solidFill>
                <a:ea typeface="ＭＳ Ｐゴシック"/>
              </a:rPr>
              <a:t>Why borrow</a:t>
            </a:r>
            <a:br>
              <a:rPr lang="en-GB" cap="none" dirty="0">
                <a:solidFill>
                  <a:srgbClr val="00864F"/>
                </a:solidFill>
                <a:ea typeface="ＭＳ Ｐゴシック"/>
              </a:rPr>
            </a:br>
            <a:br>
              <a:rPr lang="en-GB" cap="none" dirty="0">
                <a:solidFill>
                  <a:srgbClr val="00864F"/>
                </a:solidFill>
                <a:ea typeface="ＭＳ Ｐゴシック"/>
              </a:rPr>
            </a:br>
            <a:r>
              <a:rPr lang="en-GB" b="1" dirty="0">
                <a:solidFill>
                  <a:srgbClr val="2178B0"/>
                </a:solidFill>
              </a:rPr>
              <a:t>True </a:t>
            </a:r>
            <a:br>
              <a:rPr lang="en-GB" b="1" dirty="0">
                <a:solidFill>
                  <a:srgbClr val="2178B0"/>
                </a:solidFill>
              </a:rPr>
            </a:br>
            <a:r>
              <a:rPr lang="en-GB" dirty="0">
                <a:solidFill>
                  <a:srgbClr val="2178B0"/>
                </a:solidFill>
              </a:rPr>
              <a:t>or</a:t>
            </a:r>
            <a:r>
              <a:rPr lang="en-GB" b="1" dirty="0">
                <a:solidFill>
                  <a:srgbClr val="2178B0"/>
                </a:solidFill>
              </a:rPr>
              <a:t> </a:t>
            </a:r>
            <a:br>
              <a:rPr lang="en-GB" b="1" dirty="0">
                <a:solidFill>
                  <a:srgbClr val="2178B0"/>
                </a:solidFill>
              </a:rPr>
            </a:br>
            <a:r>
              <a:rPr lang="en-GB" b="1" dirty="0">
                <a:solidFill>
                  <a:srgbClr val="2178B0"/>
                </a:solidFill>
              </a:rPr>
              <a:t>False</a:t>
            </a:r>
            <a:endParaRPr lang="en-US" cap="none" dirty="0">
              <a:solidFill>
                <a:srgbClr val="00864F"/>
              </a:solidFill>
              <a:ea typeface="ＭＳ Ｐゴシック"/>
            </a:endParaRPr>
          </a:p>
        </p:txBody>
      </p:sp>
      <p:sp>
        <p:nvSpPr>
          <p:cNvPr id="6" name="TextBox 5">
            <a:extLst>
              <a:ext uri="{FF2B5EF4-FFF2-40B4-BE49-F238E27FC236}">
                <a16:creationId xmlns:a16="http://schemas.microsoft.com/office/drawing/2014/main" id="{4A3999C8-A939-8A45-A0EC-F8D21E348C45}"/>
              </a:ext>
              <a:ext uri="{C183D7F6-B498-43B3-948B-1728B52AA6E4}">
                <adec:decorative xmlns:adec="http://schemas.microsoft.com/office/drawing/2017/decorative" val="0"/>
              </a:ext>
            </a:extLst>
          </p:cNvPr>
          <p:cNvSpPr txBox="1"/>
          <p:nvPr/>
        </p:nvSpPr>
        <p:spPr>
          <a:xfrm>
            <a:off x="2715948" y="0"/>
            <a:ext cx="7200000" cy="6858000"/>
          </a:xfrm>
          <a:prstGeom prst="rect">
            <a:avLst/>
          </a:prstGeom>
          <a:solidFill>
            <a:srgbClr val="2178B0"/>
          </a:solidFill>
        </p:spPr>
        <p:txBody>
          <a:bodyPr wrap="square" lIns="1260000" tIns="251999" rIns="432000" bIns="288000" numCol="1" rtlCol="0" anchor="t" anchorCtr="0">
            <a:noAutofit/>
          </a:bodyPr>
          <a:lstStyle/>
          <a:p>
            <a:pPr>
              <a:spcAft>
                <a:spcPts val="1000"/>
              </a:spcAft>
            </a:pPr>
            <a:endParaRPr lang="en-GB" sz="1700" dirty="0">
              <a:solidFill>
                <a:schemeClr val="bg1"/>
              </a:solidFill>
            </a:endParaRPr>
          </a:p>
          <a:p>
            <a:pPr>
              <a:spcAft>
                <a:spcPts val="1000"/>
              </a:spcAft>
            </a:pPr>
            <a:r>
              <a:rPr lang="en-GB" sz="1700" dirty="0">
                <a:solidFill>
                  <a:schemeClr val="bg1"/>
                </a:solidFill>
              </a:rPr>
              <a:t>Borrowers in the UK paid </a:t>
            </a:r>
            <a:r>
              <a:rPr lang="en-GB" sz="2200" b="1" dirty="0">
                <a:solidFill>
                  <a:schemeClr val="bg1"/>
                </a:solidFill>
              </a:rPr>
              <a:t>£220 million</a:t>
            </a:r>
            <a:r>
              <a:rPr lang="en-GB" sz="1700" b="1" dirty="0">
                <a:solidFill>
                  <a:schemeClr val="bg1"/>
                </a:solidFill>
              </a:rPr>
              <a:t> </a:t>
            </a:r>
            <a:r>
              <a:rPr lang="en-GB" sz="1700" dirty="0">
                <a:solidFill>
                  <a:schemeClr val="bg1"/>
                </a:solidFill>
              </a:rPr>
              <a:t>a day in </a:t>
            </a:r>
            <a:br>
              <a:rPr lang="en-GB" sz="1700" dirty="0">
                <a:solidFill>
                  <a:schemeClr val="bg1"/>
                </a:solidFill>
              </a:rPr>
            </a:br>
            <a:r>
              <a:rPr lang="en-GB" sz="1700" dirty="0">
                <a:solidFill>
                  <a:schemeClr val="bg1"/>
                </a:solidFill>
              </a:rPr>
              <a:t>interest on average, as of August 2024.</a:t>
            </a:r>
          </a:p>
          <a:p>
            <a:pPr>
              <a:spcAft>
                <a:spcPts val="1000"/>
              </a:spcAft>
            </a:pPr>
            <a:endParaRPr lang="en-GB" sz="1700" dirty="0">
              <a:solidFill>
                <a:schemeClr val="bg1"/>
              </a:solidFill>
            </a:endParaRPr>
          </a:p>
          <a:p>
            <a:pPr>
              <a:spcAft>
                <a:spcPts val="1000"/>
              </a:spcAft>
            </a:pPr>
            <a:r>
              <a:rPr lang="en-GB" sz="1700" dirty="0">
                <a:solidFill>
                  <a:schemeClr val="bg1"/>
                </a:solidFill>
              </a:rPr>
              <a:t>As of August 2024, the average credit card debt for</a:t>
            </a:r>
            <a:br>
              <a:rPr lang="en-GB" sz="1700" dirty="0">
                <a:solidFill>
                  <a:schemeClr val="bg1"/>
                </a:solidFill>
              </a:rPr>
            </a:br>
            <a:r>
              <a:rPr lang="en-GB" sz="1700" dirty="0">
                <a:solidFill>
                  <a:schemeClr val="bg1"/>
                </a:solidFill>
              </a:rPr>
              <a:t>an adult in the UK was </a:t>
            </a:r>
            <a:r>
              <a:rPr lang="en-GB" sz="2200" b="1" dirty="0">
                <a:solidFill>
                  <a:schemeClr val="bg1"/>
                </a:solidFill>
              </a:rPr>
              <a:t>£1,324</a:t>
            </a:r>
            <a:r>
              <a:rPr lang="en-GB" sz="1800" dirty="0">
                <a:solidFill>
                  <a:schemeClr val="bg1"/>
                </a:solidFill>
              </a:rPr>
              <a:t>.</a:t>
            </a:r>
          </a:p>
          <a:p>
            <a:pPr>
              <a:spcAft>
                <a:spcPts val="1000"/>
              </a:spcAft>
            </a:pPr>
            <a:endParaRPr lang="en-GB" sz="1800" dirty="0">
              <a:solidFill>
                <a:schemeClr val="bg1"/>
              </a:solidFill>
            </a:endParaRPr>
          </a:p>
          <a:p>
            <a:pPr>
              <a:spcAft>
                <a:spcPts val="1000"/>
              </a:spcAft>
            </a:pPr>
            <a:r>
              <a:rPr lang="en-GB" sz="1700" dirty="0">
                <a:solidFill>
                  <a:schemeClr val="bg1"/>
                </a:solidFill>
              </a:rPr>
              <a:t>A credit card on the average interest rate would take </a:t>
            </a:r>
            <a:br>
              <a:rPr lang="en-GB" sz="1700" dirty="0">
                <a:solidFill>
                  <a:schemeClr val="bg1"/>
                </a:solidFill>
              </a:rPr>
            </a:br>
            <a:r>
              <a:rPr lang="en-GB" sz="2200" b="1" dirty="0">
                <a:solidFill>
                  <a:schemeClr val="bg1"/>
                </a:solidFill>
              </a:rPr>
              <a:t>25 years and 8 months </a:t>
            </a:r>
            <a:r>
              <a:rPr lang="en-GB" sz="1700" dirty="0">
                <a:solidFill>
                  <a:schemeClr val="bg1"/>
                </a:solidFill>
              </a:rPr>
              <a:t>to repay if you only </a:t>
            </a:r>
            <a:br>
              <a:rPr lang="en-GB" sz="1700" dirty="0">
                <a:solidFill>
                  <a:schemeClr val="bg1"/>
                </a:solidFill>
              </a:rPr>
            </a:br>
            <a:r>
              <a:rPr lang="en-GB" sz="1700" dirty="0">
                <a:solidFill>
                  <a:schemeClr val="bg1"/>
                </a:solidFill>
              </a:rPr>
              <a:t>paid the legal minimum repayments (interest plus 1% </a:t>
            </a:r>
            <a:br>
              <a:rPr lang="en-GB" sz="1700" dirty="0">
                <a:solidFill>
                  <a:schemeClr val="bg1"/>
                </a:solidFill>
              </a:rPr>
            </a:br>
            <a:r>
              <a:rPr lang="en-GB" sz="1700" dirty="0">
                <a:solidFill>
                  <a:schemeClr val="bg1"/>
                </a:solidFill>
              </a:rPr>
              <a:t>of the outstanding balance) each month.</a:t>
            </a:r>
          </a:p>
          <a:p>
            <a:pPr>
              <a:spcAft>
                <a:spcPts val="1000"/>
              </a:spcAft>
            </a:pPr>
            <a:endParaRPr lang="en-GB" sz="1700" dirty="0">
              <a:solidFill>
                <a:schemeClr val="bg1"/>
              </a:solidFill>
            </a:endParaRPr>
          </a:p>
          <a:p>
            <a:pPr>
              <a:spcAft>
                <a:spcPts val="1000"/>
              </a:spcAft>
            </a:pPr>
            <a:r>
              <a:rPr lang="en-GB" sz="1700" dirty="0">
                <a:solidFill>
                  <a:schemeClr val="bg1"/>
                </a:solidFill>
              </a:rPr>
              <a:t>The current average total debt per household, including mortgages was  </a:t>
            </a:r>
            <a:r>
              <a:rPr lang="en-GB" sz="2200" b="1" dirty="0">
                <a:solidFill>
                  <a:schemeClr val="bg1"/>
                </a:solidFill>
              </a:rPr>
              <a:t>£65,665</a:t>
            </a:r>
            <a:r>
              <a:rPr lang="en-GB" sz="1700" dirty="0">
                <a:solidFill>
                  <a:schemeClr val="bg1"/>
                </a:solidFill>
              </a:rPr>
              <a:t>. </a:t>
            </a:r>
          </a:p>
        </p:txBody>
      </p:sp>
      <p:sp>
        <p:nvSpPr>
          <p:cNvPr id="4" name="Rectangle 3">
            <a:extLst>
              <a:ext uri="{FF2B5EF4-FFF2-40B4-BE49-F238E27FC236}">
                <a16:creationId xmlns:a16="http://schemas.microsoft.com/office/drawing/2014/main" id="{439B9499-FB95-0344-A4BA-D244D9015974}"/>
              </a:ext>
            </a:extLst>
          </p:cNvPr>
          <p:cNvSpPr/>
          <p:nvPr/>
        </p:nvSpPr>
        <p:spPr>
          <a:xfrm>
            <a:off x="7174823" y="6332008"/>
            <a:ext cx="2678426" cy="338554"/>
          </a:xfrm>
          <a:prstGeom prst="rect">
            <a:avLst/>
          </a:prstGeom>
        </p:spPr>
        <p:txBody>
          <a:bodyPr wrap="none">
            <a:spAutoFit/>
          </a:bodyPr>
          <a:lstStyle/>
          <a:p>
            <a:r>
              <a:rPr lang="en-GB" sz="1600" dirty="0">
                <a:solidFill>
                  <a:schemeClr val="bg1"/>
                </a:solidFill>
              </a:rPr>
              <a:t>Source: </a:t>
            </a:r>
            <a:r>
              <a:rPr lang="en-GB" sz="1600" dirty="0">
                <a:solidFill>
                  <a:schemeClr val="bg1"/>
                </a:solidFill>
                <a:hlinkClick r:id="rId3">
                  <a:extLst>
                    <a:ext uri="{A12FA001-AC4F-418D-AE19-62706E023703}">
                      <ahyp:hlinkClr xmlns:ahyp="http://schemas.microsoft.com/office/drawing/2018/hyperlinkcolor" val="tx"/>
                    </a:ext>
                  </a:extLst>
                </a:hlinkClick>
              </a:rPr>
              <a:t>The Money Charity</a:t>
            </a:r>
            <a:endParaRPr lang="en-US" sz="1600" dirty="0"/>
          </a:p>
        </p:txBody>
      </p:sp>
      <p:sp>
        <p:nvSpPr>
          <p:cNvPr id="17" name="TextBox 16">
            <a:extLst>
              <a:ext uri="{FF2B5EF4-FFF2-40B4-BE49-F238E27FC236}">
                <a16:creationId xmlns:a16="http://schemas.microsoft.com/office/drawing/2014/main" id="{77565EAC-F8EC-4D4D-ABC5-6FAAC4A72556}"/>
              </a:ext>
              <a:ext uri="{C183D7F6-B498-43B3-948B-1728B52AA6E4}">
                <adec:decorative xmlns:adec="http://schemas.microsoft.com/office/drawing/2017/decorative" val="1"/>
              </a:ext>
            </a:extLst>
          </p:cNvPr>
          <p:cNvSpPr txBox="1"/>
          <p:nvPr/>
        </p:nvSpPr>
        <p:spPr>
          <a:xfrm>
            <a:off x="2762215" y="640568"/>
            <a:ext cx="1158843" cy="646331"/>
          </a:xfrm>
          <a:prstGeom prst="rect">
            <a:avLst/>
          </a:prstGeom>
          <a:noFill/>
        </p:spPr>
        <p:txBody>
          <a:bodyPr wrap="square" lIns="0" tIns="0" rIns="0" bIns="0" rtlCol="0">
            <a:spAutoFit/>
          </a:bodyPr>
          <a:lstStyle/>
          <a:p>
            <a:pPr algn="ctr"/>
            <a:r>
              <a:rPr lang="en-US" sz="1400" b="1" dirty="0">
                <a:solidFill>
                  <a:schemeClr val="bg1"/>
                </a:solidFill>
              </a:rPr>
              <a:t>£</a:t>
            </a:r>
            <a:r>
              <a:rPr lang="en-US" sz="2800" b="1" dirty="0">
                <a:solidFill>
                  <a:schemeClr val="bg1"/>
                </a:solidFill>
              </a:rPr>
              <a:t>220</a:t>
            </a:r>
            <a:br>
              <a:rPr lang="en-US" b="1" dirty="0">
                <a:solidFill>
                  <a:schemeClr val="bg1"/>
                </a:solidFill>
              </a:rPr>
            </a:br>
            <a:r>
              <a:rPr lang="en-US" sz="1400" b="1" dirty="0">
                <a:solidFill>
                  <a:schemeClr val="bg1"/>
                </a:solidFill>
              </a:rPr>
              <a:t>MILLION</a:t>
            </a:r>
          </a:p>
        </p:txBody>
      </p:sp>
      <p:sp>
        <p:nvSpPr>
          <p:cNvPr id="28" name="Rectangle 27">
            <a:extLst>
              <a:ext uri="{FF2B5EF4-FFF2-40B4-BE49-F238E27FC236}">
                <a16:creationId xmlns:a16="http://schemas.microsoft.com/office/drawing/2014/main" id="{B985BE59-2CFE-3847-A307-9F8E7A285F68}"/>
              </a:ext>
              <a:ext uri="{C183D7F6-B498-43B3-948B-1728B52AA6E4}">
                <adec:decorative xmlns:adec="http://schemas.microsoft.com/office/drawing/2017/decorative" val="1"/>
              </a:ext>
            </a:extLst>
          </p:cNvPr>
          <p:cNvSpPr/>
          <p:nvPr/>
        </p:nvSpPr>
        <p:spPr>
          <a:xfrm>
            <a:off x="2846554" y="1838116"/>
            <a:ext cx="911074" cy="442035"/>
          </a:xfrm>
          <a:prstGeom prst="rect">
            <a:avLst/>
          </a:prstGeom>
          <a:solidFill>
            <a:srgbClr val="D24702"/>
          </a:solidFill>
        </p:spPr>
        <p:txBody>
          <a:bodyPr wrap="none" lIns="36000" tIns="36000" rIns="36000" bIns="36000">
            <a:spAutoFit/>
          </a:bodyPr>
          <a:lstStyle/>
          <a:p>
            <a:r>
              <a:rPr lang="en-GB" b="1" dirty="0">
                <a:solidFill>
                  <a:schemeClr val="bg1"/>
                </a:solidFill>
              </a:rPr>
              <a:t>DEBT</a:t>
            </a:r>
            <a:endParaRPr lang="en-US" b="1" dirty="0"/>
          </a:p>
        </p:txBody>
      </p:sp>
      <p:pic>
        <p:nvPicPr>
          <p:cNvPr id="27" name="Picture 26">
            <a:extLst>
              <a:ext uri="{FF2B5EF4-FFF2-40B4-BE49-F238E27FC236}">
                <a16:creationId xmlns:a16="http://schemas.microsoft.com/office/drawing/2014/main" id="{C37DED34-F472-154F-B911-440D9210DC7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857312" y="2930212"/>
            <a:ext cx="840538" cy="565090"/>
          </a:xfrm>
          <a:prstGeom prst="rect">
            <a:avLst/>
          </a:prstGeom>
        </p:spPr>
      </p:pic>
      <p:pic>
        <p:nvPicPr>
          <p:cNvPr id="16" name="Graphic 15">
            <a:extLst>
              <a:ext uri="{FF2B5EF4-FFF2-40B4-BE49-F238E27FC236}">
                <a16:creationId xmlns:a16="http://schemas.microsoft.com/office/drawing/2014/main" id="{0C2D43CA-D9FF-A044-84EE-99979DE0FA7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7312" y="4419990"/>
            <a:ext cx="840539" cy="699380"/>
          </a:xfrm>
          <a:prstGeom prst="rect">
            <a:avLst/>
          </a:prstGeom>
        </p:spPr>
      </p:pic>
      <p:sp>
        <p:nvSpPr>
          <p:cNvPr id="3" name="TextBox 2">
            <a:extLst>
              <a:ext uri="{FF2B5EF4-FFF2-40B4-BE49-F238E27FC236}">
                <a16:creationId xmlns:a16="http://schemas.microsoft.com/office/drawing/2014/main" id="{E5ABA5EF-25B7-B1D2-BB2C-E9859B93F9DC}"/>
              </a:ext>
            </a:extLst>
          </p:cNvPr>
          <p:cNvSpPr txBox="1"/>
          <p:nvPr/>
        </p:nvSpPr>
        <p:spPr>
          <a:xfrm>
            <a:off x="-985165" y="115200"/>
            <a:ext cx="184731" cy="276999"/>
          </a:xfrm>
          <a:prstGeom prst="rect">
            <a:avLst/>
          </a:prstGeom>
          <a:noFill/>
        </p:spPr>
        <p:txBody>
          <a:bodyPr wrap="none" rtlCol="0">
            <a:spAutoFit/>
          </a:bodyPr>
          <a:lstStyle/>
          <a:p>
            <a:pPr algn="ctr"/>
            <a:endParaRPr lang="en-US" sz="1200" dirty="0">
              <a:solidFill>
                <a:schemeClr val="bg1"/>
              </a:solidFill>
            </a:endParaRPr>
          </a:p>
        </p:txBody>
      </p:sp>
    </p:spTree>
    <p:extLst>
      <p:ext uri="{BB962C8B-B14F-4D97-AF65-F5344CB8AC3E}">
        <p14:creationId xmlns:p14="http://schemas.microsoft.com/office/powerpoint/2010/main" val="35000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45"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2000"/>
                                        <p:tgtEl>
                                          <p:spTgt spid="17"/>
                                        </p:tgtEl>
                                      </p:cBhvr>
                                    </p:animEffect>
                                    <p:anim calcmode="lin" valueType="num">
                                      <p:cBhvr>
                                        <p:cTn id="10" dur="2000" fill="hold"/>
                                        <p:tgtEl>
                                          <p:spTgt spid="17"/>
                                        </p:tgtEl>
                                        <p:attrNameLst>
                                          <p:attrName>ppt_w</p:attrName>
                                        </p:attrNameLst>
                                      </p:cBhvr>
                                      <p:tavLst>
                                        <p:tav tm="0" fmla="#ppt_w*sin(2.5*pi*$)">
                                          <p:val>
                                            <p:fltVal val="0"/>
                                          </p:val>
                                        </p:tav>
                                        <p:tav tm="100000">
                                          <p:val>
                                            <p:fltVal val="1"/>
                                          </p:val>
                                        </p:tav>
                                      </p:tavLst>
                                    </p:anim>
                                    <p:anim calcmode="lin" valueType="num">
                                      <p:cBhvr>
                                        <p:cTn id="1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45"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anim calcmode="lin" valueType="num">
                                      <p:cBhvr>
                                        <p:cTn id="26" dur="2000" fill="hold"/>
                                        <p:tgtEl>
                                          <p:spTgt spid="27"/>
                                        </p:tgtEl>
                                        <p:attrNameLst>
                                          <p:attrName>ppt_w</p:attrName>
                                        </p:attrNameLst>
                                      </p:cBhvr>
                                      <p:tavLst>
                                        <p:tav tm="0" fmla="#ppt_w*sin(2.5*pi*$)">
                                          <p:val>
                                            <p:fltVal val="0"/>
                                          </p:val>
                                        </p:tav>
                                        <p:tav tm="100000">
                                          <p:val>
                                            <p:fltVal val="1"/>
                                          </p:val>
                                        </p:tav>
                                      </p:tavLst>
                                    </p:anim>
                                    <p:anim calcmode="lin" valueType="num">
                                      <p:cBhvr>
                                        <p:cTn id="27"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97C18-7F5F-0D4E-954F-4FEF52A23346}"/>
              </a:ext>
            </a:extLst>
          </p:cNvPr>
          <p:cNvSpPr>
            <a:spLocks noGrp="1"/>
          </p:cNvSpPr>
          <p:nvPr>
            <p:ph type="title"/>
          </p:nvPr>
        </p:nvSpPr>
        <p:spPr>
          <a:xfrm>
            <a:off x="467999" y="467999"/>
            <a:ext cx="3197551" cy="452377"/>
          </a:xfrm>
        </p:spPr>
        <p:txBody>
          <a:bodyPr>
            <a:normAutofit/>
          </a:bodyPr>
          <a:lstStyle/>
          <a:p>
            <a:pPr algn="l" eaLnBrk="1" hangingPunct="1"/>
            <a:r>
              <a:rPr lang="en-US" sz="1400" cap="none" dirty="0">
                <a:solidFill>
                  <a:srgbClr val="024731"/>
                </a:solidFill>
                <a:latin typeface="Arial" charset="0"/>
                <a:ea typeface="ＭＳ Ｐゴシック"/>
              </a:rPr>
              <a:t>Activity A – Why borrow?</a:t>
            </a:r>
            <a:endParaRPr lang="en-GB" dirty="0">
              <a:solidFill>
                <a:srgbClr val="00864F"/>
              </a:solidFill>
            </a:endParaRPr>
          </a:p>
        </p:txBody>
      </p:sp>
      <p:sp>
        <p:nvSpPr>
          <p:cNvPr id="26" name="Content Placeholder 6">
            <a:extLst>
              <a:ext uri="{FF2B5EF4-FFF2-40B4-BE49-F238E27FC236}">
                <a16:creationId xmlns:a16="http://schemas.microsoft.com/office/drawing/2014/main" id="{630B42D4-8E16-1247-AFAC-0DD4DC4E9B87}"/>
              </a:ext>
            </a:extLst>
          </p:cNvPr>
          <p:cNvSpPr txBox="1">
            <a:spLocks/>
          </p:cNvSpPr>
          <p:nvPr/>
        </p:nvSpPr>
        <p:spPr>
          <a:xfrm>
            <a:off x="0" y="1800000"/>
            <a:ext cx="9906000" cy="1534871"/>
          </a:xfrm>
          <a:prstGeom prst="rect">
            <a:avLst/>
          </a:prstGeom>
          <a:noFill/>
        </p:spPr>
        <p:txBody>
          <a:bodyPr lIns="1080000" tIns="0" rIns="1080000" bIns="0" anchor="t"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400" b="1" dirty="0">
                <a:solidFill>
                  <a:srgbClr val="2178B0"/>
                </a:solidFill>
              </a:rPr>
              <a:t>Why might people want to borrow money</a:t>
            </a:r>
          </a:p>
        </p:txBody>
      </p:sp>
      <p:sp>
        <p:nvSpPr>
          <p:cNvPr id="2" name="TextBox 1" descr="icon of a question mark">
            <a:extLst>
              <a:ext uri="{FF2B5EF4-FFF2-40B4-BE49-F238E27FC236}">
                <a16:creationId xmlns:a16="http://schemas.microsoft.com/office/drawing/2014/main" id="{4F75F8A9-1BD7-5B4C-BE87-8DD74CFA74B4}"/>
              </a:ext>
            </a:extLst>
          </p:cNvPr>
          <p:cNvSpPr txBox="1"/>
          <p:nvPr/>
        </p:nvSpPr>
        <p:spPr>
          <a:xfrm>
            <a:off x="4020379" y="3094513"/>
            <a:ext cx="1865242" cy="2400657"/>
          </a:xfrm>
          <a:prstGeom prst="rect">
            <a:avLst/>
          </a:prstGeom>
          <a:noFill/>
        </p:spPr>
        <p:txBody>
          <a:bodyPr wrap="square" lIns="0" tIns="0" rIns="0" bIns="0" rtlCol="0">
            <a:noAutofit/>
          </a:bodyPr>
          <a:lstStyle/>
          <a:p>
            <a:pPr algn="ctr"/>
            <a:r>
              <a:rPr lang="en-US" sz="20000" b="1" dirty="0">
                <a:solidFill>
                  <a:srgbClr val="2178B0"/>
                </a:solidFill>
              </a:rPr>
              <a:t>?</a:t>
            </a:r>
          </a:p>
        </p:txBody>
      </p:sp>
    </p:spTree>
    <p:extLst>
      <p:ext uri="{BB962C8B-B14F-4D97-AF65-F5344CB8AC3E}">
        <p14:creationId xmlns:p14="http://schemas.microsoft.com/office/powerpoint/2010/main" val="9624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9" presetClass="entr" presetSubtype="1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7999"/>
            <a:ext cx="5614542" cy="1867877"/>
          </a:xfrm>
        </p:spPr>
        <p:txBody>
          <a:bodyPr>
            <a:noAutofit/>
          </a:bodyPr>
          <a:lstStyle/>
          <a:p>
            <a:pPr lvl="0" algn="l" eaLnBrk="1" hangingPunct="1"/>
            <a:r>
              <a:rPr lang="en-US" sz="1400" cap="none" dirty="0">
                <a:solidFill>
                  <a:srgbClr val="024731"/>
                </a:solidFill>
                <a:latin typeface="Arial" charset="0"/>
                <a:ea typeface="ＭＳ Ｐゴシック"/>
              </a:rPr>
              <a:t>Activity A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Why borrow?</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solidFill>
                <a:srgbClr val="00864F"/>
              </a:solidFill>
            </a:endParaRPr>
          </a:p>
        </p:txBody>
      </p:sp>
      <p:sp>
        <p:nvSpPr>
          <p:cNvPr id="25" name="Content Placeholder 6">
            <a:extLst>
              <a:ext uri="{FF2B5EF4-FFF2-40B4-BE49-F238E27FC236}">
                <a16:creationId xmlns:a16="http://schemas.microsoft.com/office/drawing/2014/main" id="{B7D9EDC1-F097-2E41-97F8-6EF9FC580D57}"/>
              </a:ext>
            </a:extLst>
          </p:cNvPr>
          <p:cNvSpPr txBox="1">
            <a:spLocks/>
          </p:cNvSpPr>
          <p:nvPr/>
        </p:nvSpPr>
        <p:spPr>
          <a:xfrm>
            <a:off x="0" y="2440800"/>
            <a:ext cx="6609600" cy="4417200"/>
          </a:xfrm>
          <a:prstGeom prst="rect">
            <a:avLst/>
          </a:prstGeom>
          <a:solidFill>
            <a:srgbClr val="2178B0"/>
          </a:solidFill>
        </p:spPr>
        <p:txBody>
          <a:bodyPr lIns="360000" tIns="0" rIns="468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indent="-270000">
              <a:buFont typeface="Wingdings" pitchFamily="2" charset="2"/>
              <a:buChar char="§"/>
            </a:pPr>
            <a:r>
              <a:rPr lang="en-GB" sz="2000" dirty="0">
                <a:solidFill>
                  <a:schemeClr val="bg1"/>
                </a:solidFill>
              </a:rPr>
              <a:t>It is important to understand why you may want to borrow.</a:t>
            </a:r>
          </a:p>
          <a:p>
            <a:pPr marL="270000" lvl="0" indent="-270000">
              <a:buFont typeface="Wingdings" pitchFamily="2" charset="2"/>
              <a:buChar char="§"/>
            </a:pPr>
            <a:r>
              <a:rPr lang="en-GB" sz="2000" dirty="0">
                <a:solidFill>
                  <a:schemeClr val="bg1"/>
                </a:solidFill>
              </a:rPr>
              <a:t>Sometimes, it might be better to find another way, for example, to save money first.</a:t>
            </a:r>
          </a:p>
          <a:p>
            <a:pPr marL="270000" lvl="0" indent="-270000">
              <a:buFont typeface="Wingdings" pitchFamily="2" charset="2"/>
              <a:buChar char="§"/>
            </a:pPr>
            <a:r>
              <a:rPr lang="en-GB" sz="2000" dirty="0">
                <a:solidFill>
                  <a:schemeClr val="bg1"/>
                </a:solidFill>
              </a:rPr>
              <a:t>You should be clear about your reasons for borrowing.</a:t>
            </a:r>
          </a:p>
          <a:p>
            <a:pPr marL="270000" lvl="0" indent="-270000">
              <a:buFont typeface="Wingdings" pitchFamily="2" charset="2"/>
              <a:buChar char="§"/>
            </a:pPr>
            <a:r>
              <a:rPr lang="en-GB" sz="2000" dirty="0">
                <a:solidFill>
                  <a:schemeClr val="bg1"/>
                </a:solidFill>
              </a:rPr>
              <a:t>Always think about whether your borrowing is manageable and if you can afford to pay it back.</a:t>
            </a:r>
          </a:p>
          <a:p>
            <a:pPr marL="270000" lvl="0" indent="-270000">
              <a:buFont typeface="Wingdings" pitchFamily="2" charset="2"/>
              <a:buChar char="§"/>
            </a:pPr>
            <a:r>
              <a:rPr lang="en-GB" sz="2000" dirty="0">
                <a:solidFill>
                  <a:schemeClr val="bg1"/>
                </a:solidFill>
              </a:rPr>
              <a:t>Having debt can impact your mental health.</a:t>
            </a:r>
          </a:p>
        </p:txBody>
      </p:sp>
      <p:pic>
        <p:nvPicPr>
          <p:cNvPr id="4" name="Picture 3" descr="Image of two people looking at a laptop">
            <a:extLst>
              <a:ext uri="{FF2B5EF4-FFF2-40B4-BE49-F238E27FC236}">
                <a16:creationId xmlns:a16="http://schemas.microsoft.com/office/drawing/2014/main" id="{CE3C08C7-CAF7-634C-8A6F-CAAEC68597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6609600" y="2440800"/>
            <a:ext cx="3296400" cy="4417201"/>
          </a:xfrm>
          <a:prstGeom prst="rect">
            <a:avLst/>
          </a:prstGeom>
        </p:spPr>
      </p:pic>
    </p:spTree>
    <p:extLst>
      <p:ext uri="{BB962C8B-B14F-4D97-AF65-F5344CB8AC3E}">
        <p14:creationId xmlns:p14="http://schemas.microsoft.com/office/powerpoint/2010/main" val="29834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7999"/>
            <a:ext cx="6047214" cy="1972801"/>
          </a:xfrm>
        </p:spPr>
        <p:txBody>
          <a:bodyPr>
            <a:noAutofit/>
          </a:bodyPr>
          <a:lstStyle/>
          <a:p>
            <a:pPr lvl="0" algn="l" eaLnBrk="1" hangingPunct="1"/>
            <a:r>
              <a:rPr lang="en-US" sz="1400" cap="none" dirty="0">
                <a:solidFill>
                  <a:srgbClr val="024731"/>
                </a:solidFill>
                <a:latin typeface="Arial" charset="0"/>
                <a:ea typeface="ＭＳ Ｐゴシック"/>
              </a:rPr>
              <a:t>Activity B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Understanding borrowing</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solidFill>
                <a:srgbClr val="00864F"/>
              </a:solidFill>
            </a:endParaRPr>
          </a:p>
        </p:txBody>
      </p:sp>
      <p:sp>
        <p:nvSpPr>
          <p:cNvPr id="25" name="Content Placeholder 6">
            <a:extLst>
              <a:ext uri="{FF2B5EF4-FFF2-40B4-BE49-F238E27FC236}">
                <a16:creationId xmlns:a16="http://schemas.microsoft.com/office/drawing/2014/main" id="{B7D9EDC1-F097-2E41-97F8-6EF9FC580D57}"/>
              </a:ext>
            </a:extLst>
          </p:cNvPr>
          <p:cNvSpPr txBox="1">
            <a:spLocks/>
          </p:cNvSpPr>
          <p:nvPr/>
        </p:nvSpPr>
        <p:spPr>
          <a:xfrm>
            <a:off x="0" y="2440800"/>
            <a:ext cx="6609600" cy="4417200"/>
          </a:xfrm>
          <a:prstGeom prst="rect">
            <a:avLst/>
          </a:prstGeom>
          <a:solidFill>
            <a:srgbClr val="00864F"/>
          </a:solidFill>
        </p:spPr>
        <p:txBody>
          <a:bodyPr lIns="360000" tIns="0" rIns="432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a:spcBef>
                <a:spcPts val="0"/>
              </a:spcBef>
              <a:spcAft>
                <a:spcPts val="600"/>
              </a:spcAft>
              <a:buFont typeface="Wingdings" pitchFamily="2" charset="2"/>
              <a:buChar char="§"/>
            </a:pPr>
            <a:r>
              <a:rPr lang="en-GB" sz="2000" dirty="0">
                <a:solidFill>
                  <a:schemeClr val="bg1"/>
                </a:solidFill>
              </a:rPr>
              <a:t>It is important to know the types of borrowing for each situation that may arise at different stages of your life.</a:t>
            </a:r>
          </a:p>
          <a:p>
            <a:pPr marL="270000" lvl="0" indent="-270000">
              <a:spcBef>
                <a:spcPts val="0"/>
              </a:spcBef>
              <a:spcAft>
                <a:spcPts val="600"/>
              </a:spcAft>
              <a:buFont typeface="Wingdings" pitchFamily="2" charset="2"/>
              <a:buChar char="§"/>
            </a:pPr>
            <a:r>
              <a:rPr lang="en-GB" sz="2000" dirty="0">
                <a:solidFill>
                  <a:schemeClr val="bg1"/>
                </a:solidFill>
              </a:rPr>
              <a:t>It is important to know where to get advice – and not to be afraid to ask.</a:t>
            </a:r>
          </a:p>
          <a:p>
            <a:pPr marL="270000" lvl="0" indent="-270000">
              <a:spcBef>
                <a:spcPts val="0"/>
              </a:spcBef>
              <a:spcAft>
                <a:spcPts val="600"/>
              </a:spcAft>
              <a:buFont typeface="Wingdings" pitchFamily="2" charset="2"/>
              <a:buChar char="§"/>
            </a:pPr>
            <a:r>
              <a:rPr lang="en-GB" sz="2000" dirty="0">
                <a:solidFill>
                  <a:schemeClr val="bg1"/>
                </a:solidFill>
              </a:rPr>
              <a:t>There are many reputable money advice services and websites that can provide guidance to help you with borrowing decisions.  </a:t>
            </a:r>
          </a:p>
          <a:p>
            <a:pPr marL="270000" lvl="0" indent="-270000">
              <a:spcBef>
                <a:spcPts val="0"/>
              </a:spcBef>
              <a:spcAft>
                <a:spcPts val="600"/>
              </a:spcAft>
              <a:buFont typeface="Wingdings" pitchFamily="2" charset="2"/>
              <a:buChar char="§"/>
            </a:pPr>
            <a:r>
              <a:rPr lang="en-GB" sz="2000" dirty="0">
                <a:solidFill>
                  <a:schemeClr val="bg1"/>
                </a:solidFill>
              </a:rPr>
              <a:t>It is important to keep safe and to understand the risks when borrowing or using credit.</a:t>
            </a:r>
          </a:p>
        </p:txBody>
      </p:sp>
      <p:pic>
        <p:nvPicPr>
          <p:cNvPr id="4" name="Picture 3" descr="Two looking at a laptop ">
            <a:extLst>
              <a:ext uri="{FF2B5EF4-FFF2-40B4-BE49-F238E27FC236}">
                <a16:creationId xmlns:a16="http://schemas.microsoft.com/office/drawing/2014/main" id="{CE3C08C7-CAF7-634C-8A6F-CAAEC68597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6"/>
          <a:stretch/>
        </p:blipFill>
        <p:spPr>
          <a:xfrm>
            <a:off x="6609600" y="2440800"/>
            <a:ext cx="3296401" cy="4417200"/>
          </a:xfrm>
          <a:prstGeom prst="rect">
            <a:avLst/>
          </a:prstGeom>
        </p:spPr>
      </p:pic>
    </p:spTree>
    <p:extLst>
      <p:ext uri="{BB962C8B-B14F-4D97-AF65-F5344CB8AC3E}">
        <p14:creationId xmlns:p14="http://schemas.microsoft.com/office/powerpoint/2010/main" val="228131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59687"/>
            <a:ext cx="2958861" cy="1204221"/>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Borrowing decisions</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sz="3200" cap="none" dirty="0"/>
              <a:t>Ethan</a:t>
            </a:r>
            <a:endParaRPr lang="en-US" sz="3200" dirty="0">
              <a:solidFill>
                <a:srgbClr val="024731"/>
              </a:solidFill>
            </a:endParaRPr>
          </a:p>
        </p:txBody>
      </p:sp>
      <p:sp>
        <p:nvSpPr>
          <p:cNvPr id="10" name="TextBox 9">
            <a:extLst>
              <a:ext uri="{FF2B5EF4-FFF2-40B4-BE49-F238E27FC236}">
                <a16:creationId xmlns:a16="http://schemas.microsoft.com/office/drawing/2014/main" id="{0B98B9ED-040F-B346-9202-0CF9B4079917}"/>
              </a:ext>
            </a:extLst>
          </p:cNvPr>
          <p:cNvSpPr txBox="1"/>
          <p:nvPr/>
        </p:nvSpPr>
        <p:spPr>
          <a:xfrm>
            <a:off x="3426000" y="0"/>
            <a:ext cx="6480000" cy="6858000"/>
          </a:xfrm>
          <a:prstGeom prst="rect">
            <a:avLst/>
          </a:prstGeom>
          <a:solidFill>
            <a:srgbClr val="024731"/>
          </a:solidFill>
        </p:spPr>
        <p:txBody>
          <a:bodyPr wrap="square" lIns="360000" tIns="468000" rIns="432000" bIns="360000" rtlCol="0" anchor="t" anchorCtr="0">
            <a:noAutofit/>
          </a:bodyPr>
          <a:lstStyle/>
          <a:p>
            <a:pPr marL="270000" indent="-270000">
              <a:spcAft>
                <a:spcPts val="600"/>
              </a:spcAft>
              <a:buFont typeface="Wingdings" pitchFamily="2" charset="2"/>
              <a:buChar char="§"/>
            </a:pPr>
            <a:r>
              <a:rPr lang="en-GB" sz="2000" dirty="0">
                <a:solidFill>
                  <a:schemeClr val="bg1"/>
                </a:solidFill>
              </a:rPr>
              <a:t>Ethan’s friends have asked him to go on holiday to Ibiza.</a:t>
            </a:r>
          </a:p>
          <a:p>
            <a:pPr marL="270000" indent="-270000">
              <a:spcAft>
                <a:spcPts val="600"/>
              </a:spcAft>
              <a:buFont typeface="Wingdings" pitchFamily="2" charset="2"/>
              <a:buChar char="§"/>
            </a:pPr>
            <a:r>
              <a:rPr lang="en-GB" sz="2000" dirty="0">
                <a:solidFill>
                  <a:schemeClr val="bg1"/>
                </a:solidFill>
              </a:rPr>
              <a:t>He can’t afford it and still owes his Dad money from his holiday last year.</a:t>
            </a:r>
          </a:p>
          <a:p>
            <a:pPr marL="270000" indent="-270000">
              <a:spcAft>
                <a:spcPts val="600"/>
              </a:spcAft>
              <a:buFont typeface="Wingdings" pitchFamily="2" charset="2"/>
              <a:buChar char="§"/>
            </a:pPr>
            <a:r>
              <a:rPr lang="en-GB" sz="2000" dirty="0">
                <a:solidFill>
                  <a:schemeClr val="bg1"/>
                </a:solidFill>
              </a:rPr>
              <a:t>He’s just opened a new credit card account, and so he says yes and buys his flight on the card.</a:t>
            </a:r>
          </a:p>
          <a:p>
            <a:pPr marL="270000" indent="-270000">
              <a:spcAft>
                <a:spcPts val="600"/>
              </a:spcAft>
              <a:buFont typeface="Wingdings" pitchFamily="2" charset="2"/>
              <a:buChar char="§"/>
            </a:pPr>
            <a:r>
              <a:rPr lang="en-GB" sz="2000" dirty="0">
                <a:solidFill>
                  <a:schemeClr val="bg1"/>
                </a:solidFill>
              </a:rPr>
              <a:t>Six months later, he’s struggling to make even the minimum payment each month.</a:t>
            </a:r>
          </a:p>
        </p:txBody>
      </p:sp>
      <p:sp>
        <p:nvSpPr>
          <p:cNvPr id="12" name="TextBox 11">
            <a:extLst>
              <a:ext uri="{FF2B5EF4-FFF2-40B4-BE49-F238E27FC236}">
                <a16:creationId xmlns:a16="http://schemas.microsoft.com/office/drawing/2014/main" id="{1E9B05FE-FBB8-EE45-A2A5-069389243ABB}"/>
              </a:ext>
            </a:extLst>
          </p:cNvPr>
          <p:cNvSpPr txBox="1"/>
          <p:nvPr/>
        </p:nvSpPr>
        <p:spPr>
          <a:xfrm>
            <a:off x="3779998" y="3519614"/>
            <a:ext cx="5760000" cy="2152755"/>
          </a:xfrm>
          <a:prstGeom prst="rect">
            <a:avLst/>
          </a:prstGeom>
          <a:solidFill>
            <a:schemeClr val="bg1"/>
          </a:solidFill>
          <a:ln w="69850">
            <a:solidFill>
              <a:srgbClr val="78B637"/>
            </a:solidFill>
          </a:ln>
        </p:spPr>
        <p:txBody>
          <a:bodyPr wrap="square" lIns="468000" tIns="360000" rIns="468000" bIns="360000" rtlCol="0" anchor="ctr" anchorCtr="0">
            <a:noAutofit/>
          </a:bodyPr>
          <a:lstStyle/>
          <a:p>
            <a:pPr>
              <a:spcAft>
                <a:spcPts val="600"/>
              </a:spcAft>
            </a:pPr>
            <a:r>
              <a:rPr lang="en-GB" sz="2000" dirty="0">
                <a:solidFill>
                  <a:srgbClr val="00864F"/>
                </a:solidFill>
              </a:rPr>
              <a:t>Why did he borrow?</a:t>
            </a:r>
          </a:p>
          <a:p>
            <a:pPr>
              <a:spcAft>
                <a:spcPts val="600"/>
              </a:spcAft>
            </a:pPr>
            <a:r>
              <a:rPr lang="en-GB" sz="2000" dirty="0">
                <a:solidFill>
                  <a:srgbClr val="00864F"/>
                </a:solidFill>
              </a:rPr>
              <a:t>What kind of borrowing was it?</a:t>
            </a:r>
          </a:p>
          <a:p>
            <a:pPr>
              <a:spcAft>
                <a:spcPts val="600"/>
              </a:spcAft>
            </a:pPr>
            <a:r>
              <a:rPr lang="en-GB" sz="2000" dirty="0">
                <a:solidFill>
                  <a:srgbClr val="00864F"/>
                </a:solidFill>
              </a:rPr>
              <a:t>Was it a good or bad decision?</a:t>
            </a:r>
          </a:p>
          <a:p>
            <a:pPr>
              <a:spcAft>
                <a:spcPts val="600"/>
              </a:spcAft>
            </a:pPr>
            <a:r>
              <a:rPr lang="en-GB" sz="2000" dirty="0">
                <a:solidFill>
                  <a:srgbClr val="00864F"/>
                </a:solidFill>
              </a:rPr>
              <a:t>What could he have done?</a:t>
            </a:r>
          </a:p>
          <a:p>
            <a:pPr>
              <a:spcAft>
                <a:spcPts val="600"/>
              </a:spcAft>
            </a:pPr>
            <a:r>
              <a:rPr lang="en-GB" sz="2000" dirty="0">
                <a:solidFill>
                  <a:srgbClr val="00864F"/>
                </a:solidFill>
              </a:rPr>
              <a:t>What should he do now?</a:t>
            </a:r>
          </a:p>
        </p:txBody>
      </p:sp>
      <p:pic>
        <p:nvPicPr>
          <p:cNvPr id="15" name="Picture 14" descr="An image of a young man to depict Ethan&#10;&#10;">
            <a:extLst>
              <a:ext uri="{FF2B5EF4-FFF2-40B4-BE49-F238E27FC236}">
                <a16:creationId xmlns:a16="http://schemas.microsoft.com/office/drawing/2014/main" id="{D9AA83FC-68F1-2746-B5AB-6986B2A1C4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7"/>
          <a:stretch/>
        </p:blipFill>
        <p:spPr>
          <a:xfrm rot="21292271">
            <a:off x="621550" y="1918755"/>
            <a:ext cx="2362833" cy="2358000"/>
          </a:xfrm>
          <a:prstGeom prst="rect">
            <a:avLst/>
          </a:prstGeom>
          <a:ln w="69850">
            <a:solidFill>
              <a:schemeClr val="bg1"/>
            </a:solidFill>
          </a:ln>
          <a:effectLst>
            <a:outerShdw blurRad="50800" dist="50800" dir="6000000" algn="ctr" rotWithShape="0">
              <a:srgbClr val="000000">
                <a:alpha val="35000"/>
              </a:srgbClr>
            </a:outerShdw>
          </a:effectLst>
        </p:spPr>
      </p:pic>
    </p:spTree>
    <p:extLst>
      <p:ext uri="{BB962C8B-B14F-4D97-AF65-F5344CB8AC3E}">
        <p14:creationId xmlns:p14="http://schemas.microsoft.com/office/powerpoint/2010/main" val="361848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37" presetClass="entr" presetSubtype="0"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2824701" cy="1204221"/>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Borrowing decisions</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sz="3200" cap="none" dirty="0">
                <a:solidFill>
                  <a:srgbClr val="00864F"/>
                </a:solidFill>
                <a:latin typeface="Arial" charset="0"/>
                <a:ea typeface="ＭＳ Ｐゴシック"/>
              </a:rPr>
              <a:t>J</a:t>
            </a:r>
            <a:r>
              <a:rPr lang="en-GB" sz="3200" cap="none" dirty="0">
                <a:solidFill>
                  <a:srgbClr val="00864F"/>
                </a:solidFill>
              </a:rPr>
              <a:t>asmine</a:t>
            </a:r>
            <a:endParaRPr lang="en-US" sz="3200" dirty="0">
              <a:solidFill>
                <a:srgbClr val="00864F"/>
              </a:solidFill>
            </a:endParaRPr>
          </a:p>
        </p:txBody>
      </p:sp>
      <p:sp>
        <p:nvSpPr>
          <p:cNvPr id="10" name="TextBox 9">
            <a:extLst>
              <a:ext uri="{FF2B5EF4-FFF2-40B4-BE49-F238E27FC236}">
                <a16:creationId xmlns:a16="http://schemas.microsoft.com/office/drawing/2014/main" id="{0B98B9ED-040F-B346-9202-0CF9B4079917}"/>
              </a:ext>
            </a:extLst>
          </p:cNvPr>
          <p:cNvSpPr txBox="1"/>
          <p:nvPr/>
        </p:nvSpPr>
        <p:spPr>
          <a:xfrm>
            <a:off x="3424177" y="0"/>
            <a:ext cx="6480000" cy="6858000"/>
          </a:xfrm>
          <a:prstGeom prst="rect">
            <a:avLst/>
          </a:prstGeom>
          <a:solidFill>
            <a:srgbClr val="024731"/>
          </a:solidFill>
        </p:spPr>
        <p:txBody>
          <a:bodyPr wrap="square" lIns="360000" tIns="468000" rIns="396000" bIns="360000" rtlCol="0" anchor="t" anchorCtr="0">
            <a:noAutofit/>
          </a:bodyPr>
          <a:lstStyle/>
          <a:p>
            <a:pPr marL="270000" indent="-270000">
              <a:spcAft>
                <a:spcPts val="600"/>
              </a:spcAft>
              <a:buFont typeface="Wingdings" pitchFamily="2" charset="2"/>
              <a:buChar char="§"/>
            </a:pPr>
            <a:r>
              <a:rPr lang="en-GB" sz="2000" dirty="0">
                <a:solidFill>
                  <a:schemeClr val="bg1"/>
                </a:solidFill>
              </a:rPr>
              <a:t>Jasmine as just got her first job and wants to move out of her parent's home but renting is expensive.</a:t>
            </a:r>
          </a:p>
          <a:p>
            <a:pPr marL="270000" indent="-270000">
              <a:spcAft>
                <a:spcPts val="600"/>
              </a:spcAft>
              <a:buFont typeface="Wingdings" pitchFamily="2" charset="2"/>
              <a:buChar char="§"/>
            </a:pPr>
            <a:r>
              <a:rPr lang="en-GB" sz="2000" dirty="0">
                <a:solidFill>
                  <a:schemeClr val="bg1"/>
                </a:solidFill>
              </a:rPr>
              <a:t>She has some savings and has applied for a loan that helps younger buyers purchase their first home.</a:t>
            </a:r>
          </a:p>
          <a:p>
            <a:pPr marL="270000" indent="-270000">
              <a:spcAft>
                <a:spcPts val="600"/>
              </a:spcAft>
              <a:buFont typeface="Wingdings" pitchFamily="2" charset="2"/>
              <a:buChar char="§"/>
            </a:pPr>
            <a:r>
              <a:rPr lang="en-GB" sz="2000" dirty="0">
                <a:solidFill>
                  <a:schemeClr val="bg1"/>
                </a:solidFill>
              </a:rPr>
              <a:t>The payments are fixed for five years so she knows how much she will pay each month.</a:t>
            </a:r>
          </a:p>
          <a:p>
            <a:pPr marL="270000" indent="-270000">
              <a:spcAft>
                <a:spcPts val="600"/>
              </a:spcAft>
              <a:buFont typeface="Wingdings" pitchFamily="2" charset="2"/>
              <a:buChar char="§"/>
            </a:pPr>
            <a:r>
              <a:rPr lang="en-GB" sz="2000" dirty="0">
                <a:solidFill>
                  <a:schemeClr val="bg1"/>
                </a:solidFill>
              </a:rPr>
              <a:t>She wants to travel in the future, and if she owns her home, then she may be able to rent it out when she is away. She needs to do more research into this.</a:t>
            </a:r>
          </a:p>
        </p:txBody>
      </p:sp>
      <p:sp>
        <p:nvSpPr>
          <p:cNvPr id="12" name="TextBox 11">
            <a:extLst>
              <a:ext uri="{FF2B5EF4-FFF2-40B4-BE49-F238E27FC236}">
                <a16:creationId xmlns:a16="http://schemas.microsoft.com/office/drawing/2014/main" id="{1E9B05FE-FBB8-EE45-A2A5-069389243ABB}"/>
              </a:ext>
            </a:extLst>
          </p:cNvPr>
          <p:cNvSpPr txBox="1"/>
          <p:nvPr/>
        </p:nvSpPr>
        <p:spPr>
          <a:xfrm>
            <a:off x="3779999" y="4780344"/>
            <a:ext cx="5760000" cy="1713829"/>
          </a:xfrm>
          <a:prstGeom prst="rect">
            <a:avLst/>
          </a:prstGeom>
          <a:solidFill>
            <a:schemeClr val="bg1"/>
          </a:solidFill>
          <a:ln w="69850">
            <a:solidFill>
              <a:srgbClr val="78B637"/>
            </a:solidFill>
          </a:ln>
        </p:spPr>
        <p:txBody>
          <a:bodyPr wrap="square" lIns="360000" tIns="360000" rIns="360000" bIns="360000" rtlCol="0" anchor="ctr" anchorCtr="0">
            <a:noAutofit/>
          </a:bodyPr>
          <a:lstStyle/>
          <a:p>
            <a:pPr>
              <a:spcAft>
                <a:spcPts val="400"/>
              </a:spcAft>
            </a:pPr>
            <a:r>
              <a:rPr lang="en-GB" sz="2000" dirty="0">
                <a:solidFill>
                  <a:srgbClr val="00864F"/>
                </a:solidFill>
              </a:rPr>
              <a:t>Why did Jasmine borrow?</a:t>
            </a:r>
          </a:p>
          <a:p>
            <a:pPr>
              <a:spcAft>
                <a:spcPts val="400"/>
              </a:spcAft>
            </a:pPr>
            <a:r>
              <a:rPr lang="en-GB" sz="2000" dirty="0">
                <a:solidFill>
                  <a:srgbClr val="00864F"/>
                </a:solidFill>
              </a:rPr>
              <a:t>What kind of borrowing was it?</a:t>
            </a:r>
          </a:p>
          <a:p>
            <a:pPr>
              <a:spcAft>
                <a:spcPts val="400"/>
              </a:spcAft>
            </a:pPr>
            <a:r>
              <a:rPr lang="en-GB" sz="2000" dirty="0">
                <a:solidFill>
                  <a:srgbClr val="00864F"/>
                </a:solidFill>
              </a:rPr>
              <a:t>Was it a good or bad decision?</a:t>
            </a:r>
          </a:p>
          <a:p>
            <a:pPr>
              <a:spcAft>
                <a:spcPts val="400"/>
              </a:spcAft>
            </a:pPr>
            <a:r>
              <a:rPr lang="en-GB" sz="2000" dirty="0">
                <a:solidFill>
                  <a:srgbClr val="00864F"/>
                </a:solidFill>
              </a:rPr>
              <a:t>What could she do differently?</a:t>
            </a:r>
          </a:p>
        </p:txBody>
      </p:sp>
      <p:pic>
        <p:nvPicPr>
          <p:cNvPr id="6" name="Picture 5" descr="Image of a young woman to depict Jasmine">
            <a:extLst>
              <a:ext uri="{FF2B5EF4-FFF2-40B4-BE49-F238E27FC236}">
                <a16:creationId xmlns:a16="http://schemas.microsoft.com/office/drawing/2014/main" id="{1A955F57-A63E-684B-A131-E531E8684E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316053">
            <a:off x="653382" y="1905059"/>
            <a:ext cx="2257051" cy="2270815"/>
          </a:xfrm>
          <a:prstGeom prst="rect">
            <a:avLst/>
          </a:prstGeom>
          <a:ln w="69850">
            <a:solidFill>
              <a:schemeClr val="bg1"/>
            </a:solidFill>
            <a:miter lim="800000"/>
          </a:ln>
          <a:effectLst>
            <a:outerShdw blurRad="50800" dist="50800" dir="6000000" algn="tl" rotWithShape="0">
              <a:prstClr val="black">
                <a:alpha val="35000"/>
              </a:prstClr>
            </a:outerShdw>
          </a:effectLst>
        </p:spPr>
      </p:pic>
    </p:spTree>
    <p:extLst>
      <p:ext uri="{BB962C8B-B14F-4D97-AF65-F5344CB8AC3E}">
        <p14:creationId xmlns:p14="http://schemas.microsoft.com/office/powerpoint/2010/main" val="39993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37" presetClass="entr" presetSubtype="0"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2791450" cy="1204221"/>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Borrowing decisions</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GB" sz="3200" cap="none" dirty="0">
                <a:solidFill>
                  <a:srgbClr val="00864F"/>
                </a:solidFill>
                <a:latin typeface="Arial" charset="0"/>
                <a:ea typeface="ＭＳ Ｐゴシック"/>
              </a:rPr>
              <a:t>Rob</a:t>
            </a:r>
            <a:endParaRPr lang="en-US" sz="3200" dirty="0">
              <a:solidFill>
                <a:srgbClr val="00864F"/>
              </a:solidFill>
            </a:endParaRPr>
          </a:p>
        </p:txBody>
      </p:sp>
      <p:sp>
        <p:nvSpPr>
          <p:cNvPr id="10" name="TextBox 9">
            <a:extLst>
              <a:ext uri="{FF2B5EF4-FFF2-40B4-BE49-F238E27FC236}">
                <a16:creationId xmlns:a16="http://schemas.microsoft.com/office/drawing/2014/main" id="{0B98B9ED-040F-B346-9202-0CF9B4079917}"/>
              </a:ext>
            </a:extLst>
          </p:cNvPr>
          <p:cNvSpPr txBox="1"/>
          <p:nvPr/>
        </p:nvSpPr>
        <p:spPr>
          <a:xfrm>
            <a:off x="3424177" y="0"/>
            <a:ext cx="6480000" cy="6858000"/>
          </a:xfrm>
          <a:prstGeom prst="rect">
            <a:avLst/>
          </a:prstGeom>
          <a:solidFill>
            <a:srgbClr val="024731"/>
          </a:solidFill>
        </p:spPr>
        <p:txBody>
          <a:bodyPr wrap="square" lIns="360000" tIns="468000" rIns="468000" bIns="360000" rtlCol="0" anchor="t" anchorCtr="0">
            <a:noAutofit/>
          </a:bodyPr>
          <a:lstStyle/>
          <a:p>
            <a:pPr marL="270000" indent="-270000">
              <a:spcAft>
                <a:spcPts val="600"/>
              </a:spcAft>
              <a:buFont typeface="Wingdings" pitchFamily="2" charset="2"/>
              <a:buChar char="§"/>
            </a:pPr>
            <a:r>
              <a:rPr lang="en-GB" sz="2000" dirty="0">
                <a:solidFill>
                  <a:schemeClr val="bg1"/>
                </a:solidFill>
              </a:rPr>
              <a:t>Rob just got his first job - he doesn't earn a lot.</a:t>
            </a:r>
          </a:p>
          <a:p>
            <a:pPr marL="270000" indent="-270000">
              <a:spcAft>
                <a:spcPts val="600"/>
              </a:spcAft>
              <a:buFont typeface="Wingdings" pitchFamily="2" charset="2"/>
              <a:buChar char="§"/>
            </a:pPr>
            <a:r>
              <a:rPr lang="en-GB" sz="2000" dirty="0">
                <a:solidFill>
                  <a:schemeClr val="bg1"/>
                </a:solidFill>
              </a:rPr>
              <a:t>He applied for a credit card, but was rejected.</a:t>
            </a:r>
          </a:p>
          <a:p>
            <a:pPr marL="270000" indent="-270000">
              <a:spcAft>
                <a:spcPts val="600"/>
              </a:spcAft>
              <a:buFont typeface="Wingdings" pitchFamily="2" charset="2"/>
              <a:buChar char="§"/>
            </a:pPr>
            <a:r>
              <a:rPr lang="en-GB" sz="2000" dirty="0">
                <a:solidFill>
                  <a:schemeClr val="bg1"/>
                </a:solidFill>
              </a:rPr>
              <a:t>He went clothes shopping and was offered 10% off his purchase if he signed up for a store card. In the same day, he signed up for two.</a:t>
            </a:r>
          </a:p>
          <a:p>
            <a:pPr marL="270000" indent="-270000">
              <a:spcAft>
                <a:spcPts val="600"/>
              </a:spcAft>
              <a:buFont typeface="Wingdings" pitchFamily="2" charset="2"/>
              <a:buChar char="§"/>
            </a:pPr>
            <a:r>
              <a:rPr lang="en-GB" sz="2000" dirty="0">
                <a:solidFill>
                  <a:schemeClr val="bg1"/>
                </a:solidFill>
              </a:rPr>
              <a:t>Three months later, he has spent all of the credit available to him.</a:t>
            </a:r>
          </a:p>
          <a:p>
            <a:pPr marL="270000" indent="-270000">
              <a:spcAft>
                <a:spcPts val="600"/>
              </a:spcAft>
              <a:buFont typeface="Wingdings" pitchFamily="2" charset="2"/>
              <a:buChar char="§"/>
            </a:pPr>
            <a:r>
              <a:rPr lang="en-GB" sz="2000" dirty="0">
                <a:solidFill>
                  <a:schemeClr val="bg1"/>
                </a:solidFill>
              </a:rPr>
              <a:t>The interest payments are really high, and he’s worried as he doesn't know how he is going to pay off the debts.</a:t>
            </a:r>
          </a:p>
        </p:txBody>
      </p:sp>
      <p:sp>
        <p:nvSpPr>
          <p:cNvPr id="12" name="TextBox 11">
            <a:extLst>
              <a:ext uri="{FF2B5EF4-FFF2-40B4-BE49-F238E27FC236}">
                <a16:creationId xmlns:a16="http://schemas.microsoft.com/office/drawing/2014/main" id="{1E9B05FE-FBB8-EE45-A2A5-069389243ABB}"/>
              </a:ext>
            </a:extLst>
          </p:cNvPr>
          <p:cNvSpPr txBox="1"/>
          <p:nvPr/>
        </p:nvSpPr>
        <p:spPr>
          <a:xfrm>
            <a:off x="3779999" y="4074060"/>
            <a:ext cx="5760000" cy="2420114"/>
          </a:xfrm>
          <a:prstGeom prst="rect">
            <a:avLst/>
          </a:prstGeom>
          <a:solidFill>
            <a:schemeClr val="bg1"/>
          </a:solidFill>
          <a:ln w="69850">
            <a:solidFill>
              <a:srgbClr val="78B637"/>
            </a:solidFill>
          </a:ln>
        </p:spPr>
        <p:txBody>
          <a:bodyPr wrap="square" lIns="360000" tIns="360000" rIns="360000" bIns="360000" rtlCol="0" anchor="ctr" anchorCtr="0">
            <a:noAutofit/>
          </a:bodyPr>
          <a:lstStyle/>
          <a:p>
            <a:pPr>
              <a:spcAft>
                <a:spcPts val="400"/>
              </a:spcAft>
            </a:pPr>
            <a:r>
              <a:rPr lang="en-GB" sz="2000" dirty="0">
                <a:solidFill>
                  <a:srgbClr val="00864F"/>
                </a:solidFill>
              </a:rPr>
              <a:t>Why did Rob borrow?</a:t>
            </a:r>
          </a:p>
          <a:p>
            <a:pPr>
              <a:spcAft>
                <a:spcPts val="400"/>
              </a:spcAft>
            </a:pPr>
            <a:r>
              <a:rPr lang="en-GB" sz="2000" dirty="0">
                <a:solidFill>
                  <a:srgbClr val="00864F"/>
                </a:solidFill>
              </a:rPr>
              <a:t>What kind of borrowing was it?</a:t>
            </a:r>
          </a:p>
          <a:p>
            <a:pPr>
              <a:spcAft>
                <a:spcPts val="400"/>
              </a:spcAft>
            </a:pPr>
            <a:r>
              <a:rPr lang="en-GB" sz="2000" dirty="0">
                <a:solidFill>
                  <a:srgbClr val="00864F"/>
                </a:solidFill>
              </a:rPr>
              <a:t>Was it a good borrowing decision?</a:t>
            </a:r>
          </a:p>
          <a:p>
            <a:pPr>
              <a:spcAft>
                <a:spcPts val="400"/>
              </a:spcAft>
            </a:pPr>
            <a:r>
              <a:rPr lang="en-GB" sz="2000" dirty="0">
                <a:solidFill>
                  <a:srgbClr val="00864F"/>
                </a:solidFill>
              </a:rPr>
              <a:t>How is it affecting him?</a:t>
            </a:r>
          </a:p>
          <a:p>
            <a:pPr>
              <a:spcAft>
                <a:spcPts val="400"/>
              </a:spcAft>
            </a:pPr>
            <a:r>
              <a:rPr lang="en-GB" sz="2000" dirty="0">
                <a:solidFill>
                  <a:srgbClr val="00864F"/>
                </a:solidFill>
              </a:rPr>
              <a:t>What should he do now?</a:t>
            </a:r>
          </a:p>
          <a:p>
            <a:pPr>
              <a:spcAft>
                <a:spcPts val="400"/>
              </a:spcAft>
            </a:pPr>
            <a:r>
              <a:rPr lang="en-GB" sz="2000" dirty="0">
                <a:solidFill>
                  <a:srgbClr val="00864F"/>
                </a:solidFill>
              </a:rPr>
              <a:t>What could he have done to avoid it? </a:t>
            </a:r>
          </a:p>
        </p:txBody>
      </p:sp>
      <p:pic>
        <p:nvPicPr>
          <p:cNvPr id="8" name="Picture 7" descr="Image of a young man to depict Rob">
            <a:extLst>
              <a:ext uri="{FF2B5EF4-FFF2-40B4-BE49-F238E27FC236}">
                <a16:creationId xmlns:a16="http://schemas.microsoft.com/office/drawing/2014/main" id="{610F9F7D-0438-6843-BFF8-47FDFD847C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337106">
            <a:off x="650074" y="1906103"/>
            <a:ext cx="2326482" cy="2273461"/>
          </a:xfrm>
          <a:prstGeom prst="rect">
            <a:avLst/>
          </a:prstGeom>
          <a:ln w="69850">
            <a:solidFill>
              <a:schemeClr val="bg1"/>
            </a:solidFill>
          </a:ln>
          <a:effectLst>
            <a:outerShdw blurRad="50800" dist="50800" dir="6000000" algn="ctr" rotWithShape="0">
              <a:srgbClr val="000000">
                <a:alpha val="35000"/>
              </a:srgbClr>
            </a:outerShdw>
          </a:effectLst>
        </p:spPr>
      </p:pic>
    </p:spTree>
    <p:extLst>
      <p:ext uri="{BB962C8B-B14F-4D97-AF65-F5344CB8AC3E}">
        <p14:creationId xmlns:p14="http://schemas.microsoft.com/office/powerpoint/2010/main" val="132215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37" presetClass="entr" presetSubtype="0"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0B9E34-CC6F-4B30-A22C-8F96DD7B3D61}">
  <ds:schemaRefs>
    <ds:schemaRef ds:uri="http://schemas.microsoft.com/sharepoint/v3/contenttype/forms"/>
  </ds:schemaRefs>
</ds:datastoreItem>
</file>

<file path=customXml/itemProps2.xml><?xml version="1.0" encoding="utf-8"?>
<ds:datastoreItem xmlns:ds="http://schemas.openxmlformats.org/officeDocument/2006/customXml" ds:itemID="{CD86ADD6-0C1A-44A6-89DD-0F04DEABC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4166D-3EDE-4A29-AEF2-79CAC4B5BE20}">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e905878e-99a7-4763-9462-8a2108216d4e"/>
    <ds:schemaRef ds:uri="460ee5f1-4fa3-4fcc-a1f3-b38b940c1174"/>
    <ds:schemaRef ds:uri="http://schemas.microsoft.com/sharepoint/v3"/>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69132</TotalTime>
  <Words>1024</Words>
  <Application>Microsoft Office PowerPoint</Application>
  <PresentationFormat>A4 Paper (210x297 mm)</PresentationFormat>
  <Paragraphs>98</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Borrowing Money Exploring borrowing and credit</vt:lpstr>
      <vt:lpstr>Introduction  Today you will be learning about:</vt:lpstr>
      <vt:lpstr>Activity A  Why borrow  True  or  False</vt:lpstr>
      <vt:lpstr>Activity A – Why borrow?</vt:lpstr>
      <vt:lpstr>Activity A – round up  Why borrow?  Key learning:</vt:lpstr>
      <vt:lpstr>Activity B – round up  Understanding borrowing  Key learning:</vt:lpstr>
      <vt:lpstr>Activity C – Borrowing decisions  Ethan</vt:lpstr>
      <vt:lpstr>Activity C – Borrowing decisions  Jasmine</vt:lpstr>
      <vt:lpstr>Activity C – Borrowing decisions  Rob</vt:lpstr>
      <vt:lpstr>Activity C – Borrowing decisions  Malik</vt:lpstr>
      <vt:lpstr>Activity C – Round up  Borrowing decisions  Key learning:</vt:lpstr>
      <vt:lpstr>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Myers, Tracey (Group Corporate Affairs)</cp:lastModifiedBy>
  <cp:revision>3779</cp:revision>
  <cp:lastPrinted>2019-11-12T10:09:47Z</cp:lastPrinted>
  <dcterms:created xsi:type="dcterms:W3CDTF">2009-01-21T19:55:17Z</dcterms:created>
  <dcterms:modified xsi:type="dcterms:W3CDTF">2025-02-17T15:35:11Z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MediaServiceImageTags">
    <vt:lpwstr/>
  </property>
</Properties>
</file>