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2"/>
  </p:notesMasterIdLst>
  <p:handoutMasterIdLst>
    <p:handoutMasterId r:id="rId23"/>
  </p:handoutMasterIdLst>
  <p:sldIdLst>
    <p:sldId id="1127" r:id="rId8"/>
    <p:sldId id="1074" r:id="rId9"/>
    <p:sldId id="1109" r:id="rId10"/>
    <p:sldId id="1145" r:id="rId11"/>
    <p:sldId id="1158" r:id="rId12"/>
    <p:sldId id="1146" r:id="rId13"/>
    <p:sldId id="1148" r:id="rId14"/>
    <p:sldId id="1156" r:id="rId15"/>
    <p:sldId id="1151" r:id="rId16"/>
    <p:sldId id="1152" r:id="rId17"/>
    <p:sldId id="1153" r:id="rId18"/>
    <p:sldId id="1154" r:id="rId19"/>
    <p:sldId id="1155" r:id="rId20"/>
    <p:sldId id="1106" r:id="rId2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1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2"/>
    <a:srgbClr val="78B637"/>
    <a:srgbClr val="00864F"/>
    <a:srgbClr val="D24702"/>
    <a:srgbClr val="0D5595"/>
    <a:srgbClr val="024731"/>
    <a:srgbClr val="173444"/>
    <a:srgbClr val="2178B0"/>
    <a:srgbClr val="7FB598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4" autoAdjust="0"/>
    <p:restoredTop sz="86395" autoAdjust="0"/>
  </p:normalViewPr>
  <p:slideViewPr>
    <p:cSldViewPr snapToGrid="0">
      <p:cViewPr varScale="1">
        <p:scale>
          <a:sx n="64" d="100"/>
          <a:sy n="64" d="100"/>
        </p:scale>
        <p:origin x="1540" y="40"/>
      </p:cViewPr>
      <p:guideLst>
        <p:guide orient="horz" pos="216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957DDFEE-810E-6745-A793-450A44B2736E}"/>
    <pc:docChg chg="custSel modSld">
      <pc:chgData name="Dan Pritchard" userId="df81aaf8-1f16-4139-a4fb-fa53e5df2845" providerId="ADAL" clId="{957DDFEE-810E-6745-A793-450A44B2736E}" dt="2020-06-30T11:21:27.472" v="45" actId="478"/>
      <pc:docMkLst>
        <pc:docMk/>
      </pc:docMkLst>
      <pc:sldChg chg="addSp delSp modSp">
        <pc:chgData name="Dan Pritchard" userId="df81aaf8-1f16-4139-a4fb-fa53e5df2845" providerId="ADAL" clId="{957DDFEE-810E-6745-A793-450A44B2736E}" dt="2020-06-30T11:21:27.472" v="45" actId="478"/>
        <pc:sldMkLst>
          <pc:docMk/>
          <pc:sldMk cId="3704840715" sldId="1127"/>
        </pc:sldMkLst>
      </pc:sldChg>
    </pc:docChg>
  </pc:docChgLst>
  <pc:docChgLst>
    <pc:chgData name="Dan Pritchard" userId="df81aaf8-1f16-4139-a4fb-fa53e5df2845" providerId="ADAL" clId="{F910F683-3166-DE4D-97AB-00A5906CA66D}"/>
    <pc:docChg chg="undo custSel modSld">
      <pc:chgData name="Dan Pritchard" userId="df81aaf8-1f16-4139-a4fb-fa53e5df2845" providerId="ADAL" clId="{F910F683-3166-DE4D-97AB-00A5906CA66D}" dt="2023-01-23T12:26:48.645" v="14" actId="14826"/>
      <pc:docMkLst>
        <pc:docMk/>
      </pc:docMkLst>
      <pc:sldChg chg="modSp">
        <pc:chgData name="Dan Pritchard" userId="df81aaf8-1f16-4139-a4fb-fa53e5df2845" providerId="ADAL" clId="{F910F683-3166-DE4D-97AB-00A5906CA66D}" dt="2023-01-23T12:26:48.645" v="14" actId="14826"/>
        <pc:sldMkLst>
          <pc:docMk/>
          <pc:sldMk cId="2430843553" sldId="1151"/>
        </pc:sldMkLst>
      </pc:sldChg>
      <pc:sldChg chg="modSp mod">
        <pc:chgData name="Dan Pritchard" userId="df81aaf8-1f16-4139-a4fb-fa53e5df2845" providerId="ADAL" clId="{F910F683-3166-DE4D-97AB-00A5906CA66D}" dt="2023-01-17T12:00:40.924" v="13" actId="962"/>
        <pc:sldMkLst>
          <pc:docMk/>
          <pc:sldMk cId="3445504190" sldId="11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0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9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8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en-GB" sz="48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oyds Bank logo">
            <a:extLst>
              <a:ext uri="{FF2B5EF4-FFF2-40B4-BE49-F238E27FC236}">
                <a16:creationId xmlns:a16="http://schemas.microsoft.com/office/drawing/2014/main" id="{DFF45E69-A396-9244-A63F-7AAAA038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05AB-A6AC-FE42-BCFB-CB304C500C12}"/>
              </a:ext>
            </a:extLst>
          </p:cNvPr>
          <p:cNvSpPr txBox="1"/>
          <p:nvPr/>
        </p:nvSpPr>
        <p:spPr>
          <a:xfrm>
            <a:off x="468000" y="1767344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5D587B-8F50-5B4C-A2A3-60AA4B5F8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01" y="2231175"/>
            <a:ext cx="6093056" cy="18466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Financial independence comes from earning your own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pic>
        <p:nvPicPr>
          <p:cNvPr id="3" name="Picture 2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7FFA2C30-124B-CF12-D7DE-BD3AA27B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952" y="378568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1" y="468000"/>
            <a:ext cx="3039288" cy="1056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my gig?</a:t>
            </a:r>
            <a:endParaRPr lang="en-US" sz="3200" dirty="0"/>
          </a:p>
        </p:txBody>
      </p:sp>
      <p:pic>
        <p:nvPicPr>
          <p:cNvPr id="9" name="Picture 8" descr="Young person working from home on a laptop">
            <a:extLst>
              <a:ext uri="{FF2B5EF4-FFF2-40B4-BE49-F238E27FC236}">
                <a16:creationId xmlns:a16="http://schemas.microsoft.com/office/drawing/2014/main" id="{992EEE67-F711-4849-89CB-A9229DA40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625" y="468000"/>
            <a:ext cx="5033375" cy="6264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C22AE-75F5-0F48-A0EA-0E9898F067A2}"/>
              </a:ext>
            </a:extLst>
          </p:cNvPr>
          <p:cNvSpPr txBox="1"/>
          <p:nvPr/>
        </p:nvSpPr>
        <p:spPr>
          <a:xfrm>
            <a:off x="-4687" y="1831931"/>
            <a:ext cx="5509496" cy="1208762"/>
          </a:xfrm>
          <a:prstGeom prst="rect">
            <a:avLst/>
          </a:prstGeom>
          <a:solidFill>
            <a:srgbClr val="024731"/>
          </a:solidFill>
        </p:spPr>
        <p:txBody>
          <a:bodyPr wrap="square" lIns="468000" tIns="180000" rIns="360000" bIns="360000" rtlCol="0">
            <a:no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way we are working is changing fast and traditional career paths look less and </a:t>
            </a:r>
            <a:b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relevant.”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-4687" y="3040693"/>
            <a:ext cx="5509497" cy="3429000"/>
          </a:xfrm>
          <a:prstGeom prst="rect">
            <a:avLst/>
          </a:prstGeom>
          <a:solidFill>
            <a:srgbClr val="00864F"/>
          </a:solidFill>
        </p:spPr>
        <p:txBody>
          <a:bodyPr wrap="square" lIns="468000" tIns="0" rIns="0" bIns="0" rtlCol="0" anchor="ctr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some different styles of working: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Employed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Self-employed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Casual worker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Zero-hours contract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Gig contractor/contract worker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Entrepreneur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Volunteer worker</a:t>
            </a:r>
          </a:p>
        </p:txBody>
      </p:sp>
    </p:spTree>
    <p:extLst>
      <p:ext uri="{BB962C8B-B14F-4D97-AF65-F5344CB8AC3E}">
        <p14:creationId xmlns:p14="http://schemas.microsoft.com/office/powerpoint/2010/main" val="11185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9F34-8689-2C40-8505-EC1B23D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563951" cy="1103050"/>
          </a:xfrm>
        </p:spPr>
        <p:txBody>
          <a:bodyPr/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my gig?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8BC-C7EC-2A41-8E12-DFCB0FAF6363}"/>
              </a:ext>
            </a:extLst>
          </p:cNvPr>
          <p:cNvSpPr txBox="1">
            <a:spLocks/>
          </p:cNvSpPr>
          <p:nvPr/>
        </p:nvSpPr>
        <p:spPr>
          <a:xfrm>
            <a:off x="0" y="2556000"/>
            <a:ext cx="5952805" cy="4302000"/>
          </a:xfrm>
          <a:prstGeom prst="rect">
            <a:avLst/>
          </a:prstGeom>
          <a:solidFill>
            <a:srgbClr val="00864F"/>
          </a:solidFill>
        </p:spPr>
        <p:txBody>
          <a:bodyPr lIns="468000" tIns="324000" rIns="108000" bIns="324000" anchor="ctr" anchorCtr="0">
            <a:noAutofit/>
          </a:bodyPr>
          <a:lstStyle>
            <a:lvl1pPr marL="182352" indent="-1823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089" indent="-28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0339" indent="-15698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369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034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1717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39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06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40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Which types of working style would provide: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greatest flexibility.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Better job security.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most financial security.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The opportunity to work from home.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Ease of managing money from one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 week to the next.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 Better benefits e.g. holiday and sick pay.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GB" sz="1800" dirty="0">
                <a:solidFill>
                  <a:schemeClr val="bg1"/>
                </a:solidFill>
              </a:rPr>
              <a:t>Use the information sheet to support you.</a:t>
            </a:r>
          </a:p>
        </p:txBody>
      </p:sp>
      <p:pic>
        <p:nvPicPr>
          <p:cNvPr id="4" name="Picture 3" descr="Image of a young woman working in a bakery">
            <a:extLst>
              <a:ext uri="{FF2B5EF4-FFF2-40B4-BE49-F238E27FC236}">
                <a16:creationId xmlns:a16="http://schemas.microsoft.com/office/drawing/2014/main" id="{D9DCA41A-4379-DD45-978C-75EDBC3F0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805" y="2556000"/>
            <a:ext cx="3953195" cy="4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9F34-8689-2C40-8505-EC1B23DD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067052" cy="822566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</a:rPr>
              <a:t>Agree/disagree?</a:t>
            </a:r>
            <a:br>
              <a:rPr lang="en-US" sz="3200" cap="none" dirty="0">
                <a:solidFill>
                  <a:srgbClr val="00864F"/>
                </a:solidFill>
              </a:rPr>
            </a:br>
            <a:endParaRPr lang="en-US" sz="3200" cap="none" dirty="0">
              <a:solidFill>
                <a:srgbClr val="00864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38AAF-16F0-294B-AE28-A4C446AF0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418391"/>
            <a:ext cx="9906000" cy="5453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8BC-C7EC-2A41-8E12-DFCB0FAF6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722627" y="356680"/>
            <a:ext cx="5078506" cy="6858000"/>
          </a:xfrm>
          <a:prstGeom prst="rect">
            <a:avLst/>
          </a:prstGeom>
          <a:solidFill>
            <a:srgbClr val="00864F"/>
          </a:solidFill>
        </p:spPr>
        <p:txBody>
          <a:bodyPr lIns="216000" tIns="396000" rIns="612000" bIns="0" anchor="t" anchorCtr="0">
            <a:noAutofit/>
          </a:bodyPr>
          <a:lstStyle>
            <a:lvl1pPr marL="182352" indent="-1823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089" indent="-28542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0339" indent="-15698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369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034" indent="-22834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1717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39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062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740" indent="-228340" algn="l" defTabSz="913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If you have a permanent job, you might still only work part-time.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Running your own company means you make lots of money.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When you work for yourself, you are responsible for paying your tax and National Insurance.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Technology enables people to work from anywhere at any time.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The way you are paid will impact on how you manage your money.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A good work/life balance is important.</a:t>
            </a:r>
          </a:p>
          <a:p>
            <a:pPr marL="270000" indent="-270000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/>
              <a:t>Only employed people get to have a pension.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700DFA-1FB5-014E-88DF-1C289212EADF}"/>
              </a:ext>
            </a:extLst>
          </p:cNvPr>
          <p:cNvSpPr/>
          <p:nvPr/>
        </p:nvSpPr>
        <p:spPr>
          <a:xfrm>
            <a:off x="89082" y="1749751"/>
            <a:ext cx="3043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 good work/life balance is important.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BCF46-C508-0C40-BA30-B5095DC04992}"/>
              </a:ext>
            </a:extLst>
          </p:cNvPr>
          <p:cNvSpPr/>
          <p:nvPr/>
        </p:nvSpPr>
        <p:spPr>
          <a:xfrm>
            <a:off x="3166685" y="1653899"/>
            <a:ext cx="3332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have a permanent job, you might still only work part-time.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60C69-ED73-F042-84C5-5B15392B6CAE}"/>
              </a:ext>
            </a:extLst>
          </p:cNvPr>
          <p:cNvSpPr/>
          <p:nvPr/>
        </p:nvSpPr>
        <p:spPr>
          <a:xfrm>
            <a:off x="6370241" y="1683286"/>
            <a:ext cx="3461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Running your own company means you make lots of money.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9C96F-0402-884C-8051-B27425053815}"/>
              </a:ext>
            </a:extLst>
          </p:cNvPr>
          <p:cNvSpPr/>
          <p:nvPr/>
        </p:nvSpPr>
        <p:spPr>
          <a:xfrm>
            <a:off x="-12132" y="2948735"/>
            <a:ext cx="3246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 is better to be employed than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self-employed.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70B72-75EA-9E4D-9848-F82AB03225C1}"/>
              </a:ext>
            </a:extLst>
          </p:cNvPr>
          <p:cNvSpPr/>
          <p:nvPr/>
        </p:nvSpPr>
        <p:spPr>
          <a:xfrm>
            <a:off x="3092418" y="3156412"/>
            <a:ext cx="3360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gig economy allows greater working flexibility.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1EF901-3DBF-374B-8303-EF3F1E67F723}"/>
              </a:ext>
            </a:extLst>
          </p:cNvPr>
          <p:cNvSpPr/>
          <p:nvPr/>
        </p:nvSpPr>
        <p:spPr>
          <a:xfrm>
            <a:off x="6602828" y="2954053"/>
            <a:ext cx="2911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Working short term contracts makes it more difficult to manage your money.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B84D4-A07F-7A49-83A1-D56BA231A44D}"/>
              </a:ext>
            </a:extLst>
          </p:cNvPr>
          <p:cNvSpPr/>
          <p:nvPr/>
        </p:nvSpPr>
        <p:spPr>
          <a:xfrm>
            <a:off x="221109" y="4327731"/>
            <a:ext cx="2911650" cy="101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Everyone is entitled to holiday pay and sick pay.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06731-9C4D-374C-917E-86B110F4FA94}"/>
              </a:ext>
            </a:extLst>
          </p:cNvPr>
          <p:cNvSpPr/>
          <p:nvPr/>
        </p:nvSpPr>
        <p:spPr>
          <a:xfrm>
            <a:off x="3316646" y="4422643"/>
            <a:ext cx="2911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gig economy allows greater working When you work for yourself, you are responsible for paying your tax and National Insurance.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77CD48-03E2-5146-ABE3-3E7BF2C8966F}"/>
              </a:ext>
            </a:extLst>
          </p:cNvPr>
          <p:cNvSpPr/>
          <p:nvPr/>
        </p:nvSpPr>
        <p:spPr>
          <a:xfrm>
            <a:off x="6381983" y="4593263"/>
            <a:ext cx="3179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way you are paid will impact on how you manage your money.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5C53D-61DD-8842-A33F-72EFD54F7275}"/>
              </a:ext>
            </a:extLst>
          </p:cNvPr>
          <p:cNvSpPr/>
          <p:nvPr/>
        </p:nvSpPr>
        <p:spPr>
          <a:xfrm>
            <a:off x="54404" y="5640302"/>
            <a:ext cx="3207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Technology enables people to work from anywhere at any time.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95616-43BF-1F46-9FA5-13B0E6DAD17B}"/>
              </a:ext>
            </a:extLst>
          </p:cNvPr>
          <p:cNvSpPr/>
          <p:nvPr/>
        </p:nvSpPr>
        <p:spPr>
          <a:xfrm>
            <a:off x="6369012" y="5907738"/>
            <a:ext cx="336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Only employed people get to have a pension.</a:t>
            </a:r>
          </a:p>
        </p:txBody>
      </p:sp>
    </p:spTree>
    <p:extLst>
      <p:ext uri="{BB962C8B-B14F-4D97-AF65-F5344CB8AC3E}">
        <p14:creationId xmlns:p14="http://schemas.microsoft.com/office/powerpoint/2010/main" val="19592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/>
      <p:bldP spid="8" grpId="0"/>
      <p:bldP spid="7" grpId="0"/>
      <p:bldP spid="10" grpId="0"/>
      <p:bldP spid="9" grpId="0"/>
      <p:bldP spid="12" grpId="0"/>
      <p:bldP spid="15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A98D-9B9E-244D-827B-35BF919C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2523293" cy="111979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What’s 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my gig?</a:t>
            </a:r>
            <a:br>
              <a:rPr lang="en-US" sz="3200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6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/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30B42D4-8E16-1247-AFAC-0DD4DC4E9B87}"/>
              </a:ext>
            </a:extLst>
          </p:cNvPr>
          <p:cNvSpPr txBox="1">
            <a:spLocks/>
          </p:cNvSpPr>
          <p:nvPr/>
        </p:nvSpPr>
        <p:spPr>
          <a:xfrm>
            <a:off x="3066000" y="0"/>
            <a:ext cx="6840000" cy="6858000"/>
          </a:xfrm>
          <a:prstGeom prst="rect">
            <a:avLst/>
          </a:prstGeom>
          <a:solidFill>
            <a:srgbClr val="00864F"/>
          </a:solidFill>
        </p:spPr>
        <p:txBody>
          <a:bodyPr lIns="216000" tIns="396000" rIns="468000" bIns="0" anchor="t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There are different pathways to earning money.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way you work may change in the future.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Some working styles can require more thought and forward-planning to manage your finances.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Employee benefits such as holiday and sick pay may not be available if you work for yourself.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Self-employment and short-term contracts may allow for greater working flexibility.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Knowing what you get paid and how often is important and key to financial planning.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Making sure you have enough to live on from month to month is good financial planning.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earn, you must pay tax and National Insurance.</a:t>
            </a:r>
          </a:p>
          <a:p>
            <a:pPr marL="270000" lvl="0" indent="-27000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work for yourself, you may want to set aside an amount to fund your pension in later life.</a:t>
            </a:r>
          </a:p>
        </p:txBody>
      </p:sp>
    </p:spTree>
    <p:extLst>
      <p:ext uri="{BB962C8B-B14F-4D97-AF65-F5344CB8AC3E}">
        <p14:creationId xmlns:p14="http://schemas.microsoft.com/office/powerpoint/2010/main" val="290700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1480F8-B55F-014E-8020-B92F22CE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79" y="304800"/>
            <a:ext cx="9356613" cy="6248400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a barber cutting someone's hair">
            <a:extLst>
              <a:ext uri="{FF2B5EF4-FFF2-40B4-BE49-F238E27FC236}">
                <a16:creationId xmlns:a16="http://schemas.microsoft.com/office/drawing/2014/main" id="{D9560033-8A1A-D54D-AA9B-492FE105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002" y="304800"/>
            <a:ext cx="6296090" cy="624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DFFB8-F233-EC4B-936C-CB37C99F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34" y="919352"/>
            <a:ext cx="4645006" cy="499200"/>
          </a:xfrm>
        </p:spPr>
        <p:txBody>
          <a:bodyPr>
            <a:noAutofit/>
          </a:bodyPr>
          <a:lstStyle/>
          <a:p>
            <a:pPr lvl="0" algn="l" eaLnBrk="1" hangingPunct="1">
              <a:lnSpc>
                <a:spcPts val="3800"/>
              </a:lnSpc>
            </a:pPr>
            <a:r>
              <a:rPr lang="en-US" cap="none" dirty="0">
                <a:solidFill>
                  <a:schemeClr val="bg1"/>
                </a:solidFill>
                <a:ea typeface="ＭＳ Ｐゴシック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15468-20A9-1D41-BA9E-117A765D2554}"/>
              </a:ext>
            </a:extLst>
          </p:cNvPr>
          <p:cNvSpPr txBox="1"/>
          <p:nvPr/>
        </p:nvSpPr>
        <p:spPr>
          <a:xfrm>
            <a:off x="653434" y="1674464"/>
            <a:ext cx="2690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 you will be learning about: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511194" y="3429000"/>
            <a:ext cx="5351126" cy="2866166"/>
          </a:xfrm>
          <a:prstGeom prst="rect">
            <a:avLst/>
          </a:prstGeom>
          <a:solidFill>
            <a:srgbClr val="006C32">
              <a:alpha val="90000"/>
            </a:srgbClr>
          </a:solidFill>
          <a:ln w="38100">
            <a:noFill/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27090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in life for financial independence.</a:t>
            </a:r>
          </a:p>
          <a:p>
            <a:pPr marL="270900" lvl="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the financial information in your payslips.</a:t>
            </a:r>
          </a:p>
          <a:p>
            <a:pPr marL="270900" lvl="0" indent="-2709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patterns within a changing economy, and their impact on the way you work and the jobs you might do.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30692"/>
            <a:ext cx="5047593" cy="979948"/>
          </a:xfrm>
        </p:spPr>
        <p:txBody>
          <a:bodyPr>
            <a:noAutofit/>
          </a:bodyPr>
          <a:lstStyle/>
          <a:p>
            <a:pPr lvl="0" algn="l" eaLnBrk="1" hangingPunct="1">
              <a:lnSpc>
                <a:spcPct val="150000"/>
              </a:lnSpc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What’s next for me?</a:t>
            </a:r>
            <a:endParaRPr lang="en-US" sz="3200" dirty="0"/>
          </a:p>
        </p:txBody>
      </p:sp>
      <p:pic>
        <p:nvPicPr>
          <p:cNvPr id="26" name="Picture 25" descr="Image of a young woman on her phone">
            <a:extLst>
              <a:ext uri="{FF2B5EF4-FFF2-40B4-BE49-F238E27FC236}">
                <a16:creationId xmlns:a16="http://schemas.microsoft.com/office/drawing/2014/main" id="{5C98A6D8-CFD2-EE41-8D9B-C8E46503EC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0376" y="-163032"/>
            <a:ext cx="4265624" cy="6857999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350520" y="1800000"/>
            <a:ext cx="5831840" cy="4715413"/>
          </a:xfrm>
          <a:prstGeom prst="rect">
            <a:avLst/>
          </a:prstGeom>
          <a:solidFill>
            <a:srgbClr val="0D5595"/>
          </a:solidFill>
        </p:spPr>
        <p:txBody>
          <a:bodyPr lIns="360000" tIns="360000" rIns="360000" bIns="36000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Mariam is 19, taking her A-levels at college.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She's exploring her options but can’t decide between them.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Should Mariam: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Go to university.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Get an apprenticeship.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Get a job.</a:t>
            </a:r>
          </a:p>
          <a:p>
            <a:pPr marL="270000" indent="-27000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Start her own business.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What does she need to know to help make her decision?</a:t>
            </a:r>
          </a:p>
        </p:txBody>
      </p:sp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9C0D8AF-DCB5-BE4C-9956-A2C2383315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140" y="468000"/>
            <a:ext cx="2576685" cy="17452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4731"/>
                </a:solidFill>
                <a:effectLst/>
                <a:uLnTx/>
                <a:uFillTx/>
                <a:latin typeface="Arial" charset="0"/>
                <a:ea typeface="ＭＳ Ｐゴシック"/>
                <a:cs typeface="Arial" pitchFamily="34" charset="0"/>
              </a:rPr>
              <a:t>Activity 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itchFamily="34" charset="0"/>
              </a:rPr>
            </a:b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864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64F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The options – know or want to know?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E10C3-9809-C74D-AA0F-D40B91A9563A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468000" rIns="468000" bIns="46800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bg1"/>
                </a:solidFill>
              </a:rPr>
              <a:t>Draw a chart like this one on a piece of paper.  Allow plenty of space to write about the different options.</a:t>
            </a:r>
          </a:p>
        </p:txBody>
      </p:sp>
      <p:graphicFrame>
        <p:nvGraphicFramePr>
          <p:cNvPr id="12" name="Table 11" descr="A 3 by 3 table. Headers across the top say Know and Want to know and column down the left says University, Apprenticeship, Working and Starting a business">
            <a:extLst>
              <a:ext uri="{FF2B5EF4-FFF2-40B4-BE49-F238E27FC236}">
                <a16:creationId xmlns:a16="http://schemas.microsoft.com/office/drawing/2014/main" id="{80F73BAA-A12C-4E4B-A0F6-4CB090EA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35969"/>
              </p:ext>
            </p:extLst>
          </p:nvPr>
        </p:nvGraphicFramePr>
        <p:xfrm>
          <a:off x="4628712" y="1223305"/>
          <a:ext cx="4837855" cy="273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78">
                  <a:extLst>
                    <a:ext uri="{9D8B030D-6E8A-4147-A177-3AD203B41FA5}">
                      <a16:colId xmlns:a16="http://schemas.microsoft.com/office/drawing/2014/main" val="3452236354"/>
                    </a:ext>
                  </a:extLst>
                </a:gridCol>
                <a:gridCol w="1699844">
                  <a:extLst>
                    <a:ext uri="{9D8B030D-6E8A-4147-A177-3AD203B41FA5}">
                      <a16:colId xmlns:a16="http://schemas.microsoft.com/office/drawing/2014/main" val="4085362801"/>
                    </a:ext>
                  </a:extLst>
                </a:gridCol>
                <a:gridCol w="1909333">
                  <a:extLst>
                    <a:ext uri="{9D8B030D-6E8A-4147-A177-3AD203B41FA5}">
                      <a16:colId xmlns:a16="http://schemas.microsoft.com/office/drawing/2014/main" val="1780746532"/>
                    </a:ext>
                  </a:extLst>
                </a:gridCol>
              </a:tblGrid>
              <a:tr h="24388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Know</a:t>
                      </a:r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Want to know</a:t>
                      </a:r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3237914742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University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415996144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Apprenticeship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2997698700"/>
                  </a:ext>
                </a:extLst>
              </a:tr>
              <a:tr h="580226">
                <a:tc>
                  <a:txBody>
                    <a:bodyPr/>
                    <a:lstStyle/>
                    <a:p>
                      <a:r>
                        <a:rPr lang="en-US" sz="1100" dirty="0"/>
                        <a:t>Working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1031737210"/>
                  </a:ext>
                </a:extLst>
              </a:tr>
              <a:tr h="750242">
                <a:tc>
                  <a:txBody>
                    <a:bodyPr/>
                    <a:lstStyle/>
                    <a:p>
                      <a:r>
                        <a:rPr lang="en-US" sz="1100" dirty="0"/>
                        <a:t>Starting a business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0179" marR="70179" marT="35090" marB="35090"/>
                </a:tc>
                <a:extLst>
                  <a:ext uri="{0D108BD9-81ED-4DB2-BD59-A6C34878D82A}">
                    <a16:rowId xmlns:a16="http://schemas.microsoft.com/office/drawing/2014/main" val="156913873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80EE769-A86F-3D4C-B98E-72181F0F1AD6}"/>
              </a:ext>
            </a:extLst>
          </p:cNvPr>
          <p:cNvSpPr/>
          <p:nvPr/>
        </p:nvSpPr>
        <p:spPr>
          <a:xfrm>
            <a:off x="4628712" y="4256171"/>
            <a:ext cx="4849992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each of the options on the cards and use the questions on the next slide to:</a:t>
            </a:r>
          </a:p>
          <a:p>
            <a:pPr marL="270000" lvl="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you already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each ‘what next opportunity’. Write down what you know in the ‘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Know’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column.</a:t>
            </a:r>
          </a:p>
          <a:p>
            <a:pPr marL="270000" lvl="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you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about and write down any specific questions you 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about it in the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‘Want to know’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column.</a:t>
            </a:r>
          </a:p>
        </p:txBody>
      </p:sp>
    </p:spTree>
    <p:extLst>
      <p:ext uri="{BB962C8B-B14F-4D97-AF65-F5344CB8AC3E}">
        <p14:creationId xmlns:p14="http://schemas.microsoft.com/office/powerpoint/2010/main" val="251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5624379" cy="998812"/>
          </a:xfrm>
        </p:spPr>
        <p:txBody>
          <a:bodyPr>
            <a:no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Is this an option for me?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DA2CD-7250-D247-9F42-D531EFD254D5}"/>
              </a:ext>
            </a:extLst>
          </p:cNvPr>
          <p:cNvSpPr/>
          <p:nvPr/>
        </p:nvSpPr>
        <p:spPr>
          <a:xfrm>
            <a:off x="445593" y="1633269"/>
            <a:ext cx="4428000" cy="400110"/>
          </a:xfrm>
          <a:prstGeom prst="rect">
            <a:avLst/>
          </a:prstGeom>
          <a:solidFill>
            <a:srgbClr val="0D5595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0D3E8-D1C9-5D40-B6D9-62F6251BC460}"/>
              </a:ext>
            </a:extLst>
          </p:cNvPr>
          <p:cNvSpPr txBox="1"/>
          <p:nvPr/>
        </p:nvSpPr>
        <p:spPr>
          <a:xfrm>
            <a:off x="445593" y="2031142"/>
            <a:ext cx="4428000" cy="1724030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go?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I apply?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does University cost?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Student Loan and how do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apply?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90A53-4B2D-494C-9632-E294465FE088}"/>
              </a:ext>
            </a:extLst>
          </p:cNvPr>
          <p:cNvSpPr/>
          <p:nvPr/>
        </p:nvSpPr>
        <p:spPr>
          <a:xfrm>
            <a:off x="5064502" y="1633269"/>
            <a:ext cx="4428000" cy="400110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txBody>
          <a:bodyPr wrap="square" lIns="251999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Apprenticeships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12C2A-2970-5146-8526-96E88ABF9EEE}"/>
              </a:ext>
            </a:extLst>
          </p:cNvPr>
          <p:cNvSpPr txBox="1"/>
          <p:nvPr/>
        </p:nvSpPr>
        <p:spPr>
          <a:xfrm>
            <a:off x="5064502" y="2031141"/>
            <a:ext cx="4428000" cy="1724031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does it involve and h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ow do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apply?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much will I get paid?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will it impact on my finances?</a:t>
            </a:r>
            <a:endParaRPr lang="en-GB" sz="1800" dirty="0">
              <a:solidFill>
                <a:schemeClr val="bg1"/>
              </a:solidFill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21971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How long does an apprenticeship last?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50740-1C3E-524B-B8D1-3E9F2AFD4DB3}"/>
              </a:ext>
            </a:extLst>
          </p:cNvPr>
          <p:cNvSpPr/>
          <p:nvPr/>
        </p:nvSpPr>
        <p:spPr>
          <a:xfrm>
            <a:off x="445593" y="3921628"/>
            <a:ext cx="4428000" cy="400110"/>
          </a:xfrm>
          <a:prstGeom prst="rect">
            <a:avLst/>
          </a:prstGeom>
          <a:solidFill>
            <a:srgbClr val="00864F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F797CA-876C-C04D-B64A-93448C0090DF}"/>
              </a:ext>
            </a:extLst>
          </p:cNvPr>
          <p:cNvSpPr txBox="1"/>
          <p:nvPr/>
        </p:nvSpPr>
        <p:spPr>
          <a:xfrm>
            <a:off x="445593" y="4321738"/>
            <a:ext cx="4428000" cy="2267560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08000" rIns="28800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sort of job do I want?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 I write a CV?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might I look for work? 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far will I have to travel?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National Minimum Wage?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57522A-26D1-0846-A04A-A28DF924E612}"/>
              </a:ext>
            </a:extLst>
          </p:cNvPr>
          <p:cNvSpPr/>
          <p:nvPr/>
        </p:nvSpPr>
        <p:spPr>
          <a:xfrm>
            <a:off x="5064502" y="3921629"/>
            <a:ext cx="4428000" cy="400110"/>
          </a:xfrm>
          <a:prstGeom prst="rect">
            <a:avLst/>
          </a:prstGeom>
          <a:solidFill>
            <a:srgbClr val="0D5595"/>
          </a:solidFill>
          <a:ln>
            <a:noFill/>
          </a:ln>
        </p:spPr>
        <p:txBody>
          <a:bodyPr wrap="square" lIns="251999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Starting a business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E53B2-834F-554A-90BE-0D3289FF6C5D}"/>
              </a:ext>
            </a:extLst>
          </p:cNvPr>
          <p:cNvSpPr txBox="1"/>
          <p:nvPr/>
        </p:nvSpPr>
        <p:spPr>
          <a:xfrm>
            <a:off x="5064502" y="4321739"/>
            <a:ext cx="4428000" cy="2267559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08000" rIns="0" bIns="72000" rtlCol="0" anchor="t" anchorCtr="0">
            <a:noAutofit/>
          </a:bodyPr>
          <a:lstStyle/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 business plan and what does it include?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I need to know about set0ting up a business?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will the business start to make a profit?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lvl="0" indent="-180000">
              <a:lnSpc>
                <a:spcPct val="106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I be able to pay myself a salary?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4" grpId="0" animBg="1"/>
      <p:bldP spid="13" grpId="0" animBg="1"/>
      <p:bldP spid="18" grpId="0" animBg="1"/>
      <p:bldP spid="15" grpId="0" animBg="1"/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D97C18-7F5F-0D4E-954F-4FEF52A2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7999"/>
            <a:ext cx="9438000" cy="1991665"/>
          </a:xfrm>
        </p:spPr>
        <p:txBody>
          <a:bodyPr>
            <a:normAutofit/>
          </a:bodyPr>
          <a:lstStyle/>
          <a:p>
            <a:pPr lvl="0" algn="l" eaLnBrk="1" hangingPunct="1">
              <a:spcAft>
                <a:spcPts val="240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University… Apprenticeship… Work…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>
              <a:solidFill>
                <a:srgbClr val="00864F"/>
              </a:solidFill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630B42D4-8E16-1247-AFAC-0DD4DC4E9B87}"/>
              </a:ext>
            </a:extLst>
          </p:cNvPr>
          <p:cNvSpPr txBox="1">
            <a:spLocks/>
          </p:cNvSpPr>
          <p:nvPr/>
        </p:nvSpPr>
        <p:spPr>
          <a:xfrm>
            <a:off x="-2" y="2447999"/>
            <a:ext cx="6609600" cy="4417087"/>
          </a:xfrm>
          <a:prstGeom prst="rect">
            <a:avLst/>
          </a:prstGeom>
          <a:solidFill>
            <a:srgbClr val="2178B0"/>
          </a:solidFill>
        </p:spPr>
        <p:txBody>
          <a:bodyPr lIns="468000" tIns="0" rIns="360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Financial independence comes from earning our own money.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Making choices about next steps in life can be challenging.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choices you make about education, training and employment will impact on the income you may have, both now and in the future.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Find out as much as you can about the different choices available to you.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you’re unsure, talk to others - friends, family and supporting adults.</a:t>
            </a:r>
          </a:p>
        </p:txBody>
      </p:sp>
      <p:pic>
        <p:nvPicPr>
          <p:cNvPr id="31" name="Picture 30" descr="Two friends looking at a tablet together">
            <a:extLst>
              <a:ext uri="{FF2B5EF4-FFF2-40B4-BE49-F238E27FC236}">
                <a16:creationId xmlns:a16="http://schemas.microsoft.com/office/drawing/2014/main" id="{3635D24A-879C-0C46-8760-39006B7D8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6609598" y="2447999"/>
            <a:ext cx="3296402" cy="44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4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5239001" cy="1150094"/>
          </a:xfrm>
        </p:spPr>
        <p:txBody>
          <a:bodyPr>
            <a:no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US" sz="3200" cap="none" dirty="0" err="1">
                <a:solidFill>
                  <a:srgbClr val="00864F"/>
                </a:solidFill>
                <a:ea typeface="ＭＳ Ｐゴシック"/>
              </a:rPr>
              <a:t>Payslip</a:t>
            </a: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 challenge </a:t>
            </a:r>
            <a:endParaRPr lang="en-US" sz="3200" dirty="0">
              <a:solidFill>
                <a:srgbClr val="00864F"/>
              </a:solidFill>
            </a:endParaRPr>
          </a:p>
        </p:txBody>
      </p:sp>
      <p:pic>
        <p:nvPicPr>
          <p:cNvPr id="4" name="Picture 3" descr="Two people looking at a laptop together">
            <a:extLst>
              <a:ext uri="{FF2B5EF4-FFF2-40B4-BE49-F238E27FC236}">
                <a16:creationId xmlns:a16="http://schemas.microsoft.com/office/drawing/2014/main" id="{CE3C08C7-CAF7-634C-8A6F-CAAEC6859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40" y="-1"/>
            <a:ext cx="4266000" cy="6966002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B7D9EDC1-F097-2E41-97F8-6EF9FC580D57}"/>
              </a:ext>
            </a:extLst>
          </p:cNvPr>
          <p:cNvSpPr txBox="1">
            <a:spLocks/>
          </p:cNvSpPr>
          <p:nvPr/>
        </p:nvSpPr>
        <p:spPr>
          <a:xfrm>
            <a:off x="349200" y="2880000"/>
            <a:ext cx="5832000" cy="2970474"/>
          </a:xfrm>
          <a:prstGeom prst="rect">
            <a:avLst/>
          </a:prstGeom>
          <a:solidFill>
            <a:srgbClr val="78B637"/>
          </a:solidFill>
        </p:spPr>
        <p:txBody>
          <a:bodyPr lIns="360000" tIns="360000" rIns="360000" bIns="36000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Kobe has been working for the last 9 months.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receives his payslip monthly by email, but doesn't really understand them.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thinks he has been underpaid, so he wants to check his payslips.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bg1"/>
                </a:solidFill>
              </a:rPr>
              <a:t>He must search his emails to find them, as he may have deleted some.</a:t>
            </a:r>
          </a:p>
        </p:txBody>
      </p:sp>
    </p:spTree>
    <p:extLst>
      <p:ext uri="{BB962C8B-B14F-4D97-AF65-F5344CB8AC3E}">
        <p14:creationId xmlns:p14="http://schemas.microsoft.com/office/powerpoint/2010/main" val="228131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CFDB-9028-8249-98E6-72D8CB83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1608893" cy="2523917"/>
          </a:xfrm>
        </p:spPr>
        <p:txBody>
          <a:bodyPr>
            <a:no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GB" sz="3200" cap="none" dirty="0">
                <a:solidFill>
                  <a:srgbClr val="00864F"/>
                </a:solidFill>
              </a:rPr>
              <a:t>What’s on my payslip?</a:t>
            </a:r>
            <a:endParaRPr lang="en-US" sz="3200" cap="none" dirty="0">
              <a:solidFill>
                <a:srgbClr val="00864F"/>
              </a:solidFill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1D46D68-F52E-F09E-0576-808C6712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56" y="880164"/>
            <a:ext cx="7049960" cy="533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442A-7009-764E-868D-F2A1CD86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468000"/>
            <a:ext cx="4890809" cy="1980000"/>
          </a:xfrm>
        </p:spPr>
        <p:txBody>
          <a:bodyPr>
            <a:no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round up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ea typeface="ＭＳ Ｐゴシック"/>
              </a:rPr>
            </a:br>
            <a:r>
              <a:rPr lang="en-US" cap="none" dirty="0" err="1">
                <a:solidFill>
                  <a:srgbClr val="00864F"/>
                </a:solidFill>
                <a:ea typeface="ＭＳ Ｐゴシック"/>
              </a:rPr>
              <a:t>Payslip</a:t>
            </a: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 challenge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16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GB" sz="3200" dirty="0">
              <a:solidFill>
                <a:srgbClr val="00864F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5C11C3C-AE55-4D4F-877C-459F8AFD3CF6}"/>
              </a:ext>
            </a:extLst>
          </p:cNvPr>
          <p:cNvSpPr txBox="1">
            <a:spLocks/>
          </p:cNvSpPr>
          <p:nvPr/>
        </p:nvSpPr>
        <p:spPr>
          <a:xfrm>
            <a:off x="-2" y="2440913"/>
            <a:ext cx="9906002" cy="4417087"/>
          </a:xfrm>
          <a:prstGeom prst="rect">
            <a:avLst/>
          </a:prstGeom>
          <a:solidFill>
            <a:srgbClr val="00864F"/>
          </a:solidFill>
        </p:spPr>
        <p:txBody>
          <a:bodyPr lIns="468000" tIns="0" rIns="2015999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Payslips are a record of how much you’ve earned and how much has been deducted from your earnings.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You should check each payslip to make sure it’s accurate.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you think your pay is incorrect, you should speak to your employer immediately.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Payslips are an important form of financial information.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Keep all financial information safe – file or save it electronically.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National Insurance and Income Tax are deductions taken directly from your earnings.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E7E41A6-5960-5A09-1D66-28E9167A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119" y="2832099"/>
            <a:ext cx="1911646" cy="144665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843553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33EAD-64E9-4C1E-80C8-651AEF73764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460ee5f1-4fa3-4fcc-a1f3-b38b940c1174"/>
    <ds:schemaRef ds:uri="e905878e-99a7-4763-9462-8a2108216d4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DB194C1-B3C7-4F8F-81E0-4D63D3E99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51C33E-1393-4C11-9F0D-3FC7AE335E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67173</TotalTime>
  <Words>1182</Words>
  <Application>Microsoft Office PowerPoint</Application>
  <PresentationFormat>A4 Paper (210x297 mm)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Financial independence comes from earning your own money</vt:lpstr>
      <vt:lpstr>Introduction</vt:lpstr>
      <vt:lpstr>Activity A What’s next for me?</vt:lpstr>
      <vt:lpstr>Activity A  The options – know or want to know?</vt:lpstr>
      <vt:lpstr>Activity A  Is this an option for me?</vt:lpstr>
      <vt:lpstr>Activity A – round up  University… Apprenticeship… Work…  Key learning:</vt:lpstr>
      <vt:lpstr>Activity B  Payslip challenge </vt:lpstr>
      <vt:lpstr>Activity B  What’s on my payslip?</vt:lpstr>
      <vt:lpstr>Activity B – round up  Payslip challenge  Key learning:</vt:lpstr>
      <vt:lpstr>Activity C  What’s my gig?</vt:lpstr>
      <vt:lpstr>Activity C  What’s my gig?</vt:lpstr>
      <vt:lpstr>Activity C Agree/disagree? </vt:lpstr>
      <vt:lpstr>Activity C – round up  What’s  my gig?  Key learning:</vt:lpstr>
      <vt:lpstr>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3679</cp:revision>
  <cp:lastPrinted>2019-11-12T10:09:47Z</cp:lastPrinted>
  <dcterms:created xsi:type="dcterms:W3CDTF">2009-01-21T19:55:17Z</dcterms:created>
  <dcterms:modified xsi:type="dcterms:W3CDTF">2025-02-17T15:35:34Z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