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4"/>
  </p:notesMasterIdLst>
  <p:handoutMasterIdLst>
    <p:handoutMasterId r:id="rId25"/>
  </p:handoutMasterIdLst>
  <p:sldIdLst>
    <p:sldId id="1127" r:id="rId8"/>
    <p:sldId id="1074" r:id="rId9"/>
    <p:sldId id="1109" r:id="rId10"/>
    <p:sldId id="1145" r:id="rId11"/>
    <p:sldId id="1146" r:id="rId12"/>
    <p:sldId id="1147" r:id="rId13"/>
    <p:sldId id="1148" r:id="rId14"/>
    <p:sldId id="1149" r:id="rId15"/>
    <p:sldId id="1150" r:id="rId16"/>
    <p:sldId id="1151" r:id="rId17"/>
    <p:sldId id="1156" r:id="rId18"/>
    <p:sldId id="1152" r:id="rId19"/>
    <p:sldId id="1153" r:id="rId20"/>
    <p:sldId id="1154" r:id="rId21"/>
    <p:sldId id="1157" r:id="rId22"/>
    <p:sldId id="1106" r:id="rId2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7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2"/>
    <a:srgbClr val="78B637"/>
    <a:srgbClr val="D24702"/>
    <a:srgbClr val="024731"/>
    <a:srgbClr val="2178B0"/>
    <a:srgbClr val="7FB598"/>
    <a:srgbClr val="0D5595"/>
    <a:srgbClr val="999999"/>
    <a:srgbClr val="00864F"/>
    <a:srgbClr val="CC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4" autoAdjust="0"/>
    <p:restoredTop sz="86395" autoAdjust="0"/>
  </p:normalViewPr>
  <p:slideViewPr>
    <p:cSldViewPr snapToGrid="0">
      <p:cViewPr varScale="1">
        <p:scale>
          <a:sx n="64" d="100"/>
          <a:sy n="64" d="100"/>
        </p:scale>
        <p:origin x="528" y="40"/>
      </p:cViewPr>
      <p:guideLst>
        <p:guide orient="horz" pos="216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93011123-3A55-BD40-BB95-E2C6C4F21F77}"/>
    <pc:docChg chg="undo custSel modSld">
      <pc:chgData name="Dan Pritchard" userId="df81aaf8-1f16-4139-a4fb-fa53e5df2845" providerId="ADAL" clId="{93011123-3A55-BD40-BB95-E2C6C4F21F77}" dt="2020-06-30T11:16:20.597" v="53" actId="14826"/>
      <pc:docMkLst>
        <pc:docMk/>
      </pc:docMkLst>
      <pc:sldChg chg="addSp delSp modSp">
        <pc:chgData name="Dan Pritchard" userId="df81aaf8-1f16-4139-a4fb-fa53e5df2845" providerId="ADAL" clId="{93011123-3A55-BD40-BB95-E2C6C4F21F77}" dt="2020-06-30T11:16:20.597" v="53" actId="14826"/>
        <pc:sldMkLst>
          <pc:docMk/>
          <pc:sldMk cId="3704840715" sldId="11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6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9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9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6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5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4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loyds Bank logo">
            <a:extLst>
              <a:ext uri="{FF2B5EF4-FFF2-40B4-BE49-F238E27FC236}">
                <a16:creationId xmlns:a16="http://schemas.microsoft.com/office/drawing/2014/main" id="{65EBCD04-7D28-EA40-90AA-42FE836B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2F4856-ABEA-CD44-A7AB-D33A6BA7FFBB}"/>
              </a:ext>
            </a:extLst>
          </p:cNvPr>
          <p:cNvSpPr txBox="1"/>
          <p:nvPr/>
        </p:nvSpPr>
        <p:spPr>
          <a:xfrm>
            <a:off x="494952" y="1767344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2330D-E566-544A-9492-CEDED5FF91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822" y="2309584"/>
            <a:ext cx="9411048" cy="1093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to stay in control 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 your spending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81BBB-73DE-5648-8BA9-84B323CEE077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35842" y="5101979"/>
            <a:ext cx="29499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pic>
        <p:nvPicPr>
          <p:cNvPr id="2" name="Picture 1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D2A112F0-DBD5-FAD9-9FF5-EDC6C78402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952" y="378568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C578670-B35C-D049-8EC6-F4522EFD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468000"/>
            <a:ext cx="2781386" cy="4078039"/>
          </a:xfrm>
        </p:spPr>
        <p:txBody>
          <a:bodyPr wrap="square" rIns="0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be the boss of your money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Are you in control of your spending or does it control you?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8F9C78-B726-D94B-B815-B8FC279C7DD1}"/>
              </a:ext>
            </a:extLst>
          </p:cNvPr>
          <p:cNvSpPr/>
          <p:nvPr/>
        </p:nvSpPr>
        <p:spPr>
          <a:xfrm>
            <a:off x="3564000" y="810908"/>
            <a:ext cx="5832000" cy="461665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txBody>
          <a:bodyPr wrap="square" lIns="18000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Meet Emma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7A3CCA-2E87-6D4C-9AE6-5C1F504A2DC1}"/>
              </a:ext>
            </a:extLst>
          </p:cNvPr>
          <p:cNvSpPr/>
          <p:nvPr/>
        </p:nvSpPr>
        <p:spPr>
          <a:xfrm>
            <a:off x="3564000" y="1263916"/>
            <a:ext cx="5832000" cy="1983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80000" tIns="144000" rIns="396000" bIns="144000">
            <a:spAutoFit/>
          </a:bodyPr>
          <a:lstStyle/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Emma a planner, a dreamer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drifter?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she have a clear goal? 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she have a plan? 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she do to achieve her goal?</a:t>
            </a:r>
          </a:p>
        </p:txBody>
      </p:sp>
      <p:pic>
        <p:nvPicPr>
          <p:cNvPr id="10" name="Picture 9" descr="Image of a young woman">
            <a:extLst>
              <a:ext uri="{FF2B5EF4-FFF2-40B4-BE49-F238E27FC236}">
                <a16:creationId xmlns:a16="http://schemas.microsoft.com/office/drawing/2014/main" id="{498C0E60-CDC9-2B4E-839F-5A55DB897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6053">
            <a:off x="7723707" y="830739"/>
            <a:ext cx="1630017" cy="1639957"/>
          </a:xfrm>
          <a:prstGeom prst="rect">
            <a:avLst/>
          </a:prstGeom>
          <a:ln w="69850">
            <a:solidFill>
              <a:schemeClr val="bg1"/>
            </a:solidFill>
            <a:miter lim="800000"/>
          </a:ln>
          <a:effectLst>
            <a:outerShdw blurRad="50800" dist="50800" dir="60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3BC6-B25A-FD4E-9E07-97DED8F6DA52}"/>
              </a:ext>
            </a:extLst>
          </p:cNvPr>
          <p:cNvSpPr/>
          <p:nvPr/>
        </p:nvSpPr>
        <p:spPr>
          <a:xfrm>
            <a:off x="3564000" y="3628377"/>
            <a:ext cx="5832000" cy="461665"/>
          </a:xfrm>
          <a:prstGeom prst="rect">
            <a:avLst/>
          </a:prstGeom>
          <a:solidFill>
            <a:srgbClr val="78B637"/>
          </a:solidFill>
        </p:spPr>
        <p:txBody>
          <a:bodyPr wrap="square" lIns="18000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Meet 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DC8AD-FC9C-0442-ACCC-E9A181E0E38F}"/>
              </a:ext>
            </a:extLst>
          </p:cNvPr>
          <p:cNvSpPr/>
          <p:nvPr/>
        </p:nvSpPr>
        <p:spPr>
          <a:xfrm>
            <a:off x="3564000" y="4090042"/>
            <a:ext cx="5832000" cy="2342656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144000" rIns="792000" bIns="14400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 a planner, a dreamer 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drifter?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he have a clear goal?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he have a plan?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he do differently to make sure he can stay at university?</a:t>
            </a:r>
          </a:p>
        </p:txBody>
      </p:sp>
      <p:pic>
        <p:nvPicPr>
          <p:cNvPr id="5" name="Picture 4" descr="Image of a young man">
            <a:extLst>
              <a:ext uri="{FF2B5EF4-FFF2-40B4-BE49-F238E27FC236}">
                <a16:creationId xmlns:a16="http://schemas.microsoft.com/office/drawing/2014/main" id="{A5D05350-0FCD-6141-87B0-001FE30FE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4434">
            <a:off x="7741036" y="3593317"/>
            <a:ext cx="1630800" cy="1651040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blurRad="50800" dist="50800" dir="6000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4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2902226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2B113-CFEA-414A-A9B0-1843C99132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0"/>
            <a:ext cx="5760000" cy="2232000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360000" rIns="360000" bIns="18000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Mostly 1 = Planner</a:t>
            </a: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EEBE9-929D-8A48-BF76-BA86D441C3EA}"/>
              </a:ext>
            </a:extLst>
          </p:cNvPr>
          <p:cNvSpPr txBox="1"/>
          <p:nvPr/>
        </p:nvSpPr>
        <p:spPr>
          <a:xfrm>
            <a:off x="4327200" y="867600"/>
            <a:ext cx="546042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Planners know what they want. 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their goals, they think about how </a:t>
            </a:r>
            <a:b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manage their money.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seek advice when making financial decisions.</a:t>
            </a:r>
          </a:p>
          <a:p>
            <a:pPr marL="270000" indent="-270000" algn="ctr">
              <a:lnSpc>
                <a:spcPts val="21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4" name="Picture 33" descr="icon of a pencil">
            <a:extLst>
              <a:ext uri="{FF2B5EF4-FFF2-40B4-BE49-F238E27FC236}">
                <a16:creationId xmlns:a16="http://schemas.microsoft.com/office/drawing/2014/main" id="{909F3F1F-0B6A-CA4D-8B91-527CD47777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63058"/>
            <a:ext cx="546100" cy="594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21740D-2DBA-9F44-9CAE-278DAEE68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2232000"/>
            <a:ext cx="5760000" cy="2412000"/>
          </a:xfrm>
          <a:prstGeom prst="rect">
            <a:avLst/>
          </a:prstGeom>
          <a:solidFill>
            <a:srgbClr val="006C32"/>
          </a:solidFill>
        </p:spPr>
        <p:txBody>
          <a:bodyPr wrap="square" lIns="468000" tIns="180000" rIns="360000" bIns="180000" rtlCol="0" anchor="t" anchorCtr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2 = Dreamer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67265-F423-7E4E-88CD-FE1263F373D8}"/>
              </a:ext>
            </a:extLst>
          </p:cNvPr>
          <p:cNvSpPr txBox="1"/>
          <p:nvPr/>
        </p:nvSpPr>
        <p:spPr>
          <a:xfrm>
            <a:off x="4327200" y="2880000"/>
            <a:ext cx="5348711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Dreamers know what they would like to do,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may need help to get there.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goals are a good thing to have, but they need to think and set a plan to achieve them.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not be afraid to seek advice of others to help them.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icon of a cloud">
            <a:extLst>
              <a:ext uri="{FF2B5EF4-FFF2-40B4-BE49-F238E27FC236}">
                <a16:creationId xmlns:a16="http://schemas.microsoft.com/office/drawing/2014/main" id="{8D5E91C8-3E89-004E-9EF9-BE7C83473A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361819"/>
            <a:ext cx="546100" cy="6012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236350-56D3-C946-8C47-DBECB4CB1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6000" y="4637236"/>
            <a:ext cx="5760000" cy="2225876"/>
          </a:xfrm>
          <a:prstGeom prst="rect">
            <a:avLst/>
          </a:prstGeom>
          <a:solidFill>
            <a:srgbClr val="78B637"/>
          </a:solidFill>
        </p:spPr>
        <p:txBody>
          <a:bodyPr wrap="square" lIns="468000" tIns="180000" rIns="432000" bIns="251999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3 = Drifter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3E9BB-A8A5-BD4B-8AF6-4672EE57BD19}"/>
              </a:ext>
            </a:extLst>
          </p:cNvPr>
          <p:cNvSpPr txBox="1"/>
          <p:nvPr/>
        </p:nvSpPr>
        <p:spPr>
          <a:xfrm>
            <a:off x="4327200" y="5382000"/>
            <a:ext cx="546042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Drifters are more likely to live life day by day.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not have any longer term plans or goals.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try and take control of their finances, and ask for help if they need it.</a:t>
            </a:r>
          </a:p>
        </p:txBody>
      </p:sp>
      <p:pic>
        <p:nvPicPr>
          <p:cNvPr id="6" name="Picture 5" descr="icon of a face">
            <a:extLst>
              <a:ext uri="{FF2B5EF4-FFF2-40B4-BE49-F238E27FC236}">
                <a16:creationId xmlns:a16="http://schemas.microsoft.com/office/drawing/2014/main" id="{14E8DBD6-88C4-DE4B-9055-FA448D31FB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811" y="4869424"/>
            <a:ext cx="546100" cy="5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2D2E3B-B6E8-A844-A6A3-41A68A01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8000"/>
            <a:ext cx="8454439" cy="2631490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round up.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Are you in control of your spending or does it control you?</a:t>
            </a: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D135526-AE91-734A-B117-45B9FA400C7D}"/>
              </a:ext>
            </a:extLst>
          </p:cNvPr>
          <p:cNvSpPr txBox="1">
            <a:spLocks/>
          </p:cNvSpPr>
          <p:nvPr/>
        </p:nvSpPr>
        <p:spPr>
          <a:xfrm>
            <a:off x="0" y="3154680"/>
            <a:ext cx="6579599" cy="3701953"/>
          </a:xfrm>
          <a:prstGeom prst="rect">
            <a:avLst/>
          </a:prstGeom>
          <a:solidFill>
            <a:srgbClr val="2178B0"/>
          </a:solidFill>
        </p:spPr>
        <p:txBody>
          <a:bodyPr lIns="468000" tIns="0" rIns="468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Things may not go to plan if we don’t keep track of our spending.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It’s important to have a clear spending and saving plan – a budget – to achieve our goals.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need to be prepared to make changes to how we manage our finances in order to achieve our goals.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 descr="Image of a young woman looking at her phone">
            <a:extLst>
              <a:ext uri="{FF2B5EF4-FFF2-40B4-BE49-F238E27FC236}">
                <a16:creationId xmlns:a16="http://schemas.microsoft.com/office/drawing/2014/main" id="{B8ADDF10-7CF2-0947-8DD0-B46B9A5900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600" y="3154680"/>
            <a:ext cx="3332620" cy="37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3471198" cy="1646605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 game of consequences…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3269C-8172-EF4F-9F4E-C68C988D8C2A}"/>
              </a:ext>
            </a:extLst>
          </p:cNvPr>
          <p:cNvSpPr txBox="1"/>
          <p:nvPr/>
        </p:nvSpPr>
        <p:spPr>
          <a:xfrm>
            <a:off x="4506860" y="589023"/>
            <a:ext cx="5399140" cy="1829695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couldn’t resist a new mobile phone with a great camera, and signed a new 24 month contract. She has just realised that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outgoings each month now add up to more than she earns.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94547B-AC9D-8246-8505-8B7261AA5D24}"/>
              </a:ext>
            </a:extLst>
          </p:cNvPr>
          <p:cNvSpPr txBox="1"/>
          <p:nvPr/>
        </p:nvSpPr>
        <p:spPr>
          <a:xfrm>
            <a:off x="4505999" y="2594647"/>
            <a:ext cx="5399139" cy="1979343"/>
          </a:xfrm>
          <a:prstGeom prst="rect">
            <a:avLst/>
          </a:prstGeom>
          <a:solidFill>
            <a:srgbClr val="78B637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spent his last £100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month on a final payment for his summer holiday.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Council Tax bill has just arrived and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can’t pay 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50094-3449-DD44-B714-2FEABAC65230}"/>
              </a:ext>
            </a:extLst>
          </p:cNvPr>
          <p:cNvSpPr txBox="1"/>
          <p:nvPr/>
        </p:nvSpPr>
        <p:spPr>
          <a:xfrm>
            <a:off x="4506862" y="4766474"/>
            <a:ext cx="5399138" cy="1902398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Noah’s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account is overdrawn, and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had a letter from his energy provider to say that they have not been able to take the direct debit payment from his account this month.</a:t>
            </a:r>
          </a:p>
        </p:txBody>
      </p:sp>
      <p:pic>
        <p:nvPicPr>
          <p:cNvPr id="10" name="Picture 9" descr="Image of a young man paying for something on his phone">
            <a:extLst>
              <a:ext uri="{FF2B5EF4-FFF2-40B4-BE49-F238E27FC236}">
                <a16:creationId xmlns:a16="http://schemas.microsoft.com/office/drawing/2014/main" id="{81F1C22F-CB16-1744-B010-D8115CD1E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67218"/>
            <a:ext cx="3838075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3856208" cy="1646605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 game of consequences…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F1306-7426-3447-B8EC-DD2C055E23F6}"/>
              </a:ext>
            </a:extLst>
          </p:cNvPr>
          <p:cNvSpPr txBox="1"/>
          <p:nvPr/>
        </p:nvSpPr>
        <p:spPr>
          <a:xfrm>
            <a:off x="4506861" y="197827"/>
            <a:ext cx="5399138" cy="1671566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lost his job and he is a month behind with his rent.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landlord has issued him with an eviction notice.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D0440-075A-854A-8A3C-1FA0717C3357}"/>
              </a:ext>
            </a:extLst>
          </p:cNvPr>
          <p:cNvSpPr txBox="1"/>
          <p:nvPr/>
        </p:nvSpPr>
        <p:spPr>
          <a:xfrm>
            <a:off x="4506860" y="1995907"/>
            <a:ext cx="5399139" cy="1598863"/>
          </a:xfrm>
          <a:prstGeom prst="rect">
            <a:avLst/>
          </a:prstGeom>
          <a:solidFill>
            <a:srgbClr val="D24702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bit short of cash and a friend of a friend in the pub offers to lend him £100.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week the ‘friend’ says he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£150 back to repay the loan.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94547B-AC9D-8246-8505-8B7261AA5D24}"/>
              </a:ext>
            </a:extLst>
          </p:cNvPr>
          <p:cNvSpPr txBox="1"/>
          <p:nvPr/>
        </p:nvSpPr>
        <p:spPr>
          <a:xfrm>
            <a:off x="4506860" y="3720654"/>
            <a:ext cx="5399139" cy="1598863"/>
          </a:xfrm>
          <a:prstGeom prst="rect">
            <a:avLst/>
          </a:prstGeom>
          <a:solidFill>
            <a:srgbClr val="78B637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popped into the local café to use the Wi-Fi – she needs to pay a bill.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day she finds that £200 has gone from her account.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50094-3449-DD44-B714-2FEABAC65230}"/>
              </a:ext>
            </a:extLst>
          </p:cNvPr>
          <p:cNvSpPr txBox="1"/>
          <p:nvPr/>
        </p:nvSpPr>
        <p:spPr>
          <a:xfrm>
            <a:off x="4506861" y="5446031"/>
            <a:ext cx="5399138" cy="1214142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exceeded the amount he has available on his credit card and can’t afford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 it all off.</a:t>
            </a:r>
          </a:p>
        </p:txBody>
      </p:sp>
      <p:pic>
        <p:nvPicPr>
          <p:cNvPr id="4" name="Picture 3" descr="Image of a girl sat on a bus">
            <a:extLst>
              <a:ext uri="{FF2B5EF4-FFF2-40B4-BE49-F238E27FC236}">
                <a16:creationId xmlns:a16="http://schemas.microsoft.com/office/drawing/2014/main" id="{4A92ACD3-7CA4-ED45-B655-C56AE44D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1768"/>
            <a:ext cx="3946359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9220200" cy="1092607"/>
          </a:xfrm>
        </p:spPr>
        <p:txBody>
          <a:bodyPr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 – round up.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 game of consequences…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32408-16FE-9B48-8537-42F6614251EC}"/>
              </a:ext>
            </a:extLst>
          </p:cNvPr>
          <p:cNvSpPr txBox="1"/>
          <p:nvPr/>
        </p:nvSpPr>
        <p:spPr>
          <a:xfrm>
            <a:off x="467139" y="1876933"/>
            <a:ext cx="73748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864F"/>
                </a:solidFill>
              </a:rPr>
              <a:t>Key learning:</a:t>
            </a:r>
            <a:endParaRPr lang="en-US" sz="3200" dirty="0">
              <a:solidFill>
                <a:srgbClr val="00864F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13239AB-7E7C-B042-8556-59C53FB29A03}"/>
              </a:ext>
            </a:extLst>
          </p:cNvPr>
          <p:cNvSpPr txBox="1">
            <a:spLocks/>
          </p:cNvSpPr>
          <p:nvPr/>
        </p:nvSpPr>
        <p:spPr>
          <a:xfrm>
            <a:off x="0" y="2514600"/>
            <a:ext cx="6609522" cy="4343399"/>
          </a:xfrm>
          <a:prstGeom prst="rect">
            <a:avLst/>
          </a:prstGeom>
          <a:solidFill>
            <a:srgbClr val="2178B0"/>
          </a:solidFill>
        </p:spPr>
        <p:txBody>
          <a:bodyPr lIns="468000" tIns="0" rIns="108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All financial decisions have consequences, some bad and some good.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need to think about the possible consequences of our decisions before we make them.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need to know where we can get help if things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go wrong.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should never ignore a financial problem. Don’t ever be embarrassed or afraid to talk about money.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There are lots of people and organisations that can help us manage our money better, giving us the tools and skills to make good financial decisions.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An image of somone making a contactless payment. ">
            <a:extLst>
              <a:ext uri="{FF2B5EF4-FFF2-40B4-BE49-F238E27FC236}">
                <a16:creationId xmlns:a16="http://schemas.microsoft.com/office/drawing/2014/main" id="{86938B3F-A811-3748-B978-04EDA764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2514600"/>
            <a:ext cx="3314700" cy="434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5D168B-F085-E545-B62F-75D031ED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6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2EC88F-B0C7-C546-83F3-5DC196EF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79" y="304800"/>
            <a:ext cx="9356613" cy="6248400"/>
          </a:xfrm>
          <a:prstGeom prst="rect">
            <a:avLst/>
          </a:prstGeom>
          <a:solidFill>
            <a:srgbClr val="024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mage of a young man looking at his phone">
            <a:extLst>
              <a:ext uri="{FF2B5EF4-FFF2-40B4-BE49-F238E27FC236}">
                <a16:creationId xmlns:a16="http://schemas.microsoft.com/office/drawing/2014/main" id="{4FCF0551-BBF8-1649-AA70-A803DD64A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088" y="304800"/>
            <a:ext cx="5928003" cy="624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6B5410-E3A5-794F-8F97-2D7B076C4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3434" y="919352"/>
            <a:ext cx="4645006" cy="49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Introduction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E0728-41CA-634F-AA98-CBD26DFE37F8}"/>
              </a:ext>
            </a:extLst>
          </p:cNvPr>
          <p:cNvSpPr txBox="1"/>
          <p:nvPr/>
        </p:nvSpPr>
        <p:spPr>
          <a:xfrm>
            <a:off x="653434" y="1674464"/>
            <a:ext cx="2690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Today you will be learning about: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505178" y="3312000"/>
            <a:ext cx="5787337" cy="2310064"/>
          </a:xfrm>
          <a:prstGeom prst="rect">
            <a:avLst/>
          </a:prstGeom>
          <a:solidFill>
            <a:srgbClr val="006C32"/>
          </a:solidFill>
        </p:spPr>
        <p:txBody>
          <a:bodyPr wrap="square" lIns="360000" tIns="360000" rIns="360000" bIns="360000" rtlCol="0" anchor="ctr" anchorCtr="0">
            <a:noAutofit/>
          </a:bodyPr>
          <a:lstStyle/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Your money style/personality.</a:t>
            </a:r>
          </a:p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How to stay in control of your spending.</a:t>
            </a:r>
          </a:p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consequences of spending decisions.</a:t>
            </a:r>
          </a:p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How money problems can impact your mental health, and how you can avoid this.</a:t>
            </a:r>
          </a:p>
        </p:txBody>
      </p:sp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2911304" cy="3354765"/>
          </a:xfrm>
        </p:spPr>
        <p:txBody>
          <a:bodyPr wrap="square">
            <a:spAutoFit/>
          </a:bodyPr>
          <a:lstStyle/>
          <a:p>
            <a:pPr lvl="0" algn="l" eaLnBrk="1" hangingPunct="1">
              <a:spcAft>
                <a:spcPts val="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planners, dreamers or drifters?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72DD1-A50C-5A4B-85F9-6AA4B3503A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426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Attitude to money</a:t>
            </a:r>
          </a:p>
        </p:txBody>
      </p:sp>
      <p:grpSp>
        <p:nvGrpSpPr>
          <p:cNvPr id="9" name="Group 8" descr="1. I think it’s important to be in control of my finances so I can set realistic goals.&#10;">
            <a:extLst>
              <a:ext uri="{FF2B5EF4-FFF2-40B4-BE49-F238E27FC236}">
                <a16:creationId xmlns:a16="http://schemas.microsoft.com/office/drawing/2014/main" id="{B134A813-7ADA-DA4B-AE88-A8F64A43B890}"/>
              </a:ext>
            </a:extLst>
          </p:cNvPr>
          <p:cNvGrpSpPr/>
          <p:nvPr/>
        </p:nvGrpSpPr>
        <p:grpSpPr>
          <a:xfrm>
            <a:off x="4523976" y="1080000"/>
            <a:ext cx="5004000" cy="1359548"/>
            <a:chOff x="4523976" y="850039"/>
            <a:chExt cx="5004000" cy="1359548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3976" y="850039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51999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think it’s important to be in control of my finances so I can set realistic goals.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5E1B33-DAE7-A34E-96E0-D6C4617539F0}"/>
                </a:ext>
              </a:extLst>
            </p:cNvPr>
            <p:cNvGrpSpPr/>
            <p:nvPr/>
          </p:nvGrpSpPr>
          <p:grpSpPr>
            <a:xfrm>
              <a:off x="4716000" y="1080000"/>
              <a:ext cx="554658" cy="561284"/>
              <a:chOff x="4584286" y="1093200"/>
              <a:chExt cx="554658" cy="5612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3CCD5E-8520-3443-A804-F53052AE5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84286" y="1093200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D0E3587-29E4-3846-B2FC-B84C1E010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2844" y="1108384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7" name="Group 6" descr="2. I try to keep track of my spending week by week, but I don’t worry too much.&#10;">
            <a:extLst>
              <a:ext uri="{FF2B5EF4-FFF2-40B4-BE49-F238E27FC236}">
                <a16:creationId xmlns:a16="http://schemas.microsoft.com/office/drawing/2014/main" id="{9B122D31-36D9-174C-9B0A-502C9DFAAA20}"/>
              </a:ext>
            </a:extLst>
          </p:cNvPr>
          <p:cNvGrpSpPr/>
          <p:nvPr/>
        </p:nvGrpSpPr>
        <p:grpSpPr>
          <a:xfrm>
            <a:off x="4522260" y="2844000"/>
            <a:ext cx="5004000" cy="1359548"/>
            <a:chOff x="4523977" y="2648783"/>
            <a:chExt cx="5004000" cy="1359548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3977" y="2648783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try to keep track of my spending week by week, </a:t>
              </a:r>
              <a:br>
                <a:rPr lang="en-GB" sz="2000" dirty="0">
                  <a:solidFill>
                    <a:srgbClr val="024731"/>
                  </a:solidFill>
                </a:rPr>
              </a:br>
              <a:r>
                <a:rPr lang="en-GB" sz="2000" dirty="0">
                  <a:solidFill>
                    <a:srgbClr val="024731"/>
                  </a:solidFill>
                </a:rPr>
                <a:t>but I don’t worry too much.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7A5D74-5E7C-EE4D-A75B-7EBB257B8553}"/>
                </a:ext>
              </a:extLst>
            </p:cNvPr>
            <p:cNvGrpSpPr/>
            <p:nvPr/>
          </p:nvGrpSpPr>
          <p:grpSpPr>
            <a:xfrm>
              <a:off x="4716000" y="2897952"/>
              <a:ext cx="555017" cy="560357"/>
              <a:chOff x="4613571" y="2653744"/>
              <a:chExt cx="555017" cy="56035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17B855-0612-6F45-982A-15A07B13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13571" y="2653744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AE6D75-046C-034C-BEB1-0F1C3BDCC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2488" y="2668001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5" name="Group 4" descr="3. I’m too busy to keep track of my finances on a regular basis.">
            <a:extLst>
              <a:ext uri="{FF2B5EF4-FFF2-40B4-BE49-F238E27FC236}">
                <a16:creationId xmlns:a16="http://schemas.microsoft.com/office/drawing/2014/main" id="{0D996F25-49F9-0642-A0C8-7BCAED23DCFF}"/>
              </a:ext>
            </a:extLst>
          </p:cNvPr>
          <p:cNvGrpSpPr/>
          <p:nvPr/>
        </p:nvGrpSpPr>
        <p:grpSpPr>
          <a:xfrm>
            <a:off x="4522260" y="4644000"/>
            <a:ext cx="5004000" cy="1359548"/>
            <a:chOff x="4523976" y="4463164"/>
            <a:chExt cx="5004000" cy="1359548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3976" y="4463164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648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I’m too busy to keep track of my finances on a regular basis.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C8DF69-033C-AE40-A843-630F2DB0E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916" y="4717576"/>
              <a:ext cx="546100" cy="546100"/>
            </a:xfrm>
            <a:prstGeom prst="rect">
              <a:avLst/>
            </a:prstGeom>
            <a:solidFill>
              <a:srgbClr val="006C3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8000"/>
            <a:ext cx="3097697" cy="3308598"/>
          </a:xfrm>
        </p:spPr>
        <p:txBody>
          <a:bodyPr wrap="square">
            <a:spAutoFit/>
          </a:bodyPr>
          <a:lstStyle/>
          <a:p>
            <a:pPr lvl="0" algn="l" eaLnBrk="1" hangingPunct="1">
              <a:spcAft>
                <a:spcPts val="600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F0032-2FD2-6141-B076-32D2E58BB9DF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Decision making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AA5B0-586D-D64F-801B-C7C0EA94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25200" y="1044000"/>
            <a:ext cx="5004000" cy="1359549"/>
            <a:chOff x="4525200" y="809110"/>
            <a:chExt cx="5004000" cy="1359549"/>
          </a:xfrm>
        </p:grpSpPr>
        <p:sp>
          <p:nvSpPr>
            <p:cNvPr id="14" name="Content Placeholder 6" descr="1. I really like keeping track of my money. It helps me to plan my spending and saving.&#10;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809110"/>
              <a:ext cx="5004000" cy="1359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no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really like keeping track of my money. It helps me to plan my spending and saving.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5AC9C0B-22B8-0D49-9186-7220686D0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080000"/>
              <a:ext cx="548032" cy="561283"/>
              <a:chOff x="515455" y="3488636"/>
              <a:chExt cx="548032" cy="56128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D24D4C-8273-0345-AEB7-105D0510F5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B3377CB-1D6F-AB4C-9A0B-01040C8070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5" y="3503819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4" name="Group 3" descr="2. I know what I want to do next with my life, but I’m not sure how I’m going to pay for it.&#10;">
            <a:extLst>
              <a:ext uri="{FF2B5EF4-FFF2-40B4-BE49-F238E27FC236}">
                <a16:creationId xmlns:a16="http://schemas.microsoft.com/office/drawing/2014/main" id="{2BCD3B17-3560-CD44-B9F9-926005CDA09B}"/>
              </a:ext>
            </a:extLst>
          </p:cNvPr>
          <p:cNvGrpSpPr/>
          <p:nvPr/>
        </p:nvGrpSpPr>
        <p:grpSpPr>
          <a:xfrm>
            <a:off x="4525200" y="2844000"/>
            <a:ext cx="5004000" cy="1359548"/>
            <a:chOff x="4525200" y="2754000"/>
            <a:chExt cx="5004000" cy="1359548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2754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know what I want to do next with my life, but I’m not sure how I’m going to pay for it.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306ECD-DE2B-4548-81AD-0E2521DDEBDF}"/>
                </a:ext>
              </a:extLst>
            </p:cNvPr>
            <p:cNvGrpSpPr/>
            <p:nvPr/>
          </p:nvGrpSpPr>
          <p:grpSpPr>
            <a:xfrm>
              <a:off x="4723200" y="3011728"/>
              <a:ext cx="552156" cy="561284"/>
              <a:chOff x="3795367" y="3488636"/>
              <a:chExt cx="552156" cy="5612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7920D3-110B-3943-B57B-0F81778F0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488636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4CA6838-091E-C942-BF0B-4A0C1A89A0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7" y="350382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5" name="Group 4" descr="3. I don’t bother keeping track of my money – I just live day to day.&#10;">
            <a:extLst>
              <a:ext uri="{FF2B5EF4-FFF2-40B4-BE49-F238E27FC236}">
                <a16:creationId xmlns:a16="http://schemas.microsoft.com/office/drawing/2014/main" id="{A9BA40E3-9F79-934E-9726-043450A9E449}"/>
              </a:ext>
            </a:extLst>
          </p:cNvPr>
          <p:cNvGrpSpPr/>
          <p:nvPr/>
        </p:nvGrpSpPr>
        <p:grpSpPr>
          <a:xfrm>
            <a:off x="4525200" y="4644000"/>
            <a:ext cx="5004000" cy="1359548"/>
            <a:chOff x="4525200" y="4644000"/>
            <a:chExt cx="5004000" cy="1359548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4644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468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 don’t bother keeping track of my money – I just live day to day.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9E0549-D513-9648-845E-032B1D026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200" y="4907995"/>
              <a:ext cx="546100" cy="546100"/>
            </a:xfrm>
            <a:prstGeom prst="rect">
              <a:avLst/>
            </a:prstGeom>
            <a:solidFill>
              <a:srgbClr val="006C32"/>
            </a:solidFill>
          </p:spPr>
        </p:pic>
      </p:grpSp>
    </p:spTree>
    <p:extLst>
      <p:ext uri="{BB962C8B-B14F-4D97-AF65-F5344CB8AC3E}">
        <p14:creationId xmlns:p14="http://schemas.microsoft.com/office/powerpoint/2010/main" val="251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14D1C69-35DA-6D4F-859F-E324C7D2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088861" cy="3308598"/>
          </a:xfrm>
        </p:spPr>
        <p:txBody>
          <a:bodyPr wrap="square">
            <a:spAutoFit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20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D88EA-CB71-F740-91CB-4DCBFA894C25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Approaches to spending and saving</a:t>
            </a:r>
          </a:p>
        </p:txBody>
      </p:sp>
      <p:grpSp>
        <p:nvGrpSpPr>
          <p:cNvPr id="2" name="Group 1" descr="1. I always shop around before I buy anything so I can get the best deal.&#10;">
            <a:extLst>
              <a:ext uri="{FF2B5EF4-FFF2-40B4-BE49-F238E27FC236}">
                <a16:creationId xmlns:a16="http://schemas.microsoft.com/office/drawing/2014/main" id="{C18989A1-B0CB-674E-9444-3BAA1976C02D}"/>
              </a:ext>
            </a:extLst>
          </p:cNvPr>
          <p:cNvGrpSpPr/>
          <p:nvPr/>
        </p:nvGrpSpPr>
        <p:grpSpPr>
          <a:xfrm>
            <a:off x="4525200" y="1080000"/>
            <a:ext cx="5004000" cy="1359548"/>
            <a:chOff x="4525200" y="864000"/>
            <a:chExt cx="5004000" cy="1359548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864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39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always shop around before I buy anything so </a:t>
              </a:r>
              <a:br>
                <a:rPr lang="en-GB" sz="2000" dirty="0">
                  <a:solidFill>
                    <a:srgbClr val="2178B0"/>
                  </a:solidFill>
                </a:rPr>
              </a:br>
              <a:r>
                <a:rPr lang="en-GB" sz="2000" dirty="0">
                  <a:solidFill>
                    <a:srgbClr val="2178B0"/>
                  </a:solidFill>
                </a:rPr>
                <a:t>I can get the best deal.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F3D333-FDF0-DC4B-822A-2AB8E74A7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110080"/>
              <a:ext cx="548033" cy="561283"/>
              <a:chOff x="515454" y="3488636"/>
              <a:chExt cx="548033" cy="56128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0E5F3-9FF8-3C49-B11F-570982583A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BF75CB7-059B-3E4F-8A7F-DCA49F043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4" y="3503819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13" name="Group 12" descr="2. I want to find the best deals, but sometimes I haven’t got time to shop around. &#10;">
            <a:extLst>
              <a:ext uri="{FF2B5EF4-FFF2-40B4-BE49-F238E27FC236}">
                <a16:creationId xmlns:a16="http://schemas.microsoft.com/office/drawing/2014/main" id="{FF9DED0F-F795-6541-AACA-423C553734FF}"/>
              </a:ext>
            </a:extLst>
          </p:cNvPr>
          <p:cNvGrpSpPr/>
          <p:nvPr/>
        </p:nvGrpSpPr>
        <p:grpSpPr>
          <a:xfrm>
            <a:off x="4525200" y="2844000"/>
            <a:ext cx="5004000" cy="1359549"/>
            <a:chOff x="4525200" y="2844000"/>
            <a:chExt cx="5004000" cy="1359549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2844000"/>
              <a:ext cx="5004000" cy="1359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no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spcBef>
                  <a:spcPts val="0"/>
                </a:spcBef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want to find the best deals, but sometimes I haven’t got time to shop around.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49BBA8-2AFD-6E43-9A41-4E9C66C07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3126927"/>
              <a:ext cx="552156" cy="559187"/>
              <a:chOff x="3795367" y="3675129"/>
              <a:chExt cx="552156" cy="55918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697B2E-5264-E14F-BF1B-1255766061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675129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DB0CFF-ED15-FD42-9168-FF0289C20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7" y="3688216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3. I often buy stuff on impulse.&#10;">
            <a:extLst>
              <a:ext uri="{FF2B5EF4-FFF2-40B4-BE49-F238E27FC236}">
                <a16:creationId xmlns:a16="http://schemas.microsoft.com/office/drawing/2014/main" id="{C815D709-E916-604E-926A-89D2819A0015}"/>
              </a:ext>
            </a:extLst>
          </p:cNvPr>
          <p:cNvGrpSpPr/>
          <p:nvPr/>
        </p:nvGrpSpPr>
        <p:grpSpPr>
          <a:xfrm>
            <a:off x="4524000" y="4644000"/>
            <a:ext cx="5004000" cy="998456"/>
            <a:chOff x="4524000" y="4518656"/>
            <a:chExt cx="5004000" cy="998456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4000" y="4518656"/>
              <a:ext cx="5004000" cy="9984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468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 often buy stuff on impulse.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A24259-2E31-7046-A184-D6EC7361E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200" y="4760243"/>
              <a:ext cx="546100" cy="546100"/>
            </a:xfrm>
            <a:prstGeom prst="rect">
              <a:avLst/>
            </a:prstGeom>
            <a:solidFill>
              <a:srgbClr val="006C32"/>
            </a:solidFill>
          </p:spPr>
        </p:pic>
      </p:grpSp>
    </p:spTree>
    <p:extLst>
      <p:ext uri="{BB962C8B-B14F-4D97-AF65-F5344CB8AC3E}">
        <p14:creationId xmlns:p14="http://schemas.microsoft.com/office/powerpoint/2010/main" val="31995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3475383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2C5B3-7757-9D4A-9402-DC81C838A864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684000" bIns="468000" rtlCol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Seeking advice/information</a:t>
            </a:r>
          </a:p>
        </p:txBody>
      </p:sp>
      <p:grpSp>
        <p:nvGrpSpPr>
          <p:cNvPr id="12" name="Group 11" descr="1. I often use the internet or ask for advice to help me make decisions about how to spend and save my money. I find it really helpful.&#10;">
            <a:extLst>
              <a:ext uri="{FF2B5EF4-FFF2-40B4-BE49-F238E27FC236}">
                <a16:creationId xmlns:a16="http://schemas.microsoft.com/office/drawing/2014/main" id="{AD073B3E-5E7C-B547-9287-EC0C4EB5E0B4}"/>
              </a:ext>
            </a:extLst>
          </p:cNvPr>
          <p:cNvGrpSpPr/>
          <p:nvPr/>
        </p:nvGrpSpPr>
        <p:grpSpPr>
          <a:xfrm>
            <a:off x="4525200" y="1080000"/>
            <a:ext cx="5004000" cy="1975102"/>
            <a:chOff x="4525200" y="1080000"/>
            <a:chExt cx="5004000" cy="1975102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1080000"/>
              <a:ext cx="5004000" cy="1975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often use the internet or ask for advice to help me make decisions about how to spend and save my money. I find it really helpful.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AE1C06-9DE1-8D4C-8EEF-F8EC49295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346400"/>
              <a:ext cx="548033" cy="551344"/>
              <a:chOff x="515454" y="3488636"/>
              <a:chExt cx="548033" cy="55134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D1F4EE-C004-4546-854C-7DD59C347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27A233F-BFFE-2045-8E49-3A5C3DF32A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4" y="349388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2. I often look at money advice on the Internet but it never seems to make any difference. I find it difficult to understand.&#10;">
            <a:extLst>
              <a:ext uri="{FF2B5EF4-FFF2-40B4-BE49-F238E27FC236}">
                <a16:creationId xmlns:a16="http://schemas.microsoft.com/office/drawing/2014/main" id="{FB0CC78B-0F64-7643-9B1B-2F853AF2ED60}"/>
              </a:ext>
            </a:extLst>
          </p:cNvPr>
          <p:cNvGrpSpPr/>
          <p:nvPr/>
        </p:nvGrpSpPr>
        <p:grpSpPr>
          <a:xfrm>
            <a:off x="4525200" y="3165985"/>
            <a:ext cx="5004000" cy="1975102"/>
            <a:chOff x="4525200" y="3051683"/>
            <a:chExt cx="5004000" cy="1975102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3051683"/>
              <a:ext cx="5004000" cy="1975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540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often look at money advice on the Internet but it never seems to make any difference. I find it difficult to understand.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345453-5B65-DB45-AF4F-C86B5BA95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3308400"/>
              <a:ext cx="552155" cy="561284"/>
              <a:chOff x="3795368" y="3488636"/>
              <a:chExt cx="552155" cy="5612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ABDC1CA-EA49-EB42-B38E-2EC347563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488636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7F2BC57-0471-0B48-8D1A-6CEE180A4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8" y="350382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7" name="Group 6" descr="3. I never use the internet to research things about money.&#10;">
            <a:extLst>
              <a:ext uri="{FF2B5EF4-FFF2-40B4-BE49-F238E27FC236}">
                <a16:creationId xmlns:a16="http://schemas.microsoft.com/office/drawing/2014/main" id="{904AC4E8-2EB4-E541-9411-D50EBC777986}"/>
              </a:ext>
            </a:extLst>
          </p:cNvPr>
          <p:cNvGrpSpPr/>
          <p:nvPr/>
        </p:nvGrpSpPr>
        <p:grpSpPr>
          <a:xfrm>
            <a:off x="4525200" y="5257203"/>
            <a:ext cx="5004000" cy="1051772"/>
            <a:chOff x="4525200" y="4980470"/>
            <a:chExt cx="5004000" cy="1051772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4980470"/>
              <a:ext cx="5004000" cy="1051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 never use the internet to research things about money.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630FC4-C3CD-CF4B-831B-C1AD59D71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5174987"/>
              <a:ext cx="546651" cy="576448"/>
              <a:chOff x="6897216" y="3458839"/>
              <a:chExt cx="546651" cy="5764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3A76EB-CBA7-4A40-ABDE-2C4EB3864A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897216" y="3488636"/>
                <a:ext cx="546651" cy="546651"/>
              </a:xfrm>
              <a:prstGeom prst="rect">
                <a:avLst/>
              </a:prstGeom>
              <a:solidFill>
                <a:srgbClr val="006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CBAE49-BC95-074F-9309-A932012AA6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7216" y="3458839"/>
                <a:ext cx="546100" cy="546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32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2912165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269A6-58E3-3A4E-BB94-D41C22F80665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Planning for the future</a:t>
            </a:r>
          </a:p>
        </p:txBody>
      </p:sp>
      <p:grpSp>
        <p:nvGrpSpPr>
          <p:cNvPr id="7" name="Group 6" descr="1. I have a plan to get a place of my own and I save money towards it every month.&#10;">
            <a:extLst>
              <a:ext uri="{FF2B5EF4-FFF2-40B4-BE49-F238E27FC236}">
                <a16:creationId xmlns:a16="http://schemas.microsoft.com/office/drawing/2014/main" id="{469AEC38-2517-A249-A893-B7A492E689FE}"/>
              </a:ext>
            </a:extLst>
          </p:cNvPr>
          <p:cNvGrpSpPr/>
          <p:nvPr/>
        </p:nvGrpSpPr>
        <p:grpSpPr>
          <a:xfrm>
            <a:off x="4525200" y="1080000"/>
            <a:ext cx="5004000" cy="1359548"/>
            <a:chOff x="4525200" y="1080000"/>
            <a:chExt cx="5004000" cy="1359548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1080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have a plan to get a place of my own and I save money towards it every month.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E669BA3-7B5C-CD43-9284-11B15907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310400"/>
              <a:ext cx="548033" cy="561283"/>
              <a:chOff x="515454" y="3488636"/>
              <a:chExt cx="548033" cy="56128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FEA192-2ABB-294A-9754-CBDBF48908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4F11412-6112-9A4B-84D4-570E33FA7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4" y="3503819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2. I want to get a place of my own but I’m not sure if I can afford it.&#10;">
            <a:extLst>
              <a:ext uri="{FF2B5EF4-FFF2-40B4-BE49-F238E27FC236}">
                <a16:creationId xmlns:a16="http://schemas.microsoft.com/office/drawing/2014/main" id="{63C73CE9-1AAD-D54E-B1B8-5947F054C5B6}"/>
              </a:ext>
            </a:extLst>
          </p:cNvPr>
          <p:cNvGrpSpPr/>
          <p:nvPr/>
        </p:nvGrpSpPr>
        <p:grpSpPr>
          <a:xfrm>
            <a:off x="4525200" y="2844000"/>
            <a:ext cx="5004000" cy="1360800"/>
            <a:chOff x="4525200" y="2844000"/>
            <a:chExt cx="5004000" cy="1360800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2844000"/>
              <a:ext cx="5004000" cy="1360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want to get a place of my own but I’m not sure if I can afford it.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8A253B-DED0-384F-B0D6-B63DA6250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3084446"/>
              <a:ext cx="552156" cy="551345"/>
              <a:chOff x="3795367" y="3488636"/>
              <a:chExt cx="552156" cy="55134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F63302-6B60-8140-B418-1EA7F3513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488636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64CE92B-9AAE-5549-943A-1F8B4DC7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7" y="3493881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 descr="3. One day I will get a place of my own.&#10;">
            <a:extLst>
              <a:ext uri="{FF2B5EF4-FFF2-40B4-BE49-F238E27FC236}">
                <a16:creationId xmlns:a16="http://schemas.microsoft.com/office/drawing/2014/main" id="{04EF85F4-643D-1B42-834A-1042174839F1}"/>
              </a:ext>
            </a:extLst>
          </p:cNvPr>
          <p:cNvGrpSpPr/>
          <p:nvPr/>
        </p:nvGrpSpPr>
        <p:grpSpPr>
          <a:xfrm>
            <a:off x="4525200" y="4644000"/>
            <a:ext cx="5004000" cy="1051772"/>
            <a:chOff x="4525200" y="4644000"/>
            <a:chExt cx="5004000" cy="1051772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4644000"/>
              <a:ext cx="5004000" cy="1051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One day I will get a place of my own.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479A27-F793-2C42-8771-592F30EE4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200" y="4883122"/>
              <a:ext cx="546100" cy="546100"/>
            </a:xfrm>
            <a:prstGeom prst="rect">
              <a:avLst/>
            </a:prstGeom>
            <a:solidFill>
              <a:srgbClr val="006C32"/>
            </a:solidFill>
          </p:spPr>
        </p:pic>
      </p:grpSp>
    </p:spTree>
    <p:extLst>
      <p:ext uri="{BB962C8B-B14F-4D97-AF65-F5344CB8AC3E}">
        <p14:creationId xmlns:p14="http://schemas.microsoft.com/office/powerpoint/2010/main" val="34282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2902226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2B113-CFEA-414A-A9B0-1843C99132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0"/>
            <a:ext cx="5760000" cy="2225876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360000" rIns="36000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Mostly 1 = Planner</a:t>
            </a: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EEBE9-929D-8A48-BF76-BA86D441C3EA}"/>
              </a:ext>
            </a:extLst>
          </p:cNvPr>
          <p:cNvSpPr txBox="1"/>
          <p:nvPr/>
        </p:nvSpPr>
        <p:spPr>
          <a:xfrm>
            <a:off x="4326895" y="855418"/>
            <a:ext cx="561539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Planners know what they want. 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their goals, they think about how they manage their money.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seek advice when making financial decisions.</a:t>
            </a:r>
          </a:p>
          <a:p>
            <a:pPr marL="270000" indent="-270000" algn="ctr">
              <a:lnSpc>
                <a:spcPts val="21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4" name="Picture 33" descr="icon of a pencil">
            <a:extLst>
              <a:ext uri="{FF2B5EF4-FFF2-40B4-BE49-F238E27FC236}">
                <a16:creationId xmlns:a16="http://schemas.microsoft.com/office/drawing/2014/main" id="{909F3F1F-0B6A-CA4D-8B91-527CD47777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63058"/>
            <a:ext cx="546100" cy="594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21740D-2DBA-9F44-9CAE-278DAEE68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2222113"/>
            <a:ext cx="5760000" cy="2453235"/>
          </a:xfrm>
          <a:prstGeom prst="rect">
            <a:avLst/>
          </a:prstGeom>
          <a:solidFill>
            <a:srgbClr val="006C32"/>
          </a:solidFill>
        </p:spPr>
        <p:txBody>
          <a:bodyPr wrap="square" lIns="468000" tIns="180000" rIns="360000" bIns="180000" rtlCol="0" anchor="t" anchorCtr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2 = Dreamer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67265-F423-7E4E-88CD-FE1263F373D8}"/>
              </a:ext>
            </a:extLst>
          </p:cNvPr>
          <p:cNvSpPr txBox="1"/>
          <p:nvPr/>
        </p:nvSpPr>
        <p:spPr>
          <a:xfrm>
            <a:off x="4361934" y="2866445"/>
            <a:ext cx="537468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Dreamers know what they would like to do, but may need help to get there.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goals are a good thing to have, but they need to think and set a plan to achieve them.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not be afraid to seek advice of others to help them.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icon of a cloud">
            <a:extLst>
              <a:ext uri="{FF2B5EF4-FFF2-40B4-BE49-F238E27FC236}">
                <a16:creationId xmlns:a16="http://schemas.microsoft.com/office/drawing/2014/main" id="{8D5E91C8-3E89-004E-9EF9-BE7C83473A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344828"/>
            <a:ext cx="546100" cy="479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236350-56D3-C946-8C47-DBECB4CB1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4675348"/>
            <a:ext cx="5760000" cy="2196000"/>
          </a:xfrm>
          <a:prstGeom prst="rect">
            <a:avLst/>
          </a:prstGeom>
          <a:solidFill>
            <a:srgbClr val="78B637"/>
          </a:solidFill>
        </p:spPr>
        <p:txBody>
          <a:bodyPr wrap="square" lIns="468000" tIns="180000" rIns="432000" bIns="180000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3 = Drifter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3E9BB-A8A5-BD4B-8AF6-4672EE57BD19}"/>
              </a:ext>
            </a:extLst>
          </p:cNvPr>
          <p:cNvSpPr txBox="1"/>
          <p:nvPr/>
        </p:nvSpPr>
        <p:spPr>
          <a:xfrm>
            <a:off x="4357052" y="5372696"/>
            <a:ext cx="54356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Drifters are more likely to live life day by day.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not have any longer term plans or goals.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try and take control of their finances, and ask for help if they need it.</a:t>
            </a:r>
          </a:p>
        </p:txBody>
      </p:sp>
      <p:pic>
        <p:nvPicPr>
          <p:cNvPr id="6" name="Picture 5" descr="icon of a face">
            <a:extLst>
              <a:ext uri="{FF2B5EF4-FFF2-40B4-BE49-F238E27FC236}">
                <a16:creationId xmlns:a16="http://schemas.microsoft.com/office/drawing/2014/main" id="{14E8DBD6-88C4-DE4B-9055-FA448D31FB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811" y="4885339"/>
            <a:ext cx="546100" cy="5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9FC3E1-D648-6748-A6CE-73CAAE3A947F}"/>
              </a:ext>
            </a:extLst>
          </p:cNvPr>
          <p:cNvSpPr txBox="1">
            <a:spLocks/>
          </p:cNvSpPr>
          <p:nvPr/>
        </p:nvSpPr>
        <p:spPr>
          <a:xfrm>
            <a:off x="467139" y="468000"/>
            <a:ext cx="9220200" cy="201593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 – round up.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b="1" cap="none" dirty="0">
                <a:solidFill>
                  <a:srgbClr val="00864F"/>
                </a:solidFill>
                <a:ea typeface="ＭＳ Ｐゴシック"/>
              </a:rPr>
              <a:t>Know your money style. </a:t>
            </a: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13239AB-7E7C-B042-8556-59C53FB29A03}"/>
              </a:ext>
            </a:extLst>
          </p:cNvPr>
          <p:cNvSpPr txBox="1">
            <a:spLocks/>
          </p:cNvSpPr>
          <p:nvPr/>
        </p:nvSpPr>
        <p:spPr>
          <a:xfrm>
            <a:off x="0" y="2728676"/>
            <a:ext cx="6609522" cy="4127957"/>
          </a:xfrm>
          <a:prstGeom prst="rect">
            <a:avLst/>
          </a:prstGeom>
          <a:solidFill>
            <a:srgbClr val="78B637"/>
          </a:solidFill>
        </p:spPr>
        <p:txBody>
          <a:bodyPr lIns="468000" tIns="0" rIns="251999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Having financial and lifestyle goals is good. 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It’s also good to dream big. 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All of these dreams and goals need to be supported with a realistic plan as to how you will achieve them.</a:t>
            </a:r>
          </a:p>
          <a:p>
            <a:pPr marL="27000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we understand our behaviour around money, we can use this to help us set realistic and achievable goals.</a:t>
            </a:r>
          </a:p>
          <a:p>
            <a:pPr marL="27000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Forward financial planning can have a positive impact on mental health.</a:t>
            </a:r>
          </a:p>
        </p:txBody>
      </p:sp>
      <p:pic>
        <p:nvPicPr>
          <p:cNvPr id="16" name="Picture 15" descr="A woman walking down the street talking on a smart phone, whilst carrying a coffee cup and shopping bags">
            <a:extLst>
              <a:ext uri="{FF2B5EF4-FFF2-40B4-BE49-F238E27FC236}">
                <a16:creationId xmlns:a16="http://schemas.microsoft.com/office/drawing/2014/main" id="{68956ECC-55E1-2847-B920-6F5AA73E74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522" y="2733261"/>
            <a:ext cx="3296478" cy="41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1279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BBDBC2-8DCC-485D-8C7F-847BC0B0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FCF978-A4CE-49B8-B0F9-FF52DB7425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F5996-93BD-4FDC-80E0-4469E597B303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60ee5f1-4fa3-4fcc-a1f3-b38b940c1174"/>
    <ds:schemaRef ds:uri="e905878e-99a7-4763-9462-8a2108216d4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66476</TotalTime>
  <Words>1403</Words>
  <Application>Microsoft Office PowerPoint</Application>
  <PresentationFormat>A4 Paper (210x297 mm)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How to stay in control  of your spending</vt:lpstr>
      <vt:lpstr>Introduction</vt:lpstr>
      <vt:lpstr>Activity A  Know your money style:  planners, dreamers or drifters?</vt:lpstr>
      <vt:lpstr>Activity A  Know your money style: planners, dreamers or drifters?</vt:lpstr>
      <vt:lpstr>Activity A  Know your money style: planners, dreamers or drifters?</vt:lpstr>
      <vt:lpstr>Activity A  Know your money style: planners, dreamers or drifters?</vt:lpstr>
      <vt:lpstr>Activity A  Know your money style: planners, dreamers or drifters?</vt:lpstr>
      <vt:lpstr>Activity A  Know your money style: planners, dreamers or drifters?</vt:lpstr>
      <vt:lpstr>PowerPoint Presentation</vt:lpstr>
      <vt:lpstr>Activity B –  be the boss of your money  Are you in control of your spending or does it control you?</vt:lpstr>
      <vt:lpstr>Activity B  Know your money style: planners, dreamers or drifters?</vt:lpstr>
      <vt:lpstr>Activity B – round up.  Are you in control of your spending or does it control you?  Key learning:</vt:lpstr>
      <vt:lpstr>Activity C  A game of consequences…</vt:lpstr>
      <vt:lpstr>Activity C  A game of consequences…</vt:lpstr>
      <vt:lpstr>Activity C – round up.  A game of consequences…</vt:lpstr>
      <vt:lpstr>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Myers, Tracey (Group Corporate Affairs)</cp:lastModifiedBy>
  <cp:revision>3669</cp:revision>
  <cp:lastPrinted>2019-11-12T10:09:47Z</cp:lastPrinted>
  <dcterms:created xsi:type="dcterms:W3CDTF">2009-01-21T19:55:17Z</dcterms:created>
  <dcterms:modified xsi:type="dcterms:W3CDTF">2025-02-17T15:35:54Z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MediaServiceImageTags">
    <vt:lpwstr/>
  </property>
</Properties>
</file>