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50" r:id="rId5"/>
    <p:sldMasterId id="2147484050" r:id="rId6"/>
    <p:sldMasterId id="2147484126" r:id="rId7"/>
  </p:sldMasterIdLst>
  <p:notesMasterIdLst>
    <p:notesMasterId r:id="rId22"/>
  </p:notesMasterIdLst>
  <p:handoutMasterIdLst>
    <p:handoutMasterId r:id="rId23"/>
  </p:handoutMasterIdLst>
  <p:sldIdLst>
    <p:sldId id="1127" r:id="rId8"/>
    <p:sldId id="1074" r:id="rId9"/>
    <p:sldId id="1146" r:id="rId10"/>
    <p:sldId id="1109" r:id="rId11"/>
    <p:sldId id="1145" r:id="rId12"/>
    <p:sldId id="1164" r:id="rId13"/>
    <p:sldId id="1160" r:id="rId14"/>
    <p:sldId id="1168" r:id="rId15"/>
    <p:sldId id="1148" r:id="rId16"/>
    <p:sldId id="1162" r:id="rId17"/>
    <p:sldId id="1165" r:id="rId18"/>
    <p:sldId id="1166" r:id="rId19"/>
    <p:sldId id="1167" r:id="rId20"/>
    <p:sldId id="1106" r:id="rId21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02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0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06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0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100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126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143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164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Priya (Responsible Business)" initials="SP(B" lastIdx="7" clrIdx="0">
    <p:extLst>
      <p:ext uri="{19B8F6BF-5375-455C-9EA6-DF929625EA0E}">
        <p15:presenceInfo xmlns:p15="http://schemas.microsoft.com/office/powerpoint/2012/main" userId="S-1-5-21-1285278-2735368383-2968457176-1820342" providerId="AD"/>
      </p:ext>
    </p:extLst>
  </p:cmAuthor>
  <p:cmAuthor id="2" name="Liz Booth" initials="LB" lastIdx="1" clrIdx="1">
    <p:extLst>
      <p:ext uri="{19B8F6BF-5375-455C-9EA6-DF929625EA0E}">
        <p15:presenceInfo xmlns:p15="http://schemas.microsoft.com/office/powerpoint/2012/main" userId="S::liz.booth@y-e.org.uk::2115e261-9d77-4550-9ca4-f98225bd55f1" providerId="AD"/>
      </p:ext>
    </p:extLst>
  </p:cmAuthor>
  <p:cmAuthor id="3" name="Lizzie Angel" initials="LA" lastIdx="31" clrIdx="2">
    <p:extLst>
      <p:ext uri="{19B8F6BF-5375-455C-9EA6-DF929625EA0E}">
        <p15:presenceInfo xmlns:p15="http://schemas.microsoft.com/office/powerpoint/2012/main" userId="S::lizzie.angel@six.agency::acfecc51-4d15-4327-9462-44593bbbaac1" providerId="AD"/>
      </p:ext>
    </p:extLst>
  </p:cmAuthor>
  <p:cmAuthor id="4" name="Vann, Rachel (Responsible Business)" initials="VR(B" lastIdx="5" clrIdx="3">
    <p:extLst>
      <p:ext uri="{19B8F6BF-5375-455C-9EA6-DF929625EA0E}">
        <p15:presenceInfo xmlns:p15="http://schemas.microsoft.com/office/powerpoint/2012/main" userId="S-1-5-21-1285278-2735368383-2968457176-10829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637"/>
    <a:srgbClr val="296312"/>
    <a:srgbClr val="00864F"/>
    <a:srgbClr val="999999"/>
    <a:srgbClr val="0D5595"/>
    <a:srgbClr val="2178B0"/>
    <a:srgbClr val="024731"/>
    <a:srgbClr val="006C32"/>
    <a:srgbClr val="D24702"/>
    <a:srgbClr val="173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86259" autoAdjust="0"/>
  </p:normalViewPr>
  <p:slideViewPr>
    <p:cSldViewPr snapToGrid="0">
      <p:cViewPr varScale="1">
        <p:scale>
          <a:sx n="64" d="100"/>
          <a:sy n="64" d="100"/>
        </p:scale>
        <p:origin x="884" y="40"/>
      </p:cViewPr>
      <p:guideLst>
        <p:guide orient="horz" pos="2160"/>
        <p:guide pos="5480"/>
      </p:guideLst>
    </p:cSldViewPr>
  </p:slideViewPr>
  <p:outlineViewPr>
    <p:cViewPr>
      <p:scale>
        <a:sx n="30" d="100"/>
        <a:sy n="30" d="100"/>
      </p:scale>
      <p:origin x="0" y="-2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Pritchard" userId="df81aaf8-1f16-4139-a4fb-fa53e5df2845" providerId="ADAL" clId="{85FCAA38-74CA-2F43-AECF-494C4D56C389}"/>
    <pc:docChg chg="custSel modSld">
      <pc:chgData name="Dan Pritchard" userId="df81aaf8-1f16-4139-a4fb-fa53e5df2845" providerId="ADAL" clId="{85FCAA38-74CA-2F43-AECF-494C4D56C389}" dt="2020-06-30T13:32:01.558" v="42"/>
      <pc:docMkLst>
        <pc:docMk/>
      </pc:docMkLst>
      <pc:sldChg chg="addSp delSp modSp">
        <pc:chgData name="Dan Pritchard" userId="df81aaf8-1f16-4139-a4fb-fa53e5df2845" providerId="ADAL" clId="{85FCAA38-74CA-2F43-AECF-494C4D56C389}" dt="2020-06-30T13:32:01.558" v="42"/>
        <pc:sldMkLst>
          <pc:docMk/>
          <pc:sldMk cId="3704840715" sldId="1127"/>
        </pc:sldMkLst>
      </pc:sldChg>
    </pc:docChg>
  </pc:docChgLst>
  <pc:docChgLst>
    <pc:chgData name="Dan Pritchard" userId="df81aaf8-1f16-4139-a4fb-fa53e5df2845" providerId="ADAL" clId="{DFC6974D-0A31-0F43-B6AE-7E2A8CE96054}"/>
    <pc:docChg chg="delSld">
      <pc:chgData name="Dan Pritchard" userId="df81aaf8-1f16-4139-a4fb-fa53e5df2845" providerId="ADAL" clId="{DFC6974D-0A31-0F43-B6AE-7E2A8CE96054}" dt="2020-05-22T17:54:45.566" v="0" actId="2696"/>
      <pc:docMkLst>
        <pc:docMk/>
      </pc:docMkLst>
      <pc:sldChg chg="del">
        <pc:chgData name="Dan Pritchard" userId="df81aaf8-1f16-4139-a4fb-fa53e5df2845" providerId="ADAL" clId="{DFC6974D-0A31-0F43-B6AE-7E2A8CE96054}" dt="2020-05-22T17:54:45.566" v="0" actId="2696"/>
        <pc:sldMkLst>
          <pc:docMk/>
          <pc:sldMk cId="4248318245" sldId="1158"/>
        </pc:sldMkLst>
      </pc:sldChg>
    </pc:docChg>
  </pc:docChgLst>
  <pc:docChgLst>
    <pc:chgData name="Dan Pritchard" userId="df81aaf8-1f16-4139-a4fb-fa53e5df2845" providerId="ADAL" clId="{336735DF-04DA-D948-8DEF-AA4996BBA515}"/>
    <pc:docChg chg="undo custSel modSld">
      <pc:chgData name="Dan Pritchard" userId="df81aaf8-1f16-4139-a4fb-fa53e5df2845" providerId="ADAL" clId="{336735DF-04DA-D948-8DEF-AA4996BBA515}" dt="2023-01-19T12:52:33.121" v="83" actId="6549"/>
      <pc:docMkLst>
        <pc:docMk/>
      </pc:docMkLst>
      <pc:sldChg chg="addSp delSp modSp mod">
        <pc:chgData name="Dan Pritchard" userId="df81aaf8-1f16-4139-a4fb-fa53e5df2845" providerId="ADAL" clId="{336735DF-04DA-D948-8DEF-AA4996BBA515}" dt="2023-01-19T12:51:02.062" v="67" actId="478"/>
        <pc:sldMkLst>
          <pc:docMk/>
          <pc:sldMk cId="1080455991" sldId="1109"/>
        </pc:sldMkLst>
      </pc:sldChg>
      <pc:sldChg chg="modSp mod">
        <pc:chgData name="Dan Pritchard" userId="df81aaf8-1f16-4139-a4fb-fa53e5df2845" providerId="ADAL" clId="{336735DF-04DA-D948-8DEF-AA4996BBA515}" dt="2023-01-19T12:52:33.121" v="83" actId="6549"/>
        <pc:sldMkLst>
          <pc:docMk/>
          <pc:sldMk cId="1357793233" sldId="11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02E97D1F-482D-40B7-B3FB-D9145185FB74}" type="datetimeFigureOut">
              <a:rPr lang="en-GB"/>
              <a:pPr>
                <a:defRPr/>
              </a:pPr>
              <a:t>17/02/2025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9BC276CA-7A31-4D89-AC2C-B82E4ECBF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7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3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D762B99-C702-4D74-AD98-6FB8273BF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06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0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100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26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43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64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840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6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42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48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31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0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1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72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9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66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9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Graphic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devices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b="0" i="0" dirty="0">
              <a:latin typeface="Arial" panose="020B0604020202020204" pitchFamily="34" charset="0"/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CE6-D911-477C-A7AC-B7A8C71C2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30C-80C8-451B-AD84-2D6386CC84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997137-2C23-4EE5-B466-EBAADFD6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6012-E7F4-4CCB-AC7F-6D1E21363C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-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A5F2-ECFD-419D-8A3D-FB68055A0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82FC-4743-4B5D-840A-E0DA9FB9B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93-253A-4058-BC41-6514B45B4B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84B4-3E80-4470-B191-42540EF9F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Graphic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7D-969F-4DB1-9D0B-31C71FF0BF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4B0-B239-402E-AFA0-5136A6BA0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devices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1F2-FF12-4252-909F-8DA4413D75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241F-3071-4136-B53C-5393C1848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7C99-E5BE-425E-9E82-D332162ED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1E82-173D-4E98-8DDB-AECE15FFB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b="0" i="0" dirty="0">
              <a:latin typeface="Arial" panose="020B0604020202020204" pitchFamily="34" charset="0"/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6" y="2230426"/>
            <a:ext cx="7776864" cy="1470025"/>
          </a:xfrm>
        </p:spPr>
        <p:txBody>
          <a:bodyPr anchor="t" anchorCtr="0">
            <a:normAutofit/>
          </a:bodyPr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72" y="368458"/>
            <a:ext cx="1258318" cy="15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279617" y="6118414"/>
            <a:ext cx="1246909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4" name="hc" descr=" "/>
          <p:cNvSpPr txBox="1"/>
          <p:nvPr userDrawn="1"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" name="fc" descr=" "/>
          <p:cNvSpPr txBox="1"/>
          <p:nvPr userDrawn="1"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11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65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0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Graphic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 - ARROWS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rrow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52" y="4005064"/>
            <a:ext cx="472035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551432" y="2085787"/>
            <a:ext cx="5354568" cy="4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devices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881003" y="1700809"/>
            <a:ext cx="50250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VALUE LOGO –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endParaRPr lang="en-GB" b="0" i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LBG PPT Template Design_2007 update_v31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728864" y="1844824"/>
            <a:ext cx="2664296" cy="31683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195749"/>
            <a:ext cx="9906000" cy="215444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algn="ctr" eaLnBrk="0" hangingPunct="0"/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t>© 2013 Lloyds Banking Group and its subsidiaries</a:t>
            </a:r>
          </a:p>
        </p:txBody>
      </p:sp>
    </p:spTree>
    <p:extLst>
      <p:ext uri="{BB962C8B-B14F-4D97-AF65-F5344CB8AC3E}">
        <p14:creationId xmlns:p14="http://schemas.microsoft.com/office/powerpoint/2010/main" val="3116623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6" y="1327962"/>
            <a:ext cx="8932863" cy="2139950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 marL="894997" indent="-133298"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A22204-5800-4013-A5F3-1C8F1B23E3B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991" y="407592"/>
            <a:ext cx="7386599" cy="341315"/>
          </a:xfrm>
        </p:spPr>
        <p:txBody>
          <a:bodyPr/>
          <a:lstStyle>
            <a:lvl1pPr>
              <a:defRPr sz="2500" b="1" i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103" y="748879"/>
            <a:ext cx="7393372" cy="92847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 b="0"/>
            </a:lvl1pPr>
            <a:lvl2pPr marL="241228" indent="0">
              <a:buNone/>
              <a:defRPr/>
            </a:lvl2pPr>
            <a:lvl3pPr marL="476321" indent="0">
              <a:buNone/>
              <a:defRPr/>
            </a:lvl3pPr>
            <a:lvl4pPr marL="701196" indent="0">
              <a:buNone/>
              <a:defRPr/>
            </a:lvl4pPr>
            <a:lvl5pPr marL="936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rtlCol="0">
            <a:noAutofit/>
          </a:bodyPr>
          <a:lstStyle>
            <a:lvl1pPr defTabSz="80114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04BFF-2D8E-4F91-9C63-1E92328C9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2421" y="1344562"/>
            <a:ext cx="8085413" cy="4409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44222" indent="-231369">
              <a:spcAft>
                <a:spcPts val="1102"/>
              </a:spcAft>
              <a:buFont typeface="Arial" panose="020B0604020202020204" pitchFamily="34" charset="0"/>
              <a:buChar char="•"/>
              <a:defRPr sz="1400"/>
            </a:lvl2pPr>
            <a:lvl3pPr marL="488445" indent="-231369">
              <a:spcBef>
                <a:spcPts val="0"/>
              </a:spcBef>
              <a:spcAft>
                <a:spcPts val="1102"/>
              </a:spcAft>
              <a:buFont typeface="Arial" panose="020B0604020202020204" pitchFamily="34" charset="0"/>
              <a:buChar char="–"/>
              <a:defRPr sz="1400"/>
            </a:lvl3pPr>
            <a:lvl4pPr marL="732666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>
                <a:latin typeface="Arial" panose="020B0604020202020204" pitchFamily="34" charset="0"/>
              </a:defRPr>
            </a:lvl4pPr>
            <a:lvl5pPr marL="964035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defRPr sz="1400" b="0" i="0">
                <a:latin typeface="Arial" panose="020B0604020202020204" pitchFamily="34" charset="0"/>
              </a:defRPr>
            </a:lvl5pPr>
            <a:lvl6pPr marL="1206117" indent="-244222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6pPr>
            <a:lvl7pPr marL="1452478" indent="-246366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7pPr>
            <a:lvl8pPr marL="1698846" indent="-242080"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 defTabSz="839547">
              <a:defRPr/>
            </a:lvl1pPr>
          </a:lstStyle>
          <a:p>
            <a:pPr>
              <a:defRPr/>
            </a:pPr>
            <a:fld id="{2194F706-5654-4EF5-A905-D5C44BE836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2426" y="703117"/>
            <a:ext cx="8081048" cy="3820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400" b="1"/>
            </a:lvl1pPr>
            <a:lvl2pPr marL="249680" indent="0">
              <a:buNone/>
              <a:defRPr/>
            </a:lvl2pPr>
            <a:lvl3pPr marL="493017" indent="0">
              <a:buNone/>
              <a:defRPr/>
            </a:lvl3pPr>
            <a:lvl4pPr marL="725770" indent="0">
              <a:buNone/>
              <a:defRPr/>
            </a:lvl4pPr>
            <a:lvl5pPr marL="969105" indent="0">
              <a:buNone/>
              <a:defRPr/>
            </a:lvl5pPr>
          </a:lstStyle>
          <a:p>
            <a:pPr lvl="0"/>
            <a:r>
              <a:rPr lang="en-US" dirty="0"/>
              <a:t>Add a subhead here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863" y="248232"/>
            <a:ext cx="8091194" cy="44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1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57" y="6118469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32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9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197" indent="-133197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5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6770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128" indent="-182352">
              <a:spcBef>
                <a:spcPts val="0"/>
              </a:spcBef>
              <a:spcAft>
                <a:spcPts val="800"/>
              </a:spcAft>
              <a:defRPr sz="1400"/>
            </a:lvl3pPr>
            <a:lvl4pPr marL="713552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7491" indent="-183938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80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-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7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-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Graphic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90" y="208599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devices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66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6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0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ssability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B3BBB7-C858-C04E-832A-81B61E28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1093788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83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endParaRPr lang="en-GB" b="0" i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336" tIns="45671" rIns="91336" bIns="45671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</a:rPr>
              <a:t>© 2013 Lloyds Banking Group and its subsidiaries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788" r:id="rId15"/>
    <p:sldLayoutId id="214748381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89AE54-360F-474D-AB99-8015EE03A5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789" r:id="rId15"/>
    <p:sldLayoutId id="214748382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504" y="174885"/>
            <a:ext cx="8064896" cy="1093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04" y="1700827"/>
            <a:ext cx="8064896" cy="442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56" y="6528154"/>
            <a:ext cx="72722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eaLnBrk="0" hangingPunct="0"/>
            <a:fld id="{CEE31768-F321-4AAF-8AE0-C4CD1ECF0978}" type="slidenum">
              <a:rPr lang="en-GB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eaLnBrk="0" hangingPunct="0"/>
              <a:t>‹#›</a:t>
            </a:fld>
            <a:endParaRPr lang="en-GB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4" name="hc" descr=" "/>
          <p:cNvSpPr txBox="1"/>
          <p:nvPr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" name="fc" descr=" "/>
          <p:cNvSpPr txBox="1"/>
          <p:nvPr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5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hf hdr="0" ftr="0" dt="0"/>
  <p:txStyles>
    <p:titleStyle>
      <a:lvl1pPr algn="l" defTabSz="914043" rtl="0" eaLnBrk="1" latinLnBrk="0" hangingPunct="1">
        <a:spcBef>
          <a:spcPct val="0"/>
        </a:spcBef>
        <a:buNone/>
        <a:defRPr sz="2600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489" indent="-18248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667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335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003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67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352" indent="-182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89" indent="-285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0339" indent="-156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369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034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717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40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6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9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65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7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4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loyds Bank logo">
            <a:extLst>
              <a:ext uri="{FF2B5EF4-FFF2-40B4-BE49-F238E27FC236}">
                <a16:creationId xmlns:a16="http://schemas.microsoft.com/office/drawing/2014/main" id="{DFF45E69-A396-9244-A63F-7AAAA038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1505AB-A6AC-FE42-BCFB-CB304C500C12}"/>
              </a:ext>
            </a:extLst>
          </p:cNvPr>
          <p:cNvSpPr txBox="1"/>
          <p:nvPr/>
        </p:nvSpPr>
        <p:spPr>
          <a:xfrm>
            <a:off x="468000" y="1791824"/>
            <a:ext cx="47769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Let’s talk about money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5D587B-8F50-5B4C-A2A3-60AA4B5F8D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000" y="2255655"/>
            <a:ext cx="692339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t>Risking money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t>Staying safe and in control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8E96C0-CD1A-AC4D-ABA0-ED178591F82E}"/>
              </a:ext>
            </a:extLst>
          </p:cNvPr>
          <p:cNvSpPr txBox="1">
            <a:spLocks/>
          </p:cNvSpPr>
          <p:nvPr/>
        </p:nvSpPr>
        <p:spPr>
          <a:xfrm>
            <a:off x="528113" y="5842238"/>
            <a:ext cx="7555831" cy="1846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t>This material is intended for information purposes only and does not constitute advice or a recommendation.</a:t>
            </a:r>
          </a:p>
        </p:txBody>
      </p:sp>
      <p:pic>
        <p:nvPicPr>
          <p:cNvPr id="2" name="Picture 1" descr="Young money formerly pfeg &#10;FINANCIAL EDUCATION QUALITY MARK RECOMMENDED FINANCIAL EDUCATION RESOURCE Assessed by independent experts Supported By the Money Advice Service Issue No. 0152 | Issue Date: January 2025">
            <a:extLst>
              <a:ext uri="{FF2B5EF4-FFF2-40B4-BE49-F238E27FC236}">
                <a16:creationId xmlns:a16="http://schemas.microsoft.com/office/drawing/2014/main" id="{936F5BA7-6C29-01ED-B20E-0340AD0115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4952" y="378568"/>
            <a:ext cx="1732278" cy="10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D97C18-7F5F-0D4E-954F-4FEF52A2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467999"/>
            <a:ext cx="4754241" cy="196835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GB" cap="none" dirty="0">
                <a:solidFill>
                  <a:srgbClr val="00864F"/>
                </a:solidFill>
              </a:rPr>
              <a:t>Who’s got </a:t>
            </a:r>
            <a:br>
              <a:rPr lang="en-GB" cap="none" dirty="0">
                <a:solidFill>
                  <a:srgbClr val="00864F"/>
                </a:solidFill>
              </a:rPr>
            </a:br>
            <a:r>
              <a:rPr lang="en-GB" cap="none" dirty="0">
                <a:solidFill>
                  <a:srgbClr val="00864F"/>
                </a:solidFill>
              </a:rPr>
              <a:t>my money?</a:t>
            </a:r>
            <a:endParaRPr lang="en-GB" dirty="0">
              <a:solidFill>
                <a:srgbClr val="00864F"/>
              </a:solidFill>
            </a:endParaRPr>
          </a:p>
        </p:txBody>
      </p:sp>
      <p:pic>
        <p:nvPicPr>
          <p:cNvPr id="31" name="Picture 30" descr="image of contactless card payment">
            <a:extLst>
              <a:ext uri="{FF2B5EF4-FFF2-40B4-BE49-F238E27FC236}">
                <a16:creationId xmlns:a16="http://schemas.microsoft.com/office/drawing/2014/main" id="{3635D24A-879C-0C46-8760-39006B7D8F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4702629" y="0"/>
            <a:ext cx="5203371" cy="6858000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2726DEB-573F-5342-B459-71D34B48DD5E}"/>
              </a:ext>
            </a:extLst>
          </p:cNvPr>
          <p:cNvSpPr txBox="1">
            <a:spLocks/>
          </p:cNvSpPr>
          <p:nvPr/>
        </p:nvSpPr>
        <p:spPr>
          <a:xfrm>
            <a:off x="1" y="2700000"/>
            <a:ext cx="6249545" cy="2527171"/>
          </a:xfrm>
          <a:prstGeom prst="rect">
            <a:avLst/>
          </a:prstGeom>
          <a:solidFill>
            <a:srgbClr val="00864F"/>
          </a:solidFill>
        </p:spPr>
        <p:txBody>
          <a:bodyPr lIns="468000" tIns="144000" rIns="468000" bIns="360000" anchor="t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>
                <a:solidFill>
                  <a:schemeClr val="bg1"/>
                </a:solidFill>
              </a:rPr>
              <a:t>Being in control of our money is important. It includes: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Knowing how much we have.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What we are spending it on. 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Being able to make our own decisions about it and keeping it safe.</a:t>
            </a:r>
          </a:p>
        </p:txBody>
      </p:sp>
    </p:spTree>
    <p:extLst>
      <p:ext uri="{BB962C8B-B14F-4D97-AF65-F5344CB8AC3E}">
        <p14:creationId xmlns:p14="http://schemas.microsoft.com/office/powerpoint/2010/main" val="386962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D97C18-7F5F-0D4E-954F-4FEF52A2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468000"/>
            <a:ext cx="4754241" cy="123159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GB" cap="none" dirty="0">
                <a:solidFill>
                  <a:srgbClr val="00864F"/>
                </a:solidFill>
              </a:rPr>
              <a:t>Who’s got my money?</a:t>
            </a:r>
            <a:endParaRPr lang="en-GB" dirty="0">
              <a:solidFill>
                <a:srgbClr val="00864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7FF84A-987B-FB46-A97B-24D8745E80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21250171">
            <a:off x="528065" y="1941213"/>
            <a:ext cx="8091429" cy="1594622"/>
          </a:xfrm>
          <a:custGeom>
            <a:avLst/>
            <a:gdLst>
              <a:gd name="connsiteX0" fmla="*/ 0 w 8091429"/>
              <a:gd name="connsiteY0" fmla="*/ 0 h 1594622"/>
              <a:gd name="connsiteX1" fmla="*/ 739788 w 8091429"/>
              <a:gd name="connsiteY1" fmla="*/ 0 h 1594622"/>
              <a:gd name="connsiteX2" fmla="*/ 1155918 w 8091429"/>
              <a:gd name="connsiteY2" fmla="*/ 0 h 1594622"/>
              <a:gd name="connsiteX3" fmla="*/ 1733878 w 8091429"/>
              <a:gd name="connsiteY3" fmla="*/ 0 h 1594622"/>
              <a:gd name="connsiteX4" fmla="*/ 2392751 w 8091429"/>
              <a:gd name="connsiteY4" fmla="*/ 0 h 1594622"/>
              <a:gd name="connsiteX5" fmla="*/ 2727967 w 8091429"/>
              <a:gd name="connsiteY5" fmla="*/ 0 h 1594622"/>
              <a:gd name="connsiteX6" fmla="*/ 3063184 w 8091429"/>
              <a:gd name="connsiteY6" fmla="*/ 0 h 1594622"/>
              <a:gd name="connsiteX7" fmla="*/ 3802972 w 8091429"/>
              <a:gd name="connsiteY7" fmla="*/ 0 h 1594622"/>
              <a:gd name="connsiteX8" fmla="*/ 4380931 w 8091429"/>
              <a:gd name="connsiteY8" fmla="*/ 0 h 1594622"/>
              <a:gd name="connsiteX9" fmla="*/ 4716147 w 8091429"/>
              <a:gd name="connsiteY9" fmla="*/ 0 h 1594622"/>
              <a:gd name="connsiteX10" fmla="*/ 5294106 w 8091429"/>
              <a:gd name="connsiteY10" fmla="*/ 0 h 1594622"/>
              <a:gd name="connsiteX11" fmla="*/ 6033894 w 8091429"/>
              <a:gd name="connsiteY11" fmla="*/ 0 h 1594622"/>
              <a:gd name="connsiteX12" fmla="*/ 6530939 w 8091429"/>
              <a:gd name="connsiteY12" fmla="*/ 0 h 1594622"/>
              <a:gd name="connsiteX13" fmla="*/ 7027984 w 8091429"/>
              <a:gd name="connsiteY13" fmla="*/ 0 h 1594622"/>
              <a:gd name="connsiteX14" fmla="*/ 8091429 w 8091429"/>
              <a:gd name="connsiteY14" fmla="*/ 0 h 1594622"/>
              <a:gd name="connsiteX15" fmla="*/ 8091429 w 8091429"/>
              <a:gd name="connsiteY15" fmla="*/ 547487 h 1594622"/>
              <a:gd name="connsiteX16" fmla="*/ 8091429 w 8091429"/>
              <a:gd name="connsiteY16" fmla="*/ 1079028 h 1594622"/>
              <a:gd name="connsiteX17" fmla="*/ 8091429 w 8091429"/>
              <a:gd name="connsiteY17" fmla="*/ 1594622 h 1594622"/>
              <a:gd name="connsiteX18" fmla="*/ 7594384 w 8091429"/>
              <a:gd name="connsiteY18" fmla="*/ 1594622 h 1594622"/>
              <a:gd name="connsiteX19" fmla="*/ 7178253 w 8091429"/>
              <a:gd name="connsiteY19" fmla="*/ 1594622 h 1594622"/>
              <a:gd name="connsiteX20" fmla="*/ 6438466 w 8091429"/>
              <a:gd name="connsiteY20" fmla="*/ 1594622 h 1594622"/>
              <a:gd name="connsiteX21" fmla="*/ 5860506 w 8091429"/>
              <a:gd name="connsiteY21" fmla="*/ 1594622 h 1594622"/>
              <a:gd name="connsiteX22" fmla="*/ 5525290 w 8091429"/>
              <a:gd name="connsiteY22" fmla="*/ 1594622 h 1594622"/>
              <a:gd name="connsiteX23" fmla="*/ 4947331 w 8091429"/>
              <a:gd name="connsiteY23" fmla="*/ 1594622 h 1594622"/>
              <a:gd name="connsiteX24" fmla="*/ 4450286 w 8091429"/>
              <a:gd name="connsiteY24" fmla="*/ 1594622 h 1594622"/>
              <a:gd name="connsiteX25" fmla="*/ 3953241 w 8091429"/>
              <a:gd name="connsiteY25" fmla="*/ 1594622 h 1594622"/>
              <a:gd name="connsiteX26" fmla="*/ 3456196 w 8091429"/>
              <a:gd name="connsiteY26" fmla="*/ 1594622 h 1594622"/>
              <a:gd name="connsiteX27" fmla="*/ 2959151 w 8091429"/>
              <a:gd name="connsiteY27" fmla="*/ 1594622 h 1594622"/>
              <a:gd name="connsiteX28" fmla="*/ 2300278 w 8091429"/>
              <a:gd name="connsiteY28" fmla="*/ 1594622 h 1594622"/>
              <a:gd name="connsiteX29" fmla="*/ 1722318 w 8091429"/>
              <a:gd name="connsiteY29" fmla="*/ 1594622 h 1594622"/>
              <a:gd name="connsiteX30" fmla="*/ 1387102 w 8091429"/>
              <a:gd name="connsiteY30" fmla="*/ 1594622 h 1594622"/>
              <a:gd name="connsiteX31" fmla="*/ 890057 w 8091429"/>
              <a:gd name="connsiteY31" fmla="*/ 1594622 h 1594622"/>
              <a:gd name="connsiteX32" fmla="*/ 0 w 8091429"/>
              <a:gd name="connsiteY32" fmla="*/ 1594622 h 1594622"/>
              <a:gd name="connsiteX33" fmla="*/ 0 w 8091429"/>
              <a:gd name="connsiteY33" fmla="*/ 1094974 h 1594622"/>
              <a:gd name="connsiteX34" fmla="*/ 0 w 8091429"/>
              <a:gd name="connsiteY34" fmla="*/ 611272 h 1594622"/>
              <a:gd name="connsiteX35" fmla="*/ 0 w 8091429"/>
              <a:gd name="connsiteY35" fmla="*/ 0 h 159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91429" h="1594622" fill="none" extrusionOk="0">
                <a:moveTo>
                  <a:pt x="0" y="0"/>
                </a:moveTo>
                <a:cubicBezTo>
                  <a:pt x="229343" y="-3291"/>
                  <a:pt x="426576" y="34328"/>
                  <a:pt x="739788" y="0"/>
                </a:cubicBezTo>
                <a:cubicBezTo>
                  <a:pt x="1053000" y="-34328"/>
                  <a:pt x="1063799" y="46323"/>
                  <a:pt x="1155918" y="0"/>
                </a:cubicBezTo>
                <a:cubicBezTo>
                  <a:pt x="1248037" y="-46323"/>
                  <a:pt x="1613279" y="64389"/>
                  <a:pt x="1733878" y="0"/>
                </a:cubicBezTo>
                <a:cubicBezTo>
                  <a:pt x="1854477" y="-64389"/>
                  <a:pt x="2204013" y="20897"/>
                  <a:pt x="2392751" y="0"/>
                </a:cubicBezTo>
                <a:cubicBezTo>
                  <a:pt x="2581489" y="-20897"/>
                  <a:pt x="2588725" y="15492"/>
                  <a:pt x="2727967" y="0"/>
                </a:cubicBezTo>
                <a:cubicBezTo>
                  <a:pt x="2867209" y="-15492"/>
                  <a:pt x="2953382" y="28182"/>
                  <a:pt x="3063184" y="0"/>
                </a:cubicBezTo>
                <a:cubicBezTo>
                  <a:pt x="3172986" y="-28182"/>
                  <a:pt x="3545343" y="63348"/>
                  <a:pt x="3802972" y="0"/>
                </a:cubicBezTo>
                <a:cubicBezTo>
                  <a:pt x="4060601" y="-63348"/>
                  <a:pt x="4211273" y="42653"/>
                  <a:pt x="4380931" y="0"/>
                </a:cubicBezTo>
                <a:cubicBezTo>
                  <a:pt x="4550589" y="-42653"/>
                  <a:pt x="4571175" y="4182"/>
                  <a:pt x="4716147" y="0"/>
                </a:cubicBezTo>
                <a:cubicBezTo>
                  <a:pt x="4861119" y="-4182"/>
                  <a:pt x="5063776" y="55924"/>
                  <a:pt x="5294106" y="0"/>
                </a:cubicBezTo>
                <a:cubicBezTo>
                  <a:pt x="5524436" y="-55924"/>
                  <a:pt x="5763609" y="26206"/>
                  <a:pt x="6033894" y="0"/>
                </a:cubicBezTo>
                <a:cubicBezTo>
                  <a:pt x="6304179" y="-26206"/>
                  <a:pt x="6386027" y="51421"/>
                  <a:pt x="6530939" y="0"/>
                </a:cubicBezTo>
                <a:cubicBezTo>
                  <a:pt x="6675851" y="-51421"/>
                  <a:pt x="6827848" y="14338"/>
                  <a:pt x="7027984" y="0"/>
                </a:cubicBezTo>
                <a:cubicBezTo>
                  <a:pt x="7228120" y="-14338"/>
                  <a:pt x="7873171" y="121804"/>
                  <a:pt x="8091429" y="0"/>
                </a:cubicBezTo>
                <a:cubicBezTo>
                  <a:pt x="8131942" y="269560"/>
                  <a:pt x="8048996" y="401661"/>
                  <a:pt x="8091429" y="547487"/>
                </a:cubicBezTo>
                <a:cubicBezTo>
                  <a:pt x="8133862" y="693313"/>
                  <a:pt x="8082542" y="940346"/>
                  <a:pt x="8091429" y="1079028"/>
                </a:cubicBezTo>
                <a:cubicBezTo>
                  <a:pt x="8100316" y="1217710"/>
                  <a:pt x="8046632" y="1418898"/>
                  <a:pt x="8091429" y="1594622"/>
                </a:cubicBezTo>
                <a:cubicBezTo>
                  <a:pt x="7933835" y="1603470"/>
                  <a:pt x="7796503" y="1554996"/>
                  <a:pt x="7594384" y="1594622"/>
                </a:cubicBezTo>
                <a:cubicBezTo>
                  <a:pt x="7392266" y="1634248"/>
                  <a:pt x="7284503" y="1566210"/>
                  <a:pt x="7178253" y="1594622"/>
                </a:cubicBezTo>
                <a:cubicBezTo>
                  <a:pt x="7072003" y="1623034"/>
                  <a:pt x="6738236" y="1533538"/>
                  <a:pt x="6438466" y="1594622"/>
                </a:cubicBezTo>
                <a:cubicBezTo>
                  <a:pt x="6138696" y="1655706"/>
                  <a:pt x="6032607" y="1569673"/>
                  <a:pt x="5860506" y="1594622"/>
                </a:cubicBezTo>
                <a:cubicBezTo>
                  <a:pt x="5688405" y="1619571"/>
                  <a:pt x="5635017" y="1579921"/>
                  <a:pt x="5525290" y="1594622"/>
                </a:cubicBezTo>
                <a:cubicBezTo>
                  <a:pt x="5415563" y="1609323"/>
                  <a:pt x="5133672" y="1578230"/>
                  <a:pt x="4947331" y="1594622"/>
                </a:cubicBezTo>
                <a:cubicBezTo>
                  <a:pt x="4760990" y="1611014"/>
                  <a:pt x="4691374" y="1561930"/>
                  <a:pt x="4450286" y="1594622"/>
                </a:cubicBezTo>
                <a:cubicBezTo>
                  <a:pt x="4209198" y="1627314"/>
                  <a:pt x="4150489" y="1576330"/>
                  <a:pt x="3953241" y="1594622"/>
                </a:cubicBezTo>
                <a:cubicBezTo>
                  <a:pt x="3755994" y="1612914"/>
                  <a:pt x="3613323" y="1584421"/>
                  <a:pt x="3456196" y="1594622"/>
                </a:cubicBezTo>
                <a:cubicBezTo>
                  <a:pt x="3299069" y="1604823"/>
                  <a:pt x="3141043" y="1541620"/>
                  <a:pt x="2959151" y="1594622"/>
                </a:cubicBezTo>
                <a:cubicBezTo>
                  <a:pt x="2777260" y="1647624"/>
                  <a:pt x="2525901" y="1589466"/>
                  <a:pt x="2300278" y="1594622"/>
                </a:cubicBezTo>
                <a:cubicBezTo>
                  <a:pt x="2074655" y="1599778"/>
                  <a:pt x="1979485" y="1594284"/>
                  <a:pt x="1722318" y="1594622"/>
                </a:cubicBezTo>
                <a:cubicBezTo>
                  <a:pt x="1465151" y="1594960"/>
                  <a:pt x="1530141" y="1594227"/>
                  <a:pt x="1387102" y="1594622"/>
                </a:cubicBezTo>
                <a:cubicBezTo>
                  <a:pt x="1244063" y="1595017"/>
                  <a:pt x="1136091" y="1566178"/>
                  <a:pt x="890057" y="1594622"/>
                </a:cubicBezTo>
                <a:cubicBezTo>
                  <a:pt x="644024" y="1623066"/>
                  <a:pt x="332893" y="1569418"/>
                  <a:pt x="0" y="1594622"/>
                </a:cubicBezTo>
                <a:cubicBezTo>
                  <a:pt x="-13460" y="1461263"/>
                  <a:pt x="31696" y="1326934"/>
                  <a:pt x="0" y="1094974"/>
                </a:cubicBezTo>
                <a:cubicBezTo>
                  <a:pt x="-31696" y="863014"/>
                  <a:pt x="54366" y="742866"/>
                  <a:pt x="0" y="611272"/>
                </a:cubicBezTo>
                <a:cubicBezTo>
                  <a:pt x="-54366" y="479678"/>
                  <a:pt x="46743" y="304733"/>
                  <a:pt x="0" y="0"/>
                </a:cubicBezTo>
                <a:close/>
              </a:path>
              <a:path w="8091429" h="1594622" stroke="0" extrusionOk="0">
                <a:moveTo>
                  <a:pt x="0" y="0"/>
                </a:moveTo>
                <a:cubicBezTo>
                  <a:pt x="207033" y="-38506"/>
                  <a:pt x="254866" y="8382"/>
                  <a:pt x="497045" y="0"/>
                </a:cubicBezTo>
                <a:cubicBezTo>
                  <a:pt x="739224" y="-8382"/>
                  <a:pt x="719914" y="23910"/>
                  <a:pt x="832261" y="0"/>
                </a:cubicBezTo>
                <a:cubicBezTo>
                  <a:pt x="944608" y="-23910"/>
                  <a:pt x="1215307" y="43697"/>
                  <a:pt x="1572049" y="0"/>
                </a:cubicBezTo>
                <a:cubicBezTo>
                  <a:pt x="1928791" y="-43697"/>
                  <a:pt x="1829167" y="13286"/>
                  <a:pt x="2069094" y="0"/>
                </a:cubicBezTo>
                <a:cubicBezTo>
                  <a:pt x="2309022" y="-13286"/>
                  <a:pt x="2409926" y="52580"/>
                  <a:pt x="2566139" y="0"/>
                </a:cubicBezTo>
                <a:cubicBezTo>
                  <a:pt x="2722352" y="-52580"/>
                  <a:pt x="3135925" y="36526"/>
                  <a:pt x="3305927" y="0"/>
                </a:cubicBezTo>
                <a:cubicBezTo>
                  <a:pt x="3475929" y="-36526"/>
                  <a:pt x="3543153" y="6899"/>
                  <a:pt x="3722057" y="0"/>
                </a:cubicBezTo>
                <a:cubicBezTo>
                  <a:pt x="3900961" y="-6899"/>
                  <a:pt x="4104985" y="81690"/>
                  <a:pt x="4461845" y="0"/>
                </a:cubicBezTo>
                <a:cubicBezTo>
                  <a:pt x="4818705" y="-81690"/>
                  <a:pt x="4954314" y="22944"/>
                  <a:pt x="5201633" y="0"/>
                </a:cubicBezTo>
                <a:cubicBezTo>
                  <a:pt x="5448952" y="-22944"/>
                  <a:pt x="5651865" y="49914"/>
                  <a:pt x="5779592" y="0"/>
                </a:cubicBezTo>
                <a:cubicBezTo>
                  <a:pt x="5907319" y="-49914"/>
                  <a:pt x="6257696" y="25045"/>
                  <a:pt x="6519380" y="0"/>
                </a:cubicBezTo>
                <a:cubicBezTo>
                  <a:pt x="6781064" y="-25045"/>
                  <a:pt x="6880078" y="31924"/>
                  <a:pt x="7016425" y="0"/>
                </a:cubicBezTo>
                <a:cubicBezTo>
                  <a:pt x="7152773" y="-31924"/>
                  <a:pt x="7377245" y="33111"/>
                  <a:pt x="7513470" y="0"/>
                </a:cubicBezTo>
                <a:cubicBezTo>
                  <a:pt x="7649695" y="-33111"/>
                  <a:pt x="7904274" y="15161"/>
                  <a:pt x="8091429" y="0"/>
                </a:cubicBezTo>
                <a:cubicBezTo>
                  <a:pt x="8148858" y="162398"/>
                  <a:pt x="8090339" y="304276"/>
                  <a:pt x="8091429" y="515594"/>
                </a:cubicBezTo>
                <a:cubicBezTo>
                  <a:pt x="8092519" y="726912"/>
                  <a:pt x="8072549" y="830442"/>
                  <a:pt x="8091429" y="1047135"/>
                </a:cubicBezTo>
                <a:cubicBezTo>
                  <a:pt x="8110309" y="1263828"/>
                  <a:pt x="8029127" y="1419952"/>
                  <a:pt x="8091429" y="1594622"/>
                </a:cubicBezTo>
                <a:cubicBezTo>
                  <a:pt x="7947814" y="1636946"/>
                  <a:pt x="7662258" y="1527850"/>
                  <a:pt x="7432555" y="1594622"/>
                </a:cubicBezTo>
                <a:cubicBezTo>
                  <a:pt x="7202852" y="1661394"/>
                  <a:pt x="7220608" y="1560721"/>
                  <a:pt x="7097339" y="1594622"/>
                </a:cubicBezTo>
                <a:cubicBezTo>
                  <a:pt x="6974070" y="1628523"/>
                  <a:pt x="6816625" y="1574535"/>
                  <a:pt x="6681209" y="1594622"/>
                </a:cubicBezTo>
                <a:cubicBezTo>
                  <a:pt x="6545793" y="1614709"/>
                  <a:pt x="6132272" y="1520809"/>
                  <a:pt x="5941421" y="1594622"/>
                </a:cubicBezTo>
                <a:cubicBezTo>
                  <a:pt x="5750570" y="1668435"/>
                  <a:pt x="5535424" y="1551668"/>
                  <a:pt x="5363462" y="1594622"/>
                </a:cubicBezTo>
                <a:cubicBezTo>
                  <a:pt x="5191500" y="1637576"/>
                  <a:pt x="5058831" y="1591050"/>
                  <a:pt x="4947331" y="1594622"/>
                </a:cubicBezTo>
                <a:cubicBezTo>
                  <a:pt x="4835831" y="1598194"/>
                  <a:pt x="4519893" y="1561398"/>
                  <a:pt x="4369372" y="1594622"/>
                </a:cubicBezTo>
                <a:cubicBezTo>
                  <a:pt x="4218851" y="1627846"/>
                  <a:pt x="4180857" y="1558135"/>
                  <a:pt x="4034155" y="1594622"/>
                </a:cubicBezTo>
                <a:cubicBezTo>
                  <a:pt x="3887453" y="1631109"/>
                  <a:pt x="3817522" y="1567089"/>
                  <a:pt x="3698939" y="1594622"/>
                </a:cubicBezTo>
                <a:cubicBezTo>
                  <a:pt x="3580356" y="1622155"/>
                  <a:pt x="3241764" y="1525614"/>
                  <a:pt x="3120980" y="1594622"/>
                </a:cubicBezTo>
                <a:cubicBezTo>
                  <a:pt x="3000196" y="1663630"/>
                  <a:pt x="2828474" y="1588610"/>
                  <a:pt x="2704849" y="1594622"/>
                </a:cubicBezTo>
                <a:cubicBezTo>
                  <a:pt x="2581224" y="1600634"/>
                  <a:pt x="2316212" y="1553634"/>
                  <a:pt x="2045976" y="1594622"/>
                </a:cubicBezTo>
                <a:cubicBezTo>
                  <a:pt x="1775740" y="1635610"/>
                  <a:pt x="1732645" y="1583424"/>
                  <a:pt x="1629845" y="1594622"/>
                </a:cubicBezTo>
                <a:cubicBezTo>
                  <a:pt x="1527045" y="1605820"/>
                  <a:pt x="1282570" y="1519821"/>
                  <a:pt x="970971" y="1594622"/>
                </a:cubicBezTo>
                <a:cubicBezTo>
                  <a:pt x="659372" y="1669423"/>
                  <a:pt x="706936" y="1566811"/>
                  <a:pt x="635755" y="1594622"/>
                </a:cubicBezTo>
                <a:cubicBezTo>
                  <a:pt x="564574" y="1622433"/>
                  <a:pt x="143317" y="1565358"/>
                  <a:pt x="0" y="1594622"/>
                </a:cubicBezTo>
                <a:cubicBezTo>
                  <a:pt x="-48919" y="1468147"/>
                  <a:pt x="4545" y="1280792"/>
                  <a:pt x="0" y="1094974"/>
                </a:cubicBezTo>
                <a:cubicBezTo>
                  <a:pt x="-4545" y="909156"/>
                  <a:pt x="63617" y="692081"/>
                  <a:pt x="0" y="531541"/>
                </a:cubicBezTo>
                <a:cubicBezTo>
                  <a:pt x="-63617" y="371001"/>
                  <a:pt x="58170" y="108522"/>
                  <a:pt x="0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>
            <a:spAutoFit/>
          </a:bodyPr>
          <a:lstStyle/>
          <a:p>
            <a:r>
              <a:rPr lang="en-US" sz="4000" b="1" dirty="0"/>
              <a:t>CASH STRAPPED STUDENTS TARGETED AS MONEY MULES.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38209-2D78-394A-BF19-1DB9B677250A}"/>
              </a:ext>
            </a:extLst>
          </p:cNvPr>
          <p:cNvSpPr/>
          <p:nvPr/>
        </p:nvSpPr>
        <p:spPr>
          <a:xfrm>
            <a:off x="1103575" y="4233851"/>
            <a:ext cx="5110982" cy="1840843"/>
          </a:xfrm>
          <a:custGeom>
            <a:avLst/>
            <a:gdLst>
              <a:gd name="connsiteX0" fmla="*/ 0 w 5110982"/>
              <a:gd name="connsiteY0" fmla="*/ 0 h 1840843"/>
              <a:gd name="connsiteX1" fmla="*/ 741092 w 5110982"/>
              <a:gd name="connsiteY1" fmla="*/ 0 h 1840843"/>
              <a:gd name="connsiteX2" fmla="*/ 1431075 w 5110982"/>
              <a:gd name="connsiteY2" fmla="*/ 0 h 1840843"/>
              <a:gd name="connsiteX3" fmla="*/ 2069948 w 5110982"/>
              <a:gd name="connsiteY3" fmla="*/ 0 h 1840843"/>
              <a:gd name="connsiteX4" fmla="*/ 2708820 w 5110982"/>
              <a:gd name="connsiteY4" fmla="*/ 0 h 1840843"/>
              <a:gd name="connsiteX5" fmla="*/ 3449913 w 5110982"/>
              <a:gd name="connsiteY5" fmla="*/ 0 h 1840843"/>
              <a:gd name="connsiteX6" fmla="*/ 4139895 w 5110982"/>
              <a:gd name="connsiteY6" fmla="*/ 0 h 1840843"/>
              <a:gd name="connsiteX7" fmla="*/ 5110982 w 5110982"/>
              <a:gd name="connsiteY7" fmla="*/ 0 h 1840843"/>
              <a:gd name="connsiteX8" fmla="*/ 5110982 w 5110982"/>
              <a:gd name="connsiteY8" fmla="*/ 595206 h 1840843"/>
              <a:gd name="connsiteX9" fmla="*/ 5110982 w 5110982"/>
              <a:gd name="connsiteY9" fmla="*/ 1153595 h 1840843"/>
              <a:gd name="connsiteX10" fmla="*/ 5110982 w 5110982"/>
              <a:gd name="connsiteY10" fmla="*/ 1840843 h 1840843"/>
              <a:gd name="connsiteX11" fmla="*/ 4574329 w 5110982"/>
              <a:gd name="connsiteY11" fmla="*/ 1840843 h 1840843"/>
              <a:gd name="connsiteX12" fmla="*/ 3833237 w 5110982"/>
              <a:gd name="connsiteY12" fmla="*/ 1840843 h 1840843"/>
              <a:gd name="connsiteX13" fmla="*/ 3245474 w 5110982"/>
              <a:gd name="connsiteY13" fmla="*/ 1840843 h 1840843"/>
              <a:gd name="connsiteX14" fmla="*/ 2504381 w 5110982"/>
              <a:gd name="connsiteY14" fmla="*/ 1840843 h 1840843"/>
              <a:gd name="connsiteX15" fmla="*/ 1967728 w 5110982"/>
              <a:gd name="connsiteY15" fmla="*/ 1840843 h 1840843"/>
              <a:gd name="connsiteX16" fmla="*/ 1482185 w 5110982"/>
              <a:gd name="connsiteY16" fmla="*/ 1840843 h 1840843"/>
              <a:gd name="connsiteX17" fmla="*/ 996641 w 5110982"/>
              <a:gd name="connsiteY17" fmla="*/ 1840843 h 1840843"/>
              <a:gd name="connsiteX18" fmla="*/ 0 w 5110982"/>
              <a:gd name="connsiteY18" fmla="*/ 1840843 h 1840843"/>
              <a:gd name="connsiteX19" fmla="*/ 0 w 5110982"/>
              <a:gd name="connsiteY19" fmla="*/ 1282454 h 1840843"/>
              <a:gd name="connsiteX20" fmla="*/ 0 w 5110982"/>
              <a:gd name="connsiteY20" fmla="*/ 632023 h 1840843"/>
              <a:gd name="connsiteX21" fmla="*/ 0 w 5110982"/>
              <a:gd name="connsiteY21" fmla="*/ 0 h 184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10982" h="1840843" fill="none" extrusionOk="0">
                <a:moveTo>
                  <a:pt x="0" y="0"/>
                </a:moveTo>
                <a:cubicBezTo>
                  <a:pt x="275126" y="-16222"/>
                  <a:pt x="414643" y="12520"/>
                  <a:pt x="741092" y="0"/>
                </a:cubicBezTo>
                <a:cubicBezTo>
                  <a:pt x="1067541" y="-12520"/>
                  <a:pt x="1216713" y="-16949"/>
                  <a:pt x="1431075" y="0"/>
                </a:cubicBezTo>
                <a:cubicBezTo>
                  <a:pt x="1645437" y="16949"/>
                  <a:pt x="1846551" y="-10384"/>
                  <a:pt x="2069948" y="0"/>
                </a:cubicBezTo>
                <a:cubicBezTo>
                  <a:pt x="2293345" y="10384"/>
                  <a:pt x="2507354" y="4350"/>
                  <a:pt x="2708820" y="0"/>
                </a:cubicBezTo>
                <a:cubicBezTo>
                  <a:pt x="2910286" y="-4350"/>
                  <a:pt x="3254647" y="-9938"/>
                  <a:pt x="3449913" y="0"/>
                </a:cubicBezTo>
                <a:cubicBezTo>
                  <a:pt x="3645179" y="9938"/>
                  <a:pt x="3842448" y="7022"/>
                  <a:pt x="4139895" y="0"/>
                </a:cubicBezTo>
                <a:cubicBezTo>
                  <a:pt x="4437342" y="-7022"/>
                  <a:pt x="4634403" y="17879"/>
                  <a:pt x="5110982" y="0"/>
                </a:cubicBezTo>
                <a:cubicBezTo>
                  <a:pt x="5104398" y="166579"/>
                  <a:pt x="5107657" y="434713"/>
                  <a:pt x="5110982" y="595206"/>
                </a:cubicBezTo>
                <a:cubicBezTo>
                  <a:pt x="5114307" y="755699"/>
                  <a:pt x="5107220" y="947050"/>
                  <a:pt x="5110982" y="1153595"/>
                </a:cubicBezTo>
                <a:cubicBezTo>
                  <a:pt x="5114744" y="1360140"/>
                  <a:pt x="5120362" y="1534279"/>
                  <a:pt x="5110982" y="1840843"/>
                </a:cubicBezTo>
                <a:cubicBezTo>
                  <a:pt x="4959622" y="1830609"/>
                  <a:pt x="4808482" y="1852917"/>
                  <a:pt x="4574329" y="1840843"/>
                </a:cubicBezTo>
                <a:cubicBezTo>
                  <a:pt x="4340176" y="1828769"/>
                  <a:pt x="4152508" y="1823532"/>
                  <a:pt x="3833237" y="1840843"/>
                </a:cubicBezTo>
                <a:cubicBezTo>
                  <a:pt x="3513966" y="1858154"/>
                  <a:pt x="3387314" y="1833271"/>
                  <a:pt x="3245474" y="1840843"/>
                </a:cubicBezTo>
                <a:cubicBezTo>
                  <a:pt x="3103634" y="1848415"/>
                  <a:pt x="2725593" y="1839657"/>
                  <a:pt x="2504381" y="1840843"/>
                </a:cubicBezTo>
                <a:cubicBezTo>
                  <a:pt x="2283169" y="1842029"/>
                  <a:pt x="2218134" y="1844454"/>
                  <a:pt x="1967728" y="1840843"/>
                </a:cubicBezTo>
                <a:cubicBezTo>
                  <a:pt x="1717322" y="1837232"/>
                  <a:pt x="1714467" y="1839638"/>
                  <a:pt x="1482185" y="1840843"/>
                </a:cubicBezTo>
                <a:cubicBezTo>
                  <a:pt x="1249903" y="1842048"/>
                  <a:pt x="1111558" y="1858017"/>
                  <a:pt x="996641" y="1840843"/>
                </a:cubicBezTo>
                <a:cubicBezTo>
                  <a:pt x="881724" y="1823669"/>
                  <a:pt x="383575" y="1877852"/>
                  <a:pt x="0" y="1840843"/>
                </a:cubicBezTo>
                <a:cubicBezTo>
                  <a:pt x="-21307" y="1587028"/>
                  <a:pt x="-14662" y="1534602"/>
                  <a:pt x="0" y="1282454"/>
                </a:cubicBezTo>
                <a:cubicBezTo>
                  <a:pt x="14662" y="1030306"/>
                  <a:pt x="21519" y="793277"/>
                  <a:pt x="0" y="632023"/>
                </a:cubicBezTo>
                <a:cubicBezTo>
                  <a:pt x="-21519" y="470769"/>
                  <a:pt x="-18714" y="274065"/>
                  <a:pt x="0" y="0"/>
                </a:cubicBezTo>
                <a:close/>
              </a:path>
              <a:path w="5110982" h="1840843" stroke="0" extrusionOk="0">
                <a:moveTo>
                  <a:pt x="0" y="0"/>
                </a:moveTo>
                <a:cubicBezTo>
                  <a:pt x="155825" y="28091"/>
                  <a:pt x="460401" y="-12941"/>
                  <a:pt x="587763" y="0"/>
                </a:cubicBezTo>
                <a:cubicBezTo>
                  <a:pt x="715125" y="12941"/>
                  <a:pt x="875539" y="17363"/>
                  <a:pt x="1073306" y="0"/>
                </a:cubicBezTo>
                <a:cubicBezTo>
                  <a:pt x="1271073" y="-17363"/>
                  <a:pt x="1647105" y="-23667"/>
                  <a:pt x="1814399" y="0"/>
                </a:cubicBezTo>
                <a:cubicBezTo>
                  <a:pt x="1981693" y="23667"/>
                  <a:pt x="2113236" y="21915"/>
                  <a:pt x="2402162" y="0"/>
                </a:cubicBezTo>
                <a:cubicBezTo>
                  <a:pt x="2691088" y="-21915"/>
                  <a:pt x="2772520" y="27523"/>
                  <a:pt x="2989924" y="0"/>
                </a:cubicBezTo>
                <a:cubicBezTo>
                  <a:pt x="3207328" y="-27523"/>
                  <a:pt x="3500909" y="-21542"/>
                  <a:pt x="3731017" y="0"/>
                </a:cubicBezTo>
                <a:cubicBezTo>
                  <a:pt x="3961125" y="21542"/>
                  <a:pt x="4041305" y="4620"/>
                  <a:pt x="4267670" y="0"/>
                </a:cubicBezTo>
                <a:cubicBezTo>
                  <a:pt x="4494035" y="-4620"/>
                  <a:pt x="4766391" y="-38325"/>
                  <a:pt x="5110982" y="0"/>
                </a:cubicBezTo>
                <a:cubicBezTo>
                  <a:pt x="5140850" y="302279"/>
                  <a:pt x="5106191" y="392376"/>
                  <a:pt x="5110982" y="650431"/>
                </a:cubicBezTo>
                <a:cubicBezTo>
                  <a:pt x="5115773" y="908486"/>
                  <a:pt x="5138153" y="1046348"/>
                  <a:pt x="5110982" y="1227229"/>
                </a:cubicBezTo>
                <a:cubicBezTo>
                  <a:pt x="5083811" y="1408110"/>
                  <a:pt x="5094787" y="1666369"/>
                  <a:pt x="5110982" y="1840843"/>
                </a:cubicBezTo>
                <a:cubicBezTo>
                  <a:pt x="4939314" y="1863567"/>
                  <a:pt x="4613370" y="1873130"/>
                  <a:pt x="4420999" y="1840843"/>
                </a:cubicBezTo>
                <a:cubicBezTo>
                  <a:pt x="4228628" y="1808556"/>
                  <a:pt x="3891796" y="1859491"/>
                  <a:pt x="3679907" y="1840843"/>
                </a:cubicBezTo>
                <a:cubicBezTo>
                  <a:pt x="3468018" y="1822195"/>
                  <a:pt x="3213971" y="1850048"/>
                  <a:pt x="2938815" y="1840843"/>
                </a:cubicBezTo>
                <a:cubicBezTo>
                  <a:pt x="2663659" y="1831638"/>
                  <a:pt x="2559003" y="1850590"/>
                  <a:pt x="2402162" y="1840843"/>
                </a:cubicBezTo>
                <a:cubicBezTo>
                  <a:pt x="2245321" y="1831096"/>
                  <a:pt x="1926422" y="1835003"/>
                  <a:pt x="1763289" y="1840843"/>
                </a:cubicBezTo>
                <a:cubicBezTo>
                  <a:pt x="1600156" y="1846683"/>
                  <a:pt x="1301946" y="1823426"/>
                  <a:pt x="1022196" y="1840843"/>
                </a:cubicBezTo>
                <a:cubicBezTo>
                  <a:pt x="742446" y="1858260"/>
                  <a:pt x="300589" y="1881711"/>
                  <a:pt x="0" y="1840843"/>
                </a:cubicBezTo>
                <a:cubicBezTo>
                  <a:pt x="-6671" y="1727776"/>
                  <a:pt x="-750" y="1485581"/>
                  <a:pt x="0" y="1282454"/>
                </a:cubicBezTo>
                <a:cubicBezTo>
                  <a:pt x="750" y="1079327"/>
                  <a:pt x="18338" y="993962"/>
                  <a:pt x="0" y="705656"/>
                </a:cubicBezTo>
                <a:cubicBezTo>
                  <a:pt x="-18338" y="417350"/>
                  <a:pt x="-4384" y="304092"/>
                  <a:pt x="0" y="0"/>
                </a:cubicBezTo>
                <a:close/>
              </a:path>
            </a:pathLst>
          </a:custGeom>
          <a:blipFill dpi="0" rotWithShape="1">
            <a:blip r:embed="rId3">
              <a:alphaModFix amt="12000"/>
            </a:blip>
            <a:srcRect/>
            <a:tile tx="0" ty="0" sx="100000" sy="100000" flip="none" algn="tl"/>
          </a:blip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just"/>
            <a:r>
              <a:rPr lang="en-US" sz="3200" b="1" dirty="0"/>
              <a:t>Online banking warning: Victim loses £33k after scam text.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03FB1-44E0-D24F-8FAD-133AF6C06C6F}"/>
              </a:ext>
            </a:extLst>
          </p:cNvPr>
          <p:cNvSpPr/>
          <p:nvPr/>
        </p:nvSpPr>
        <p:spPr>
          <a:xfrm>
            <a:off x="6850134" y="3540121"/>
            <a:ext cx="2388550" cy="2825728"/>
          </a:xfrm>
          <a:custGeom>
            <a:avLst/>
            <a:gdLst>
              <a:gd name="connsiteX0" fmla="*/ 0 w 2388550"/>
              <a:gd name="connsiteY0" fmla="*/ 0 h 2825728"/>
              <a:gd name="connsiteX1" fmla="*/ 525481 w 2388550"/>
              <a:gd name="connsiteY1" fmla="*/ 0 h 2825728"/>
              <a:gd name="connsiteX2" fmla="*/ 1074848 w 2388550"/>
              <a:gd name="connsiteY2" fmla="*/ 0 h 2825728"/>
              <a:gd name="connsiteX3" fmla="*/ 1695871 w 2388550"/>
              <a:gd name="connsiteY3" fmla="*/ 0 h 2825728"/>
              <a:gd name="connsiteX4" fmla="*/ 2388550 w 2388550"/>
              <a:gd name="connsiteY4" fmla="*/ 0 h 2825728"/>
              <a:gd name="connsiteX5" fmla="*/ 2388550 w 2388550"/>
              <a:gd name="connsiteY5" fmla="*/ 508631 h 2825728"/>
              <a:gd name="connsiteX6" fmla="*/ 2388550 w 2388550"/>
              <a:gd name="connsiteY6" fmla="*/ 989005 h 2825728"/>
              <a:gd name="connsiteX7" fmla="*/ 2388550 w 2388550"/>
              <a:gd name="connsiteY7" fmla="*/ 1469379 h 2825728"/>
              <a:gd name="connsiteX8" fmla="*/ 2388550 w 2388550"/>
              <a:gd name="connsiteY8" fmla="*/ 2034524 h 2825728"/>
              <a:gd name="connsiteX9" fmla="*/ 2388550 w 2388550"/>
              <a:gd name="connsiteY9" fmla="*/ 2825728 h 2825728"/>
              <a:gd name="connsiteX10" fmla="*/ 1767527 w 2388550"/>
              <a:gd name="connsiteY10" fmla="*/ 2825728 h 2825728"/>
              <a:gd name="connsiteX11" fmla="*/ 1194275 w 2388550"/>
              <a:gd name="connsiteY11" fmla="*/ 2825728 h 2825728"/>
              <a:gd name="connsiteX12" fmla="*/ 668794 w 2388550"/>
              <a:gd name="connsiteY12" fmla="*/ 2825728 h 2825728"/>
              <a:gd name="connsiteX13" fmla="*/ 0 w 2388550"/>
              <a:gd name="connsiteY13" fmla="*/ 2825728 h 2825728"/>
              <a:gd name="connsiteX14" fmla="*/ 0 w 2388550"/>
              <a:gd name="connsiteY14" fmla="*/ 2317097 h 2825728"/>
              <a:gd name="connsiteX15" fmla="*/ 0 w 2388550"/>
              <a:gd name="connsiteY15" fmla="*/ 1751951 h 2825728"/>
              <a:gd name="connsiteX16" fmla="*/ 0 w 2388550"/>
              <a:gd name="connsiteY16" fmla="*/ 1130291 h 2825728"/>
              <a:gd name="connsiteX17" fmla="*/ 0 w 2388550"/>
              <a:gd name="connsiteY17" fmla="*/ 621660 h 2825728"/>
              <a:gd name="connsiteX18" fmla="*/ 0 w 2388550"/>
              <a:gd name="connsiteY18" fmla="*/ 0 h 282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88550" h="2825728" fill="none" extrusionOk="0">
                <a:moveTo>
                  <a:pt x="0" y="0"/>
                </a:moveTo>
                <a:cubicBezTo>
                  <a:pt x="140715" y="-9577"/>
                  <a:pt x="312817" y="19815"/>
                  <a:pt x="525481" y="0"/>
                </a:cubicBezTo>
                <a:cubicBezTo>
                  <a:pt x="738145" y="-19815"/>
                  <a:pt x="861709" y="45607"/>
                  <a:pt x="1074848" y="0"/>
                </a:cubicBezTo>
                <a:cubicBezTo>
                  <a:pt x="1287987" y="-45607"/>
                  <a:pt x="1551907" y="37212"/>
                  <a:pt x="1695871" y="0"/>
                </a:cubicBezTo>
                <a:cubicBezTo>
                  <a:pt x="1839835" y="-37212"/>
                  <a:pt x="2050101" y="2898"/>
                  <a:pt x="2388550" y="0"/>
                </a:cubicBezTo>
                <a:cubicBezTo>
                  <a:pt x="2436477" y="212065"/>
                  <a:pt x="2339957" y="371322"/>
                  <a:pt x="2388550" y="508631"/>
                </a:cubicBezTo>
                <a:cubicBezTo>
                  <a:pt x="2437143" y="645940"/>
                  <a:pt x="2359265" y="881714"/>
                  <a:pt x="2388550" y="989005"/>
                </a:cubicBezTo>
                <a:cubicBezTo>
                  <a:pt x="2417835" y="1096296"/>
                  <a:pt x="2355329" y="1318800"/>
                  <a:pt x="2388550" y="1469379"/>
                </a:cubicBezTo>
                <a:cubicBezTo>
                  <a:pt x="2421771" y="1619958"/>
                  <a:pt x="2340019" y="1761195"/>
                  <a:pt x="2388550" y="2034524"/>
                </a:cubicBezTo>
                <a:cubicBezTo>
                  <a:pt x="2437081" y="2307853"/>
                  <a:pt x="2359111" y="2515148"/>
                  <a:pt x="2388550" y="2825728"/>
                </a:cubicBezTo>
                <a:cubicBezTo>
                  <a:pt x="2238641" y="2836802"/>
                  <a:pt x="1946233" y="2761267"/>
                  <a:pt x="1767527" y="2825728"/>
                </a:cubicBezTo>
                <a:cubicBezTo>
                  <a:pt x="1588821" y="2890189"/>
                  <a:pt x="1439598" y="2793780"/>
                  <a:pt x="1194275" y="2825728"/>
                </a:cubicBezTo>
                <a:cubicBezTo>
                  <a:pt x="948952" y="2857676"/>
                  <a:pt x="812745" y="2797512"/>
                  <a:pt x="668794" y="2825728"/>
                </a:cubicBezTo>
                <a:cubicBezTo>
                  <a:pt x="524843" y="2853944"/>
                  <a:pt x="263571" y="2769268"/>
                  <a:pt x="0" y="2825728"/>
                </a:cubicBezTo>
                <a:cubicBezTo>
                  <a:pt x="-2409" y="2647647"/>
                  <a:pt x="41377" y="2563708"/>
                  <a:pt x="0" y="2317097"/>
                </a:cubicBezTo>
                <a:cubicBezTo>
                  <a:pt x="-41377" y="2070486"/>
                  <a:pt x="65397" y="1902310"/>
                  <a:pt x="0" y="1751951"/>
                </a:cubicBezTo>
                <a:cubicBezTo>
                  <a:pt x="-65397" y="1601592"/>
                  <a:pt x="50225" y="1280605"/>
                  <a:pt x="0" y="1130291"/>
                </a:cubicBezTo>
                <a:cubicBezTo>
                  <a:pt x="-50225" y="979977"/>
                  <a:pt x="3507" y="857551"/>
                  <a:pt x="0" y="621660"/>
                </a:cubicBezTo>
                <a:cubicBezTo>
                  <a:pt x="-3507" y="385769"/>
                  <a:pt x="39472" y="273437"/>
                  <a:pt x="0" y="0"/>
                </a:cubicBezTo>
                <a:close/>
              </a:path>
              <a:path w="2388550" h="2825728" stroke="0" extrusionOk="0">
                <a:moveTo>
                  <a:pt x="0" y="0"/>
                </a:moveTo>
                <a:cubicBezTo>
                  <a:pt x="173062" y="-52183"/>
                  <a:pt x="332832" y="13483"/>
                  <a:pt x="573252" y="0"/>
                </a:cubicBezTo>
                <a:cubicBezTo>
                  <a:pt x="813672" y="-13483"/>
                  <a:pt x="869364" y="50023"/>
                  <a:pt x="1098733" y="0"/>
                </a:cubicBezTo>
                <a:cubicBezTo>
                  <a:pt x="1328102" y="-50023"/>
                  <a:pt x="1566147" y="56260"/>
                  <a:pt x="1743642" y="0"/>
                </a:cubicBezTo>
                <a:cubicBezTo>
                  <a:pt x="1921137" y="-56260"/>
                  <a:pt x="2176469" y="10137"/>
                  <a:pt x="2388550" y="0"/>
                </a:cubicBezTo>
                <a:cubicBezTo>
                  <a:pt x="2422529" y="156514"/>
                  <a:pt x="2364954" y="342052"/>
                  <a:pt x="2388550" y="536888"/>
                </a:cubicBezTo>
                <a:cubicBezTo>
                  <a:pt x="2412146" y="731724"/>
                  <a:pt x="2333231" y="913807"/>
                  <a:pt x="2388550" y="1045519"/>
                </a:cubicBezTo>
                <a:cubicBezTo>
                  <a:pt x="2443869" y="1177231"/>
                  <a:pt x="2378412" y="1341265"/>
                  <a:pt x="2388550" y="1610665"/>
                </a:cubicBezTo>
                <a:cubicBezTo>
                  <a:pt x="2398688" y="1880065"/>
                  <a:pt x="2367258" y="1990001"/>
                  <a:pt x="2388550" y="2175811"/>
                </a:cubicBezTo>
                <a:cubicBezTo>
                  <a:pt x="2409842" y="2361621"/>
                  <a:pt x="2320136" y="2686549"/>
                  <a:pt x="2388550" y="2825728"/>
                </a:cubicBezTo>
                <a:cubicBezTo>
                  <a:pt x="2126095" y="2853848"/>
                  <a:pt x="1967174" y="2768963"/>
                  <a:pt x="1839184" y="2825728"/>
                </a:cubicBezTo>
                <a:cubicBezTo>
                  <a:pt x="1711194" y="2882493"/>
                  <a:pt x="1441651" y="2757966"/>
                  <a:pt x="1242046" y="2825728"/>
                </a:cubicBezTo>
                <a:cubicBezTo>
                  <a:pt x="1042441" y="2893490"/>
                  <a:pt x="789621" y="2785775"/>
                  <a:pt x="668794" y="2825728"/>
                </a:cubicBezTo>
                <a:cubicBezTo>
                  <a:pt x="547967" y="2865681"/>
                  <a:pt x="201403" y="2813625"/>
                  <a:pt x="0" y="2825728"/>
                </a:cubicBezTo>
                <a:cubicBezTo>
                  <a:pt x="-861" y="2548247"/>
                  <a:pt x="58713" y="2442439"/>
                  <a:pt x="0" y="2204068"/>
                </a:cubicBezTo>
                <a:cubicBezTo>
                  <a:pt x="-58713" y="1965697"/>
                  <a:pt x="30892" y="1891839"/>
                  <a:pt x="0" y="1582408"/>
                </a:cubicBezTo>
                <a:cubicBezTo>
                  <a:pt x="-30892" y="1272977"/>
                  <a:pt x="47928" y="1154440"/>
                  <a:pt x="0" y="1017262"/>
                </a:cubicBezTo>
                <a:cubicBezTo>
                  <a:pt x="-47928" y="880084"/>
                  <a:pt x="107628" y="305601"/>
                  <a:pt x="0" y="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wrap="square" lIns="180000" tIns="180000" rIns="180000" bIns="180000">
            <a:spAutoFit/>
          </a:bodyPr>
          <a:lstStyle/>
          <a:p>
            <a:r>
              <a:rPr lang="en-US" sz="3200" b="1" dirty="0"/>
              <a:t>Financial abuse is a form of domestic abuse.</a:t>
            </a:r>
          </a:p>
        </p:txBody>
      </p:sp>
    </p:spTree>
    <p:extLst>
      <p:ext uri="{BB962C8B-B14F-4D97-AF65-F5344CB8AC3E}">
        <p14:creationId xmlns:p14="http://schemas.microsoft.com/office/powerpoint/2010/main" val="395428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D97C18-7F5F-0D4E-954F-4FEF52A2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468000"/>
            <a:ext cx="4754241" cy="1860474"/>
          </a:xfrm>
        </p:spPr>
        <p:txBody>
          <a:bodyPr>
            <a:normAutofit/>
          </a:bodyPr>
          <a:lstStyle/>
          <a:p>
            <a:pPr lvl="0"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GB" cap="none" dirty="0">
                <a:solidFill>
                  <a:srgbClr val="00864F"/>
                </a:solidFill>
              </a:rPr>
              <a:t>Who’s got </a:t>
            </a:r>
            <a:br>
              <a:rPr lang="en-GB" cap="none" dirty="0">
                <a:solidFill>
                  <a:srgbClr val="00864F"/>
                </a:solidFill>
              </a:rPr>
            </a:br>
            <a:r>
              <a:rPr lang="en-GB" cap="none" dirty="0">
                <a:solidFill>
                  <a:srgbClr val="00864F"/>
                </a:solidFill>
              </a:rPr>
              <a:t>my money?</a:t>
            </a:r>
            <a:endParaRPr lang="en-GB" dirty="0">
              <a:solidFill>
                <a:srgbClr val="00864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D91431-197F-3B44-A2EE-9BDC305F10B4}"/>
              </a:ext>
            </a:extLst>
          </p:cNvPr>
          <p:cNvSpPr/>
          <p:nvPr/>
        </p:nvSpPr>
        <p:spPr>
          <a:xfrm>
            <a:off x="468000" y="2575679"/>
            <a:ext cx="441111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rgbClr val="00864F"/>
                </a:solidFill>
              </a:rPr>
              <a:t>Explain:</a:t>
            </a:r>
          </a:p>
          <a:p>
            <a:pPr marL="270000" indent="-270000">
              <a:buFont typeface="Wingdings" pitchFamily="2" charset="2"/>
              <a:buChar char="§"/>
            </a:pPr>
            <a:r>
              <a:rPr lang="en-GB" sz="2000" dirty="0">
                <a:solidFill>
                  <a:srgbClr val="00864F"/>
                </a:solidFill>
              </a:rPr>
              <a:t>The situation behind the headline.</a:t>
            </a:r>
          </a:p>
          <a:p>
            <a:pPr marL="270000" indent="-270000">
              <a:buFont typeface="Wingdings" pitchFamily="2" charset="2"/>
              <a:buChar char="§"/>
            </a:pPr>
            <a:r>
              <a:rPr lang="en-GB" sz="2000" dirty="0">
                <a:solidFill>
                  <a:srgbClr val="00864F"/>
                </a:solidFill>
              </a:rPr>
              <a:t>What the consequences might be. </a:t>
            </a:r>
          </a:p>
          <a:p>
            <a:pPr marL="270000" indent="-270000">
              <a:buFont typeface="Wingdings" pitchFamily="2" charset="2"/>
              <a:buChar char="§"/>
            </a:pPr>
            <a:r>
              <a:rPr lang="en-GB" sz="2000" dirty="0">
                <a:solidFill>
                  <a:srgbClr val="00864F"/>
                </a:solidFill>
              </a:rPr>
              <a:t>How to avoid/resolve the situation.</a:t>
            </a:r>
          </a:p>
          <a:p>
            <a:pPr marL="270000" indent="-270000">
              <a:buFont typeface="Wingdings" pitchFamily="2" charset="2"/>
              <a:buChar char="§"/>
            </a:pPr>
            <a:r>
              <a:rPr lang="en-GB" sz="2000" dirty="0">
                <a:solidFill>
                  <a:srgbClr val="00864F"/>
                </a:solidFill>
              </a:rPr>
              <a:t>Where to go to seek advice or help.</a:t>
            </a:r>
          </a:p>
          <a:p>
            <a:pPr marL="270000" indent="-270000">
              <a:buFont typeface="Wingdings" pitchFamily="2" charset="2"/>
              <a:buChar char="§"/>
            </a:pPr>
            <a:endParaRPr lang="en-GB" sz="2000" b="1" dirty="0">
              <a:solidFill>
                <a:srgbClr val="00864F"/>
              </a:solidFill>
            </a:endParaRPr>
          </a:p>
          <a:p>
            <a:r>
              <a:rPr lang="en-GB" sz="2000" b="1" dirty="0">
                <a:solidFill>
                  <a:srgbClr val="00864F"/>
                </a:solidFill>
              </a:rPr>
              <a:t>Decide on:</a:t>
            </a:r>
          </a:p>
          <a:p>
            <a:pPr marL="270000" indent="-270000">
              <a:buFont typeface="Wingdings" pitchFamily="2" charset="2"/>
              <a:buChar char="§"/>
            </a:pPr>
            <a:r>
              <a:rPr lang="en-GB" sz="2000" dirty="0">
                <a:solidFill>
                  <a:srgbClr val="00864F"/>
                </a:solidFill>
              </a:rPr>
              <a:t>One key thing you’ve learnt.</a:t>
            </a:r>
            <a:endParaRPr lang="en-US" sz="2000" dirty="0"/>
          </a:p>
        </p:txBody>
      </p:sp>
      <p:sp>
        <p:nvSpPr>
          <p:cNvPr id="22" name="Rectangle 21" descr="silhouette of people with question marks on their heads">
            <a:extLst>
              <a:ext uri="{FF2B5EF4-FFF2-40B4-BE49-F238E27FC236}">
                <a16:creationId xmlns:a16="http://schemas.microsoft.com/office/drawing/2014/main" id="{AA7525A9-BE11-1045-8E7A-FEC0F90D16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222240" y="0"/>
            <a:ext cx="4683760" cy="6858000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72CA5-4F0D-D24E-9ECE-436D3041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291" y="1117285"/>
            <a:ext cx="1129272" cy="1211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3E560E-4516-5048-80C4-43801AB73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300" y="1208552"/>
            <a:ext cx="249254" cy="4361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F08352-9071-A242-9E9B-6E36E6DE9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291" y="4554878"/>
            <a:ext cx="1129272" cy="12111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2BC72D-85E6-F54E-B493-172CAA92A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300" y="4646146"/>
            <a:ext cx="249254" cy="436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008E17-9357-0943-ACC1-608B0E02D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4978" y="2450347"/>
            <a:ext cx="1651303" cy="1771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2863FE-808C-694D-AE17-B9AA01FD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088" y="2581932"/>
            <a:ext cx="348169" cy="609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5C412-7670-FB42-B116-63C210888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1572" y="2450347"/>
            <a:ext cx="1651303" cy="1771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0F276B-21FB-F743-B6E5-A765B30F9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290" y="2581932"/>
            <a:ext cx="348169" cy="6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FFB8-F233-EC4B-936C-CB37C99F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7466631" cy="185241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 – Round up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19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b="1" cap="none" dirty="0">
                <a:solidFill>
                  <a:srgbClr val="00864F"/>
                </a:solidFill>
                <a:ea typeface="ＭＳ Ｐゴシック"/>
              </a:rPr>
              <a:t>Who’s got my money?</a:t>
            </a:r>
            <a:br>
              <a:rPr lang="en-US" sz="2400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12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28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US" sz="32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1FDB8A-DAB5-5941-8E55-C5EA97025224}"/>
              </a:ext>
            </a:extLst>
          </p:cNvPr>
          <p:cNvSpPr txBox="1">
            <a:spLocks/>
          </p:cNvSpPr>
          <p:nvPr/>
        </p:nvSpPr>
        <p:spPr>
          <a:xfrm>
            <a:off x="0" y="2440800"/>
            <a:ext cx="7867650" cy="4417200"/>
          </a:xfrm>
          <a:prstGeom prst="rect">
            <a:avLst/>
          </a:prstGeom>
          <a:solidFill>
            <a:srgbClr val="78B637"/>
          </a:solidFill>
        </p:spPr>
        <p:txBody>
          <a:bodyPr lIns="468000" tIns="0" rIns="432000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cs typeface="+mn-cs"/>
              </a:rPr>
              <a:t>Stay in control of your own money.</a:t>
            </a:r>
          </a:p>
          <a:p>
            <a:pPr marL="270000" lvl="0" indent="-270000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cs typeface="+mn-cs"/>
              </a:rPr>
              <a:t>Know where your money comes from and who you are giving it to.</a:t>
            </a:r>
          </a:p>
          <a:p>
            <a:pPr marL="270000" lvl="0" indent="-270000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cs typeface="+mn-cs"/>
              </a:rPr>
              <a:t>Be vigilant. Your bank will never ask you to transfer money into another account.</a:t>
            </a:r>
          </a:p>
          <a:p>
            <a:pPr marL="270000" lvl="0" indent="-270000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cs typeface="+mn-cs"/>
              </a:rPr>
              <a:t>If you are unhappy and feel someone has control of your money, talk to your bank.</a:t>
            </a:r>
          </a:p>
          <a:p>
            <a:pPr marL="270000" lvl="0" indent="-270000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cs typeface="+mn-cs"/>
              </a:rPr>
              <a:t>If someone takes your money, report it immediately.</a:t>
            </a:r>
          </a:p>
          <a:p>
            <a:pPr marL="270000" lvl="0" indent="-270000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cs typeface="+mn-cs"/>
              </a:rPr>
              <a:t>If you have a money problem, seek help and advice quickly.</a:t>
            </a:r>
          </a:p>
          <a:p>
            <a:pPr marL="270000" lvl="0" indent="-270000" defTabSz="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cs typeface="+mn-cs"/>
              </a:rPr>
              <a:t>Talk to others – your friends, family or supportive adults.</a:t>
            </a:r>
          </a:p>
        </p:txBody>
      </p:sp>
      <p:pic>
        <p:nvPicPr>
          <p:cNvPr id="4" name="Picture 3" descr="image of student with headphones on">
            <a:extLst>
              <a:ext uri="{FF2B5EF4-FFF2-40B4-BE49-F238E27FC236}">
                <a16:creationId xmlns:a16="http://schemas.microsoft.com/office/drawing/2014/main" id="{9B010DFC-7AEC-AA48-9D10-2A7741F713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11" t="13846" r="14779" b="913"/>
          <a:stretch/>
        </p:blipFill>
        <p:spPr>
          <a:xfrm>
            <a:off x="7867650" y="2440800"/>
            <a:ext cx="2038350" cy="44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3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DF5F-5528-6F4F-AE85-B4B60D7B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066744"/>
            <a:ext cx="9906000" cy="1093788"/>
          </a:xfrm>
        </p:spPr>
        <p:txBody>
          <a:bodyPr>
            <a:normAutofit/>
          </a:bodyPr>
          <a:lstStyle/>
          <a:p>
            <a:pPr lvl="0" eaLnBrk="1" hangingPunct="1"/>
            <a:r>
              <a:rPr lang="en-GB" sz="5400" cap="none" dirty="0">
                <a:solidFill>
                  <a:srgbClr val="00864F"/>
                </a:solidFill>
                <a:ea typeface="ＭＳ Ｐゴシック"/>
              </a:rPr>
              <a:t>Thank you!</a:t>
            </a:r>
            <a:endParaRPr lang="en-US" dirty="0"/>
          </a:p>
        </p:txBody>
      </p:sp>
      <p:pic>
        <p:nvPicPr>
          <p:cNvPr id="27" name="Picture 26" descr="Lloyds Bank logo">
            <a:extLst>
              <a:ext uri="{FF2B5EF4-FFF2-40B4-BE49-F238E27FC236}">
                <a16:creationId xmlns:a16="http://schemas.microsoft.com/office/drawing/2014/main" id="{65FCEFC9-FD25-FD4C-8224-601E709B9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578" y="317241"/>
            <a:ext cx="1386843" cy="1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3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FFB8-F233-EC4B-936C-CB37C99F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9" y="304799"/>
            <a:ext cx="3059655" cy="6248399"/>
          </a:xfrm>
          <a:solidFill>
            <a:srgbClr val="024731"/>
          </a:solidFill>
        </p:spPr>
        <p:txBody>
          <a:bodyPr lIns="360000" tIns="648000">
            <a:noAutofit/>
          </a:bodyPr>
          <a:lstStyle/>
          <a:p>
            <a:pPr algn="l" eaLnBrk="1" hangingPunct="1"/>
            <a:r>
              <a:rPr lang="en-US" cap="none" dirty="0">
                <a:solidFill>
                  <a:schemeClr val="bg1"/>
                </a:solidFill>
                <a:ea typeface="ＭＳ Ｐゴシック"/>
              </a:rPr>
              <a:t>Introduction</a:t>
            </a:r>
            <a:br>
              <a:rPr lang="en-US" cap="none" dirty="0">
                <a:solidFill>
                  <a:schemeClr val="bg1"/>
                </a:solidFill>
                <a:ea typeface="ＭＳ Ｐゴシック"/>
              </a:rPr>
            </a:br>
            <a:br>
              <a:rPr lang="en-US" sz="1200" cap="none" dirty="0">
                <a:solidFill>
                  <a:schemeClr val="bg1"/>
                </a:solidFill>
                <a:ea typeface="ＭＳ Ｐゴシック"/>
              </a:rPr>
            </a:br>
            <a:r>
              <a:rPr lang="en-US" sz="2400" cap="none" dirty="0">
                <a:solidFill>
                  <a:schemeClr val="bg1"/>
                </a:solidFill>
              </a:rPr>
              <a:t>Today you will be learning about: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Two people looking at a laptop together">
            <a:extLst>
              <a:ext uri="{FF2B5EF4-FFF2-40B4-BE49-F238E27FC236}">
                <a16:creationId xmlns:a16="http://schemas.microsoft.com/office/drawing/2014/main" id="{D9560033-8A1A-D54D-AA9B-492FE105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4134" y="304799"/>
            <a:ext cx="6277387" cy="62483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0B6028-0E1B-0F41-9C1B-452EE85C8C90}"/>
              </a:ext>
            </a:extLst>
          </p:cNvPr>
          <p:cNvSpPr txBox="1"/>
          <p:nvPr/>
        </p:nvSpPr>
        <p:spPr>
          <a:xfrm>
            <a:off x="641822" y="2772000"/>
            <a:ext cx="4652073" cy="2621165"/>
          </a:xfrm>
          <a:prstGeom prst="rect">
            <a:avLst/>
          </a:prstGeom>
          <a:solidFill>
            <a:srgbClr val="006C32">
              <a:alpha val="90000"/>
            </a:srgbClr>
          </a:solidFill>
          <a:ln w="38100">
            <a:noFill/>
          </a:ln>
        </p:spPr>
        <p:txBody>
          <a:bodyPr wrap="square" lIns="360000" tIns="360000" rIns="396000" bIns="360000" rtlCol="0" anchor="ctr" anchorCtr="0">
            <a:noAutofit/>
          </a:bodyPr>
          <a:lstStyle/>
          <a:p>
            <a:pPr marL="270000" lvl="0" indent="-2700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The importance of insurance.</a:t>
            </a:r>
          </a:p>
          <a:p>
            <a:pPr marL="270000" lvl="0" indent="-2700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Adapting our behaviour with money to reduce risk.</a:t>
            </a:r>
          </a:p>
          <a:p>
            <a:pPr marL="270000" lvl="0" indent="-2700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How to stay in control </a:t>
            </a:r>
            <a:br>
              <a:rPr lang="en-GB" sz="2200" dirty="0">
                <a:solidFill>
                  <a:schemeClr val="bg1"/>
                </a:solidFill>
              </a:rPr>
            </a:br>
            <a:r>
              <a:rPr lang="en-GB" sz="2200" dirty="0">
                <a:solidFill>
                  <a:schemeClr val="bg1"/>
                </a:solidFill>
              </a:rPr>
              <a:t>of your money.</a:t>
            </a:r>
          </a:p>
        </p:txBody>
      </p:sp>
    </p:spTree>
    <p:extLst>
      <p:ext uri="{BB962C8B-B14F-4D97-AF65-F5344CB8AC3E}">
        <p14:creationId xmlns:p14="http://schemas.microsoft.com/office/powerpoint/2010/main" val="248245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D97C18-7F5F-0D4E-954F-4FEF52A2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7999"/>
            <a:ext cx="2219968" cy="196835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GB" cap="none" dirty="0"/>
              <a:t>Why have insurance?</a:t>
            </a:r>
            <a:endParaRPr lang="en-GB" dirty="0">
              <a:solidFill>
                <a:srgbClr val="00864F"/>
              </a:solidFill>
            </a:endParaRP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630B42D4-8E16-1247-AFAC-0DD4DC4E9B87}"/>
              </a:ext>
            </a:extLst>
          </p:cNvPr>
          <p:cNvSpPr txBox="1">
            <a:spLocks/>
          </p:cNvSpPr>
          <p:nvPr/>
        </p:nvSpPr>
        <p:spPr>
          <a:xfrm>
            <a:off x="2707200" y="0"/>
            <a:ext cx="7198800" cy="6858000"/>
          </a:xfrm>
          <a:prstGeom prst="rect">
            <a:avLst/>
          </a:prstGeom>
          <a:solidFill>
            <a:srgbClr val="2178B0"/>
          </a:solidFill>
        </p:spPr>
        <p:txBody>
          <a:bodyPr lIns="468000" tIns="1080000" rIns="468000" bIns="0" anchor="t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bg1"/>
                </a:solidFill>
              </a:rPr>
              <a:t>How many different types of insurance can you name in 30 seconds?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Buildings insurance.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Home content insurance.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Pet insurance.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Travel/holiday insurance.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Car insurance.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Life assurance.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Income protection/critical illness insurance.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Mobile phone insurance.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Extended warranty insurance for domestic/electrical appliances.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Medical insurance (health/dental plans).</a:t>
            </a:r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1" name="Picture 30" descr="Image of a man looking at his phone">
            <a:extLst>
              <a:ext uri="{FF2B5EF4-FFF2-40B4-BE49-F238E27FC236}">
                <a16:creationId xmlns:a16="http://schemas.microsoft.com/office/drawing/2014/main" id="{3635D24A-879C-0C46-8760-39006B7D8F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616233"/>
            <a:ext cx="2707201" cy="42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1"/>
            <a:ext cx="1711436" cy="182143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GB" sz="3200" cap="none" dirty="0"/>
              <a:t>It all adds up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999C8-A939-8A45-A0EC-F8D21E348C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706000" y="0"/>
            <a:ext cx="7200000" cy="6858000"/>
          </a:xfrm>
          <a:prstGeom prst="rect">
            <a:avLst/>
          </a:prstGeom>
          <a:solidFill>
            <a:srgbClr val="2178B0"/>
          </a:solidFill>
        </p:spPr>
        <p:txBody>
          <a:bodyPr wrap="square" lIns="324000" tIns="468000" rIns="503999" bIns="468000" rtlCol="0" anchor="t" anchorCtr="0">
            <a:noAutofit/>
          </a:bodyPr>
          <a:lstStyle/>
          <a:p>
            <a:pPr marL="1260000"/>
            <a:endParaRPr lang="en-GB" sz="2000" b="1" dirty="0">
              <a:solidFill>
                <a:schemeClr val="bg1"/>
              </a:solidFill>
            </a:endParaRPr>
          </a:p>
          <a:p>
            <a:pPr marL="1260000"/>
            <a:r>
              <a:rPr lang="en-GB" sz="2000" dirty="0">
                <a:solidFill>
                  <a:schemeClr val="bg1"/>
                </a:solidFill>
              </a:rPr>
              <a:t>In 2024, travel insurers paid claims </a:t>
            </a:r>
            <a:r>
              <a:rPr lang="en-GB" sz="2000" b="1" dirty="0">
                <a:solidFill>
                  <a:schemeClr val="bg1"/>
                </a:solidFill>
              </a:rPr>
              <a:t>worth a total of £352m </a:t>
            </a:r>
            <a:r>
              <a:rPr lang="en-GB" sz="2000" dirty="0">
                <a:solidFill>
                  <a:schemeClr val="bg1"/>
                </a:solidFill>
              </a:rPr>
              <a:t>to travellers who needed help whilst they were abroad.</a:t>
            </a:r>
          </a:p>
          <a:p>
            <a:pPr marL="1260000"/>
            <a:endParaRPr lang="en-GB" sz="2000" b="1" dirty="0">
              <a:solidFill>
                <a:schemeClr val="bg1"/>
              </a:solidFill>
            </a:endParaRPr>
          </a:p>
          <a:p>
            <a:pPr marL="1260000"/>
            <a:r>
              <a:rPr lang="en-GB" sz="2000" dirty="0">
                <a:solidFill>
                  <a:schemeClr val="bg1"/>
                </a:solidFill>
              </a:rPr>
              <a:t>In </a:t>
            </a:r>
            <a:r>
              <a:rPr lang="en-GB" sz="2000">
                <a:solidFill>
                  <a:schemeClr val="bg1"/>
                </a:solidFill>
              </a:rPr>
              <a:t>2024 pet </a:t>
            </a:r>
            <a:r>
              <a:rPr lang="en-GB" sz="2000" dirty="0">
                <a:solidFill>
                  <a:schemeClr val="bg1"/>
                </a:solidFill>
              </a:rPr>
              <a:t>insurers paid out a </a:t>
            </a:r>
            <a:r>
              <a:rPr lang="en-GB" sz="2000" b="1" dirty="0">
                <a:solidFill>
                  <a:schemeClr val="bg1"/>
                </a:solidFill>
              </a:rPr>
              <a:t>record-breaking 1.1 million </a:t>
            </a:r>
            <a:r>
              <a:rPr lang="en-GB" sz="2000" dirty="0">
                <a:solidFill>
                  <a:schemeClr val="bg1"/>
                </a:solidFill>
              </a:rPr>
              <a:t>claims worth </a:t>
            </a:r>
            <a:r>
              <a:rPr lang="en-GB" sz="2000" b="1" dirty="0">
                <a:solidFill>
                  <a:schemeClr val="bg1"/>
                </a:solidFill>
              </a:rPr>
              <a:t>£1.2 billion</a:t>
            </a:r>
            <a:r>
              <a:rPr lang="en-GB" sz="2000" dirty="0">
                <a:solidFill>
                  <a:schemeClr val="bg1"/>
                </a:solidFill>
              </a:rPr>
              <a:t>. The equivalent of £3.2m worth of pet insurance claims were processed every day.</a:t>
            </a:r>
          </a:p>
          <a:p>
            <a:pPr marL="1260000"/>
            <a:endParaRPr lang="en-GB" sz="2000" b="1" dirty="0">
              <a:solidFill>
                <a:schemeClr val="bg1"/>
              </a:solidFill>
            </a:endParaRPr>
          </a:p>
          <a:p>
            <a:pPr marL="1260000"/>
            <a:r>
              <a:rPr lang="en-GB" sz="2000" dirty="0">
                <a:solidFill>
                  <a:schemeClr val="bg1"/>
                </a:solidFill>
              </a:rPr>
              <a:t>Motor Insurance - Insurers processed the equivalent of </a:t>
            </a:r>
            <a:r>
              <a:rPr lang="en-GB" sz="2000" b="1" dirty="0">
                <a:solidFill>
                  <a:schemeClr val="bg1"/>
                </a:solidFill>
              </a:rPr>
              <a:t>£34m of claims per day </a:t>
            </a:r>
            <a:r>
              <a:rPr lang="en-GB" sz="2000" dirty="0">
                <a:solidFill>
                  <a:schemeClr val="bg1"/>
                </a:solidFill>
              </a:rPr>
              <a:t>in motor claims in 2024.</a:t>
            </a:r>
          </a:p>
          <a:p>
            <a:pPr marL="1260000"/>
            <a:endParaRPr lang="en-GB" sz="1600" dirty="0">
              <a:solidFill>
                <a:schemeClr val="bg1"/>
              </a:solidFill>
            </a:endParaRPr>
          </a:p>
          <a:p>
            <a:pPr marL="1260000"/>
            <a:r>
              <a:rPr lang="en-GB" sz="2000" dirty="0">
                <a:solidFill>
                  <a:schemeClr val="bg1"/>
                </a:solidFill>
              </a:rPr>
              <a:t>Property Insurance - Insurers processed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£3.5 billion in property claims</a:t>
            </a:r>
            <a:r>
              <a:rPr lang="en-GB" sz="2000" dirty="0">
                <a:solidFill>
                  <a:schemeClr val="bg1"/>
                </a:solidFill>
              </a:rPr>
              <a:t> in 2024. The highest type of claim is for Fire and Explosion which is equivalent to 17% of all claims followed closely by Theft at 14%.</a:t>
            </a:r>
          </a:p>
          <a:p>
            <a:pPr marL="1260000"/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" name="Picture 9" descr="aeroplane icon">
            <a:extLst>
              <a:ext uri="{FF2B5EF4-FFF2-40B4-BE49-F238E27FC236}">
                <a16:creationId xmlns:a16="http://schemas.microsoft.com/office/drawing/2014/main" id="{A1853C13-E00F-4143-A915-B358F2321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156" y="943912"/>
            <a:ext cx="650950" cy="650950"/>
          </a:xfrm>
          <a:prstGeom prst="rect">
            <a:avLst/>
          </a:prstGeom>
        </p:spPr>
      </p:pic>
      <p:pic>
        <p:nvPicPr>
          <p:cNvPr id="5" name="Picture 4" descr="dog icon">
            <a:extLst>
              <a:ext uri="{FF2B5EF4-FFF2-40B4-BE49-F238E27FC236}">
                <a16:creationId xmlns:a16="http://schemas.microsoft.com/office/drawing/2014/main" id="{A68AF02E-F0E8-2C47-B64C-8699A8A06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156" y="2323864"/>
            <a:ext cx="650950" cy="650950"/>
          </a:xfrm>
          <a:prstGeom prst="rect">
            <a:avLst/>
          </a:prstGeom>
        </p:spPr>
      </p:pic>
      <p:pic>
        <p:nvPicPr>
          <p:cNvPr id="12" name="Picture 11" descr="car icon">
            <a:extLst>
              <a:ext uri="{FF2B5EF4-FFF2-40B4-BE49-F238E27FC236}">
                <a16:creationId xmlns:a16="http://schemas.microsoft.com/office/drawing/2014/main" id="{D2CA1B95-1179-C34B-B0E7-41C87B3B9B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156" y="3663670"/>
            <a:ext cx="650950" cy="650950"/>
          </a:xfrm>
          <a:prstGeom prst="rect">
            <a:avLst/>
          </a:prstGeom>
        </p:spPr>
      </p:pic>
      <p:pic>
        <p:nvPicPr>
          <p:cNvPr id="8" name="Picture 7" descr="house icon">
            <a:extLst>
              <a:ext uri="{FF2B5EF4-FFF2-40B4-BE49-F238E27FC236}">
                <a16:creationId xmlns:a16="http://schemas.microsoft.com/office/drawing/2014/main" id="{A13036BD-3D68-8148-BFDE-57114D645E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156" y="5093639"/>
            <a:ext cx="650950" cy="650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00B364-3962-66E9-9F41-18C85F4EE0A2}"/>
              </a:ext>
            </a:extLst>
          </p:cNvPr>
          <p:cNvSpPr txBox="1"/>
          <p:nvPr/>
        </p:nvSpPr>
        <p:spPr>
          <a:xfrm>
            <a:off x="3191194" y="6383427"/>
            <a:ext cx="650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</a:rPr>
              <a:t>https://</a:t>
            </a:r>
            <a:r>
              <a:rPr lang="en-US" sz="1200" u="sng" dirty="0" err="1">
                <a:solidFill>
                  <a:schemeClr val="bg1"/>
                </a:solidFill>
              </a:rPr>
              <a:t>www.abi.org.uk</a:t>
            </a:r>
            <a:r>
              <a:rPr lang="en-US" sz="1200" u="sng" dirty="0">
                <a:solidFill>
                  <a:schemeClr val="bg1"/>
                </a:solidFill>
              </a:rPr>
              <a:t>/</a:t>
            </a:r>
            <a:r>
              <a:rPr lang="en-US" sz="1200" u="sng" dirty="0" err="1">
                <a:solidFill>
                  <a:schemeClr val="bg1"/>
                </a:solidFill>
              </a:rPr>
              <a:t>globalassets</a:t>
            </a:r>
            <a:r>
              <a:rPr lang="en-US" sz="1200" u="sng" dirty="0">
                <a:solidFill>
                  <a:schemeClr val="bg1"/>
                </a:solidFill>
              </a:rPr>
              <a:t>/files/publications/public/key-facts/abi_key_facts_2021.pdf</a:t>
            </a:r>
          </a:p>
          <a:p>
            <a:endParaRPr lang="en-US" sz="1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5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9C0D8AF-DCB5-BE4C-9956-A2C238331534}"/>
              </a:ext>
            </a:extLst>
          </p:cNvPr>
          <p:cNvSpPr txBox="1">
            <a:spLocks/>
          </p:cNvSpPr>
          <p:nvPr/>
        </p:nvSpPr>
        <p:spPr>
          <a:xfrm>
            <a:off x="467140" y="467999"/>
            <a:ext cx="3591904" cy="5895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6676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3359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003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67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Worth the risk?</a:t>
            </a:r>
            <a:endParaRPr lang="en-US" sz="3200" dirty="0"/>
          </a:p>
        </p:txBody>
      </p:sp>
      <p:pic>
        <p:nvPicPr>
          <p:cNvPr id="5" name="Graphic 4" descr="image of an aeroplane flying in">
            <a:extLst>
              <a:ext uri="{FF2B5EF4-FFF2-40B4-BE49-F238E27FC236}">
                <a16:creationId xmlns:a16="http://schemas.microsoft.com/office/drawing/2014/main" id="{B7F6E973-888F-714F-8296-670C72A20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723177" y="4118201"/>
            <a:ext cx="2572657" cy="2553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0E10C3-9809-C74D-AA0F-D40B91A9563A}"/>
              </a:ext>
            </a:extLst>
          </p:cNvPr>
          <p:cNvSpPr txBox="1"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rgbClr val="2178B0"/>
          </a:solidFill>
        </p:spPr>
        <p:txBody>
          <a:bodyPr wrap="square" lIns="468000" tIns="468000" rIns="756000" bIns="468000" rtlCol="0" anchor="ctr" anchorCtr="0">
            <a:no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Is insurance important?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In 2024, a holiday insurance claim paid out </a:t>
            </a:r>
            <a:r>
              <a:rPr lang="en-GB" sz="2000" b="1" dirty="0">
                <a:solidFill>
                  <a:schemeClr val="bg1"/>
                </a:solidFill>
              </a:rPr>
              <a:t>£78,000 </a:t>
            </a:r>
            <a:r>
              <a:rPr lang="en-GB" sz="2000" dirty="0">
                <a:solidFill>
                  <a:schemeClr val="bg1"/>
                </a:solidFill>
              </a:rPr>
              <a:t>to a traveller. They had spent </a:t>
            </a:r>
            <a:r>
              <a:rPr lang="en-GB" sz="2000" b="1" dirty="0">
                <a:solidFill>
                  <a:schemeClr val="bg1"/>
                </a:solidFill>
              </a:rPr>
              <a:t>23 days in hospital</a:t>
            </a:r>
            <a:r>
              <a:rPr lang="en-GB" sz="2000" dirty="0">
                <a:solidFill>
                  <a:schemeClr val="bg1"/>
                </a:solidFill>
              </a:rPr>
              <a:t> recovering from injuries and trauma following a road crash in </a:t>
            </a:r>
            <a:r>
              <a:rPr lang="en-GB" sz="2000" b="1" dirty="0">
                <a:solidFill>
                  <a:schemeClr val="bg1"/>
                </a:solidFill>
              </a:rPr>
              <a:t>Spain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16A5B-E1A3-0D4E-846F-3B6E6A7848EB}"/>
              </a:ext>
            </a:extLst>
          </p:cNvPr>
          <p:cNvSpPr txBox="1"/>
          <p:nvPr/>
        </p:nvSpPr>
        <p:spPr>
          <a:xfrm>
            <a:off x="5405120" y="6133145"/>
            <a:ext cx="245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</a:rPr>
              <a:t>www.abi.org.uk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FFB8-F233-EC4B-936C-CB37C99F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3667119" cy="1056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Who really pays?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B6028-0E1B-0F41-9C1B-452EE85C8C90}"/>
              </a:ext>
            </a:extLst>
          </p:cNvPr>
          <p:cNvSpPr txBox="1"/>
          <p:nvPr/>
        </p:nvSpPr>
        <p:spPr>
          <a:xfrm>
            <a:off x="-4687" y="2832576"/>
            <a:ext cx="4150688" cy="4025423"/>
          </a:xfrm>
          <a:prstGeom prst="rect">
            <a:avLst/>
          </a:prstGeom>
          <a:solidFill>
            <a:srgbClr val="2178B0"/>
          </a:solidFill>
        </p:spPr>
        <p:txBody>
          <a:bodyPr wrap="square" lIns="468000" tIns="0" rIns="468000" bIns="0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about the moral/ethical issues of this statistic?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really pays for insurance fraud?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insurance fraud impact on individuals and society as a whole?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C22AE-75F5-0F48-A0EA-0E9898F067A2}"/>
              </a:ext>
            </a:extLst>
          </p:cNvPr>
          <p:cNvSpPr txBox="1"/>
          <p:nvPr/>
        </p:nvSpPr>
        <p:spPr>
          <a:xfrm>
            <a:off x="4146000" y="0"/>
            <a:ext cx="5760000" cy="2832577"/>
          </a:xfrm>
          <a:prstGeom prst="rect">
            <a:avLst/>
          </a:prstGeom>
          <a:solidFill>
            <a:srgbClr val="00864F"/>
          </a:solidFill>
        </p:spPr>
        <p:txBody>
          <a:bodyPr wrap="square" lIns="468000" tIns="468000" rIns="360000" bIns="360000"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£1.3bn of general insurance claims fraud was detected/suspected in 2024.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Fraudulent motor claims were the most common, valued at over £600m.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www.abi.org.uk</a:t>
            </a:r>
            <a:endParaRPr lang="en-GB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Image of a young man paying for something with his card on his mobile phone">
            <a:extLst>
              <a:ext uri="{FF2B5EF4-FFF2-40B4-BE49-F238E27FC236}">
                <a16:creationId xmlns:a16="http://schemas.microsoft.com/office/drawing/2014/main" id="{992EEE67-F711-4849-89CB-A9229DA40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6211" y="2832576"/>
            <a:ext cx="5759789" cy="40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9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7999"/>
            <a:ext cx="4814309" cy="1972801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 – round up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19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b="1" cap="none" dirty="0">
                <a:solidFill>
                  <a:srgbClr val="00864F"/>
                </a:solidFill>
                <a:ea typeface="ＭＳ Ｐゴシック"/>
              </a:rPr>
              <a:t>Why have insurance?</a:t>
            </a:r>
            <a:br>
              <a:rPr lang="en-US" sz="2400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12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28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US" sz="3200" dirty="0">
              <a:solidFill>
                <a:srgbClr val="00864F"/>
              </a:solidFill>
            </a:endParaRPr>
          </a:p>
        </p:txBody>
      </p:sp>
      <p:pic>
        <p:nvPicPr>
          <p:cNvPr id="4" name="Picture 3" descr="young woman smiling whilst looking at her mobile phone">
            <a:extLst>
              <a:ext uri="{FF2B5EF4-FFF2-40B4-BE49-F238E27FC236}">
                <a16:creationId xmlns:a16="http://schemas.microsoft.com/office/drawing/2014/main" id="{CE3C08C7-CAF7-634C-8A6F-CAAEC6859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114" y="0"/>
            <a:ext cx="4465886" cy="6858000"/>
          </a:xfrm>
          <a:prstGeom prst="rect">
            <a:avLst/>
          </a:prstGeom>
        </p:spPr>
      </p:pic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B7D9EDC1-F097-2E41-97F8-6EF9FC580D57}"/>
              </a:ext>
            </a:extLst>
          </p:cNvPr>
          <p:cNvSpPr txBox="1">
            <a:spLocks/>
          </p:cNvSpPr>
          <p:nvPr/>
        </p:nvSpPr>
        <p:spPr>
          <a:xfrm>
            <a:off x="0" y="2440800"/>
            <a:ext cx="5967663" cy="4417200"/>
          </a:xfrm>
          <a:prstGeom prst="rect">
            <a:avLst/>
          </a:prstGeom>
          <a:solidFill>
            <a:srgbClr val="2178B0"/>
          </a:solidFill>
        </p:spPr>
        <p:txBody>
          <a:bodyPr lIns="468000" tIns="0" rIns="360000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Insurance is a way of protecting yourself against financial loss.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Car insurance is compulsory. Other types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of insurance may be relevant depending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on circumstances.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Shop around for insurance products.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 don’t understand a financial product, seek independent financial advice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before you buy.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 are unsure what to do talk to others – friends, family and supportive adults.</a:t>
            </a:r>
          </a:p>
        </p:txBody>
      </p:sp>
    </p:spTree>
    <p:extLst>
      <p:ext uri="{BB962C8B-B14F-4D97-AF65-F5344CB8AC3E}">
        <p14:creationId xmlns:p14="http://schemas.microsoft.com/office/powerpoint/2010/main" val="29834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9C0D8AF-DCB5-BE4C-9956-A2C238331534}"/>
              </a:ext>
            </a:extLst>
          </p:cNvPr>
          <p:cNvSpPr txBox="1">
            <a:spLocks/>
          </p:cNvSpPr>
          <p:nvPr/>
        </p:nvSpPr>
        <p:spPr>
          <a:xfrm>
            <a:off x="467140" y="468000"/>
            <a:ext cx="8463729" cy="962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6676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3359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003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67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</a:t>
            </a: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GB" sz="3200" cap="none" dirty="0">
                <a:solidFill>
                  <a:srgbClr val="00864F"/>
                </a:solidFill>
              </a:rPr>
              <a:t>Adapting behaviour with money to reduce risk.</a:t>
            </a:r>
            <a:endParaRPr lang="en-US" sz="3200" dirty="0">
              <a:solidFill>
                <a:srgbClr val="00864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E10C3-9809-C74D-AA0F-D40B91A95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1718798"/>
            <a:ext cx="9906000" cy="5139202"/>
          </a:xfrm>
          <a:prstGeom prst="rect">
            <a:avLst/>
          </a:prstGeom>
          <a:solidFill>
            <a:srgbClr val="00864F"/>
          </a:solidFill>
        </p:spPr>
        <p:txBody>
          <a:bodyPr wrap="square" lIns="468000" tIns="396000" rIns="324000" bIns="360000" numCol="1" spcCol="108000" rtlCol="0" anchor="t" anchorCtr="0">
            <a:noAutofit/>
          </a:bodyPr>
          <a:lstStyle/>
          <a:p>
            <a:pPr>
              <a:spcAft>
                <a:spcPts val="1200"/>
              </a:spcAft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5812DF-2464-6949-9201-93031AE7B9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263511" y="3012496"/>
            <a:ext cx="5134658" cy="2507006"/>
          </a:xfrm>
          <a:prstGeom prst="ellipse">
            <a:avLst/>
          </a:prstGeom>
          <a:solidFill>
            <a:srgbClr val="78B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rIns="90000" bIns="0" rtlCol="0" anchor="ctr" anchorCtr="0"/>
          <a:lstStyle/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problems can make life difficult in many ways. 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some of the most common problems people experience with money: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E9DDD3-F1CE-7C4B-B237-B3AAB4576445}"/>
              </a:ext>
            </a:extLst>
          </p:cNvPr>
          <p:cNvSpPr/>
          <p:nvPr/>
        </p:nvSpPr>
        <p:spPr>
          <a:xfrm>
            <a:off x="6758142" y="2135565"/>
            <a:ext cx="23045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Not being able to make ends meet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F765FC-2B8E-6F49-A705-43D5F180B0B5}"/>
              </a:ext>
            </a:extLst>
          </p:cNvPr>
          <p:cNvSpPr/>
          <p:nvPr/>
        </p:nvSpPr>
        <p:spPr>
          <a:xfrm>
            <a:off x="7684479" y="4465315"/>
            <a:ext cx="1810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Gambling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98E6D4-9ED4-2C4D-967E-469BA676FCFF}"/>
              </a:ext>
            </a:extLst>
          </p:cNvPr>
          <p:cNvSpPr/>
          <p:nvPr/>
        </p:nvSpPr>
        <p:spPr>
          <a:xfrm>
            <a:off x="5098473" y="5852218"/>
            <a:ext cx="2964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Borrowing from an unlicensed lender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EE63F2-5E64-7246-9F4F-A0C8A3C9746C}"/>
              </a:ext>
            </a:extLst>
          </p:cNvPr>
          <p:cNvSpPr/>
          <p:nvPr/>
        </p:nvSpPr>
        <p:spPr>
          <a:xfrm>
            <a:off x="467140" y="5788641"/>
            <a:ext cx="2964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A spending addiction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68955-AF21-9047-B77D-A31780E265BA}"/>
              </a:ext>
            </a:extLst>
          </p:cNvPr>
          <p:cNvSpPr/>
          <p:nvPr/>
        </p:nvSpPr>
        <p:spPr>
          <a:xfrm>
            <a:off x="225940" y="3631620"/>
            <a:ext cx="175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Loss of earnings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0E93C1-9297-C949-B96B-16E5E0C6559D}"/>
              </a:ext>
            </a:extLst>
          </p:cNvPr>
          <p:cNvSpPr/>
          <p:nvPr/>
        </p:nvSpPr>
        <p:spPr>
          <a:xfrm>
            <a:off x="1834517" y="2171395"/>
            <a:ext cx="2864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Excessive debt</a:t>
            </a:r>
          </a:p>
        </p:txBody>
      </p:sp>
    </p:spTree>
    <p:extLst>
      <p:ext uri="{BB962C8B-B14F-4D97-AF65-F5344CB8AC3E}">
        <p14:creationId xmlns:p14="http://schemas.microsoft.com/office/powerpoint/2010/main" val="36348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4" grpId="0"/>
      <p:bldP spid="18" grpId="0"/>
      <p:bldP spid="19" grpId="0"/>
      <p:bldP spid="13" grpId="0"/>
      <p:bldP spid="1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467999"/>
            <a:ext cx="9134061" cy="201882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 – round up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19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Adapting behaviour with money to reduce risk.</a:t>
            </a:r>
            <a:br>
              <a:rPr lang="en-US" sz="2400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12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28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US" sz="3200" dirty="0">
              <a:solidFill>
                <a:srgbClr val="00864F"/>
              </a:solidFill>
            </a:endParaRP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B7D9EDC1-F097-2E41-97F8-6EF9FC580D57}"/>
              </a:ext>
            </a:extLst>
          </p:cNvPr>
          <p:cNvSpPr txBox="1">
            <a:spLocks/>
          </p:cNvSpPr>
          <p:nvPr/>
        </p:nvSpPr>
        <p:spPr>
          <a:xfrm>
            <a:off x="0" y="2440800"/>
            <a:ext cx="6609600" cy="4417200"/>
          </a:xfrm>
          <a:prstGeom prst="rect">
            <a:avLst/>
          </a:prstGeom>
          <a:solidFill>
            <a:srgbClr val="00864F"/>
          </a:solidFill>
        </p:spPr>
        <p:txBody>
          <a:bodyPr lIns="468000" tIns="0" rIns="468000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Behaviour and choices related to money may impact on your financial security.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Addictive behaviour may mean you spend money you can’t afford.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Don’t borrow money from someone you don’t know. They may be a loan shark.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 need to, seek help and advice.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Try talking to others – friends, family or supportive adults.</a:t>
            </a:r>
          </a:p>
        </p:txBody>
      </p:sp>
      <p:pic>
        <p:nvPicPr>
          <p:cNvPr id="4" name="Picture 3" descr="Young woman sipping coffee whilst looking at her mobile phone">
            <a:extLst>
              <a:ext uri="{FF2B5EF4-FFF2-40B4-BE49-F238E27FC236}">
                <a16:creationId xmlns:a16="http://schemas.microsoft.com/office/drawing/2014/main" id="{CE3C08C7-CAF7-634C-8A6F-CAAEC6859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600" y="2440800"/>
            <a:ext cx="3296400" cy="44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17698"/>
      </p:ext>
    </p:extLst>
  </p:cSld>
  <p:clrMapOvr>
    <a:masterClrMapping/>
  </p:clrMapOvr>
</p:sld>
</file>

<file path=ppt/theme/theme1.xml><?xml version="1.0" encoding="utf-8"?>
<a:theme xmlns:a="http://schemas.openxmlformats.org/drawingml/2006/main" name="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B34C709A0441BEAA2F437930AB4E" ma:contentTypeVersion="20" ma:contentTypeDescription="Create a new document." ma:contentTypeScope="" ma:versionID="7cb9199c82f2e745307eadcb80cc6d2a">
  <xsd:schema xmlns:xsd="http://www.w3.org/2001/XMLSchema" xmlns:xs="http://www.w3.org/2001/XMLSchema" xmlns:p="http://schemas.microsoft.com/office/2006/metadata/properties" xmlns:ns1="http://schemas.microsoft.com/sharepoint/v3" xmlns:ns2="e905878e-99a7-4763-9462-8a2108216d4e" xmlns:ns3="460ee5f1-4fa3-4fcc-a1f3-b38b940c1174" targetNamespace="http://schemas.microsoft.com/office/2006/metadata/properties" ma:root="true" ma:fieldsID="8bb6a22e848f6ca4eaec622697d07a6e" ns1:_="" ns2:_="" ns3:_="">
    <xsd:import namespace="http://schemas.microsoft.com/sharepoint/v3"/>
    <xsd:import namespace="e905878e-99a7-4763-9462-8a2108216d4e"/>
    <xsd:import namespace="460ee5f1-4fa3-4fcc-a1f3-b38b940c1174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5878e-99a7-4763-9462-8a2108216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e4fd0a-b474-4a32-a144-dd33b0783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ee5f1-4fa3-4fcc-a1f3-b38b940c1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264030-4d86-466e-bbca-f4e8faaf37d9}" ma:internalName="TaxCatchAll" ma:showField="CatchAllData" ma:web="460ee5f1-4fa3-4fcc-a1f3-b38b940c11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60ee5f1-4fa3-4fcc-a1f3-b38b940c1174" xsi:nil="true"/>
    <_ip_UnifiedCompliancePolicyProperties xmlns="http://schemas.microsoft.com/sharepoint/v3" xsi:nil="true"/>
    <lcf76f155ced4ddcb4097134ff3c332f xmlns="e905878e-99a7-4763-9462-8a2108216d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1054E9-DE93-4FA8-98FB-64C557E35D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233A4B-9AFA-4388-B8DF-B18B8D552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05878e-99a7-4763-9462-8a2108216d4e"/>
    <ds:schemaRef ds:uri="460ee5f1-4fa3-4fcc-a1f3-b38b940c1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9AAC09-F0C1-4DC7-A81A-9397056EFC69}">
  <ds:schemaRefs>
    <ds:schemaRef ds:uri="e905878e-99a7-4763-9462-8a2108216d4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460ee5f1-4fa3-4fcc-a1f3-b38b940c1174"/>
    <ds:schemaRef ds:uri="http://schemas.microsoft.com/sharepoint/v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17151eb3-00ab-470c-b25c-644c7691e891}" enabled="1" method="Privileged" siteId="{3ded2960-214a-46ff-8cf4-611f125e239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68257</TotalTime>
  <Words>901</Words>
  <Application>Microsoft Office PowerPoint</Application>
  <PresentationFormat>A4 Paper (210x297 mm)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Wingdings</vt:lpstr>
      <vt:lpstr>Lloyds Banking Group Master slides</vt:lpstr>
      <vt:lpstr>1_Lloyds Banking Group Master slides</vt:lpstr>
      <vt:lpstr>2_Lloyds Banking Group Master slides</vt:lpstr>
      <vt:lpstr>4_Lloyds Banking Group Master slides</vt:lpstr>
      <vt:lpstr>Risking money Staying safe and in control</vt:lpstr>
      <vt:lpstr>Introduction  Today you will be learning about:</vt:lpstr>
      <vt:lpstr>Activity A  Why have insurance?</vt:lpstr>
      <vt:lpstr>Activity A  It all adds up</vt:lpstr>
      <vt:lpstr>PowerPoint Presentation</vt:lpstr>
      <vt:lpstr>Activity A  Who really pays?</vt:lpstr>
      <vt:lpstr>Activity A – round up  Why have insurance?  Key learning:</vt:lpstr>
      <vt:lpstr>PowerPoint Presentation</vt:lpstr>
      <vt:lpstr>Activity B – round up  Adapting behaviour with money to reduce risk.  Key learning:</vt:lpstr>
      <vt:lpstr>Activity C  Who’s got  my money?</vt:lpstr>
      <vt:lpstr>Activity C  Who’s got my money?</vt:lpstr>
      <vt:lpstr>Activity C  Who’s got  my money?</vt:lpstr>
      <vt:lpstr>Activity C – Round up  Who’s got my money?  Key learning:</vt:lpstr>
      <vt:lpstr>Thank you!</vt:lpstr>
    </vt:vector>
  </TitlesOfParts>
  <Company>Lloyds Banking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 PRESENTATION TITLE CAPS</dc:title>
  <dc:creator>Rimoncelli, Dan (Strategy &amp; Planning, LBG Group Marketing)</dc:creator>
  <cp:lastModifiedBy>Myers, Tracey (Group Corporate Affairs)</cp:lastModifiedBy>
  <cp:revision>3769</cp:revision>
  <cp:lastPrinted>2019-11-12T10:09:47Z</cp:lastPrinted>
  <dcterms:created xsi:type="dcterms:W3CDTF">2009-01-21T19:55:17Z</dcterms:created>
  <dcterms:modified xsi:type="dcterms:W3CDTF">2025-02-17T15:36:57Z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0x010100B90AB34C709A0441BEAA2F437930AB4E</vt:lpwstr>
  </property>
  <property fmtid="{D5CDD505-2E9C-101B-9397-08002B2CF9AE}" pid="3" name="TitusGUID">
    <vt:lpwstr>8cb2ee10-1e9e-4c83-a19e-3964e6dc3dc4</vt:lpwstr>
  </property>
  <property fmtid="{D5CDD505-2E9C-101B-9397-08002B2CF9AE}" pid="4" name="TITUS">
    <vt:lpwstr>&lt;p align="center"&gt; &lt;/p&gt;</vt:lpwstr>
  </property>
  <property fmtid="{D5CDD505-2E9C-101B-9397-08002B2CF9AE}" pid="5" name="Classification">
    <vt:lpwstr>Internal</vt:lpwstr>
  </property>
  <property fmtid="{D5CDD505-2E9C-101B-9397-08002B2CF9AE}" pid="6" name="HeadersandFooters">
    <vt:lpwstr>None</vt:lpwstr>
  </property>
  <property fmtid="{D5CDD505-2E9C-101B-9397-08002B2CF9AE}" pid="7" name="MSIP_Label_7bc792f8-6d75-423a-9981-629281829092_Enabled">
    <vt:lpwstr>True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Owner">
    <vt:lpwstr>Priya.Shah@lloydsbanking.com</vt:lpwstr>
  </property>
  <property fmtid="{D5CDD505-2E9C-101B-9397-08002B2CF9AE}" pid="10" name="MSIP_Label_7bc792f8-6d75-423a-9981-629281829092_SetDate">
    <vt:lpwstr>2019-10-25T15:37:23.6238436Z</vt:lpwstr>
  </property>
  <property fmtid="{D5CDD505-2E9C-101B-9397-08002B2CF9AE}" pid="11" name="MSIP_Label_7bc792f8-6d75-423a-9981-629281829092_Name">
    <vt:lpwstr>Limited</vt:lpwstr>
  </property>
  <property fmtid="{D5CDD505-2E9C-101B-9397-08002B2CF9AE}" pid="12" name="MSIP_Label_7bc792f8-6d75-423a-9981-629281829092_Application">
    <vt:lpwstr>Microsoft Azure Information Protection</vt:lpwstr>
  </property>
  <property fmtid="{D5CDD505-2E9C-101B-9397-08002B2CF9AE}" pid="13" name="MSIP_Label_7bc792f8-6d75-423a-9981-629281829092_ActionId">
    <vt:lpwstr>63e1f0ce-b232-4455-ab4d-7e59a96c6da6</vt:lpwstr>
  </property>
  <property fmtid="{D5CDD505-2E9C-101B-9397-08002B2CF9AE}" pid="14" name="MSIP_Label_7bc792f8-6d75-423a-9981-629281829092_Extended_MSFT_Method">
    <vt:lpwstr>Automatic</vt:lpwstr>
  </property>
  <property fmtid="{D5CDD505-2E9C-101B-9397-08002B2CF9AE}" pid="15" name="Sensitivity">
    <vt:lpwstr>Limited</vt:lpwstr>
  </property>
  <property fmtid="{D5CDD505-2E9C-101B-9397-08002B2CF9AE}" pid="16" name="MediaServiceImageTags">
    <vt:lpwstr/>
  </property>
</Properties>
</file>