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1"/>
  </p:notesMasterIdLst>
  <p:handoutMasterIdLst>
    <p:handoutMasterId r:id="rId22"/>
  </p:handoutMasterIdLst>
  <p:sldIdLst>
    <p:sldId id="1127" r:id="rId8"/>
    <p:sldId id="1074" r:id="rId9"/>
    <p:sldId id="1109" r:id="rId10"/>
    <p:sldId id="1146" r:id="rId11"/>
    <p:sldId id="1160" r:id="rId12"/>
    <p:sldId id="1163" r:id="rId13"/>
    <p:sldId id="1158" r:id="rId14"/>
    <p:sldId id="1161" r:id="rId15"/>
    <p:sldId id="1162" r:id="rId16"/>
    <p:sldId id="1148" r:id="rId17"/>
    <p:sldId id="1147" r:id="rId18"/>
    <p:sldId id="1152" r:id="rId19"/>
    <p:sldId id="1106" r:id="rId20"/>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3" pos="312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18"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2" clrIdx="2">
    <p:extLst>
      <p:ext uri="{19B8F6BF-5375-455C-9EA6-DF929625EA0E}">
        <p15:presenceInfo xmlns:p15="http://schemas.microsoft.com/office/powerpoint/2012/main" userId="S::lizzie.angel@six.agency::acfecc51-4d15-4327-9462-44593bbbaac1" providerId="AD"/>
      </p:ext>
    </p:extLst>
  </p:cmAuthor>
  <p:cmAuthor id="4" name="Vann, Rachel (Responsible Business)" initials="VR(B" lastIdx="7" clrIdx="3">
    <p:extLst>
      <p:ext uri="{19B8F6BF-5375-455C-9EA6-DF929625EA0E}">
        <p15:presenceInfo xmlns:p15="http://schemas.microsoft.com/office/powerpoint/2012/main" userId="S-1-5-21-1285278-2735368383-2968457176-1082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800"/>
    <a:srgbClr val="2178B0"/>
    <a:srgbClr val="006C32"/>
    <a:srgbClr val="0D5595"/>
    <a:srgbClr val="024731"/>
    <a:srgbClr val="78B637"/>
    <a:srgbClr val="D24702"/>
    <a:srgbClr val="00864F"/>
    <a:srgbClr val="173444"/>
    <a:srgbClr val="7FB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27" autoAdjust="0"/>
  </p:normalViewPr>
  <p:slideViewPr>
    <p:cSldViewPr snapToGrid="0">
      <p:cViewPr varScale="1">
        <p:scale>
          <a:sx n="70" d="100"/>
          <a:sy n="70" d="100"/>
        </p:scale>
        <p:origin x="1400" y="56"/>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Pritchard" userId="df81aaf8-1f16-4139-a4fb-fa53e5df2845" providerId="ADAL" clId="{B2F940C6-EE33-CB47-96DB-73AE2BA34C33}"/>
    <pc:docChg chg="modSld">
      <pc:chgData name="Dan Pritchard" userId="df81aaf8-1f16-4139-a4fb-fa53e5df2845" providerId="ADAL" clId="{B2F940C6-EE33-CB47-96DB-73AE2BA34C33}" dt="2020-06-30T13:23:18.833" v="2" actId="1076"/>
      <pc:docMkLst>
        <pc:docMk/>
      </pc:docMkLst>
      <pc:sldChg chg="addSp modSp">
        <pc:chgData name="Dan Pritchard" userId="df81aaf8-1f16-4139-a4fb-fa53e5df2845" providerId="ADAL" clId="{B2F940C6-EE33-CB47-96DB-73AE2BA34C33}" dt="2020-06-30T13:23:18.833" v="2" actId="1076"/>
        <pc:sldMkLst>
          <pc:docMk/>
          <pc:sldMk cId="3704840715" sldId="1127"/>
        </pc:sldMkLst>
      </pc:sldChg>
    </pc:docChg>
  </pc:docChgLst>
  <pc:docChgLst>
    <pc:chgData name="Dan Pritchard" userId="df81aaf8-1f16-4139-a4fb-fa53e5df2845" providerId="ADAL" clId="{19DA2412-2499-A04B-9FB8-3312392B7BF5}"/>
    <pc:docChg chg="undo custSel modSld">
      <pc:chgData name="Dan Pritchard" userId="df81aaf8-1f16-4139-a4fb-fa53e5df2845" providerId="ADAL" clId="{19DA2412-2499-A04B-9FB8-3312392B7BF5}" dt="2023-01-19T12:25:22.226" v="166" actId="27918"/>
      <pc:docMkLst>
        <pc:docMk/>
      </pc:docMkLst>
      <pc:sldChg chg="addSp delSp modSp mod delAnim">
        <pc:chgData name="Dan Pritchard" userId="df81aaf8-1f16-4139-a4fb-fa53e5df2845" providerId="ADAL" clId="{19DA2412-2499-A04B-9FB8-3312392B7BF5}" dt="2023-01-19T12:25:22.226" v="166" actId="27918"/>
        <pc:sldMkLst>
          <pc:docMk/>
          <pc:sldMk cId="1080455991" sldId="11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D5595"/>
              </a:solidFill>
              <a:ln w="19050">
                <a:solidFill>
                  <a:schemeClr val="lt1"/>
                </a:solidFill>
              </a:ln>
              <a:effectLst/>
            </c:spPr>
            <c:extLst>
              <c:ext xmlns:c16="http://schemas.microsoft.com/office/drawing/2014/chart" uri="{C3380CC4-5D6E-409C-BE32-E72D297353CC}">
                <c16:uniqueId val="{00000001-120D-4E4E-B5C2-5C0B8EA4DC44}"/>
              </c:ext>
            </c:extLst>
          </c:dPt>
          <c:dPt>
            <c:idx val="1"/>
            <c:bubble3D val="0"/>
            <c:spPr>
              <a:solidFill>
                <a:srgbClr val="2178B0"/>
              </a:solidFill>
              <a:ln w="19050">
                <a:solidFill>
                  <a:schemeClr val="lt1"/>
                </a:solidFill>
              </a:ln>
              <a:effectLst/>
            </c:spPr>
            <c:extLst>
              <c:ext xmlns:c16="http://schemas.microsoft.com/office/drawing/2014/chart" uri="{C3380CC4-5D6E-409C-BE32-E72D297353CC}">
                <c16:uniqueId val="{00000003-120D-4E4E-B5C2-5C0B8EA4DC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2-6B48-855E-ABE4C5854A20}"/>
              </c:ext>
            </c:extLst>
          </c:dPt>
          <c:cat>
            <c:strRef>
              <c:f>Sheet1!$A$2:$A$4</c:f>
              <c:strCache>
                <c:ptCount val="2"/>
                <c:pt idx="0">
                  <c:v>1st Qtr</c:v>
                </c:pt>
                <c:pt idx="1">
                  <c:v>2nd Qtr</c:v>
                </c:pt>
              </c:strCache>
            </c:strRef>
          </c:cat>
          <c:val>
            <c:numRef>
              <c:f>Sheet1!$B$2:$B$4</c:f>
              <c:numCache>
                <c:formatCode>General</c:formatCode>
                <c:ptCount val="3"/>
                <c:pt idx="0">
                  <c:v>16</c:v>
                </c:pt>
                <c:pt idx="1">
                  <c:v>84</c:v>
                </c:pt>
              </c:numCache>
            </c:numRef>
          </c:val>
          <c:extLst>
            <c:ext xmlns:c16="http://schemas.microsoft.com/office/drawing/2014/chart" uri="{C3380CC4-5D6E-409C-BE32-E72D297353CC}">
              <c16:uniqueId val="{00000000-C463-2F42-8587-47C7DE2D34A7}"/>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D5595"/>
              </a:solidFill>
              <a:ln w="19050">
                <a:solidFill>
                  <a:schemeClr val="lt1"/>
                </a:solidFill>
              </a:ln>
              <a:effectLst/>
            </c:spPr>
            <c:extLst>
              <c:ext xmlns:c16="http://schemas.microsoft.com/office/drawing/2014/chart" uri="{C3380CC4-5D6E-409C-BE32-E72D297353CC}">
                <c16:uniqueId val="{00000001-57B2-3640-AEC4-2C8A430CB5DB}"/>
              </c:ext>
            </c:extLst>
          </c:dPt>
          <c:dPt>
            <c:idx val="1"/>
            <c:bubble3D val="0"/>
            <c:spPr>
              <a:solidFill>
                <a:srgbClr val="2178B0"/>
              </a:solidFill>
              <a:ln w="19050">
                <a:solidFill>
                  <a:schemeClr val="lt1"/>
                </a:solidFill>
              </a:ln>
              <a:effectLst/>
            </c:spPr>
            <c:extLst>
              <c:ext xmlns:c16="http://schemas.microsoft.com/office/drawing/2014/chart" uri="{C3380CC4-5D6E-409C-BE32-E72D297353CC}">
                <c16:uniqueId val="{00000003-57B2-3640-AEC4-2C8A430CB5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78-A34D-8E63-EA3BDBCB9316}"/>
              </c:ext>
            </c:extLst>
          </c:dPt>
          <c:cat>
            <c:strRef>
              <c:f>Sheet1!$A$2:$A$4</c:f>
              <c:strCache>
                <c:ptCount val="2"/>
                <c:pt idx="0">
                  <c:v>1st Qtr</c:v>
                </c:pt>
                <c:pt idx="1">
                  <c:v>2nd Qtr</c:v>
                </c:pt>
              </c:strCache>
            </c:strRef>
          </c:cat>
          <c:val>
            <c:numRef>
              <c:f>Sheet1!$B$2:$B$4</c:f>
              <c:numCache>
                <c:formatCode>General</c:formatCode>
                <c:ptCount val="3"/>
                <c:pt idx="0">
                  <c:v>68</c:v>
                </c:pt>
                <c:pt idx="1">
                  <c:v>32</c:v>
                </c:pt>
              </c:numCache>
            </c:numRef>
          </c:val>
          <c:extLst>
            <c:ext xmlns:c16="http://schemas.microsoft.com/office/drawing/2014/chart" uri="{C3380CC4-5D6E-409C-BE32-E72D297353CC}">
              <c16:uniqueId val="{00000000-C463-2F42-8587-47C7DE2D34A7}"/>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3284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156869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35314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4220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205740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366941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106206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350582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368052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302281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3245260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Graphic devices 2">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raphic devices - Quot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slide - With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Graphic devices 2">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Graphic devices - Quot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5F1E82-173D-4E98-8DDB-AECE15FFB051}"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 With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aphic device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c devices -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b="0" i="0" dirty="0">
              <a:solidFill>
                <a:srgbClr val="FFFFFF"/>
              </a:solidFill>
              <a:latin typeface="Arial" panose="020B0604020202020204" pitchFamily="34" charset="0"/>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b="0" i="0">
                <a:latin typeface="Arial" panose="020B0604020202020204" pitchFamily="34" charset="0"/>
              </a:defRPr>
            </a:lvl1pPr>
          </a:lstStyle>
          <a:p>
            <a:pPr>
              <a:defRPr/>
            </a:pPr>
            <a:fld id="{FEA22204-5800-4013-A5F3-1C8F1B23E3BD}"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b="0" i="0">
                <a:latin typeface="Arial" panose="020B0604020202020204" pitchFamily="34" charset="0"/>
              </a:defRPr>
            </a:lvl4pPr>
            <a:lvl5pPr marL="964035" indent="-231369">
              <a:spcBef>
                <a:spcPts val="0"/>
              </a:spcBef>
              <a:spcAft>
                <a:spcPts val="1102"/>
              </a:spcAft>
              <a:buClr>
                <a:schemeClr val="accent1"/>
              </a:buClr>
              <a:defRPr sz="1400" b="0" i="0">
                <a:latin typeface="Arial" panose="020B0604020202020204" pitchFamily="34" charset="0"/>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ivider slide - With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 With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Graphic devices 2">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Graphic devices - Quot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Accessability slide mas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B3BBB7-C858-C04E-832A-81B61E282D61}"/>
              </a:ext>
            </a:extLst>
          </p:cNvPr>
          <p:cNvSpPr>
            <a:spLocks noGrp="1"/>
          </p:cNvSpPr>
          <p:nvPr>
            <p:ph type="title"/>
          </p:nvPr>
        </p:nvSpPr>
        <p:spPr>
          <a:xfrm>
            <a:off x="0" y="720000"/>
            <a:ext cx="9906000" cy="1093788"/>
          </a:xfrm>
        </p:spPr>
        <p:txBody>
          <a:bodyPr anchor="t" anchorCtr="0">
            <a:normAutofit/>
          </a:bodyPr>
          <a:lstStyle>
            <a:lvl1pPr algn="ctr">
              <a:defRPr sz="3600"/>
            </a:lvl1pPr>
          </a:lstStyle>
          <a:p>
            <a:r>
              <a:rPr lang="en-GB" dirty="0"/>
              <a:t>Click to edit Master title style</a:t>
            </a:r>
            <a:endParaRPr lang="en-US" dirty="0"/>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b="0" i="0" dirty="0">
              <a:solidFill>
                <a:srgbClr val="FFFFFF"/>
              </a:solidFill>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hyperlink" Target="https://www.finder.com/uk/saving-statistics"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6.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Lloyds Bank logo">
            <a:extLst>
              <a:ext uri="{FF2B5EF4-FFF2-40B4-BE49-F238E27FC236}">
                <a16:creationId xmlns:a16="http://schemas.microsoft.com/office/drawing/2014/main" id="{DFF45E69-A396-9244-A63F-7AAAA038C575}"/>
              </a:ext>
            </a:extLst>
          </p:cNvPr>
          <p:cNvPicPr>
            <a:picLocks noChangeAspect="1"/>
          </p:cNvPicPr>
          <p:nvPr/>
        </p:nvPicPr>
        <p:blipFill>
          <a:blip r:embed="rId3"/>
          <a:stretch>
            <a:fillRect/>
          </a:stretch>
        </p:blipFill>
        <p:spPr>
          <a:xfrm>
            <a:off x="0" y="0"/>
            <a:ext cx="9906000" cy="6858000"/>
          </a:xfrm>
          <a:prstGeom prst="rect">
            <a:avLst/>
          </a:prstGeom>
        </p:spPr>
      </p:pic>
      <p:sp>
        <p:nvSpPr>
          <p:cNvPr id="9" name="TextBox 8">
            <a:extLst>
              <a:ext uri="{FF2B5EF4-FFF2-40B4-BE49-F238E27FC236}">
                <a16:creationId xmlns:a16="http://schemas.microsoft.com/office/drawing/2014/main" id="{E11505AB-A6AC-FE42-BCFB-CB304C500C12}"/>
              </a:ext>
            </a:extLst>
          </p:cNvPr>
          <p:cNvSpPr txBox="1"/>
          <p:nvPr/>
        </p:nvSpPr>
        <p:spPr>
          <a:xfrm>
            <a:off x="468000" y="1705705"/>
            <a:ext cx="4776927" cy="338554"/>
          </a:xfrm>
          <a:prstGeom prst="rect">
            <a:avLst/>
          </a:prstGeom>
          <a:noFill/>
        </p:spPr>
        <p:txBody>
          <a:bodyPr wrap="square" lIns="0" tIns="0" rIns="0" bIns="0" rtlCol="0">
            <a:spAutoFit/>
          </a:bodyPr>
          <a:lstStyle/>
          <a:p>
            <a:r>
              <a:rPr lang="en-US" sz="2200" dirty="0">
                <a:solidFill>
                  <a:schemeClr val="bg1"/>
                </a:solidFill>
              </a:rPr>
              <a:t>Let’s talk about money</a:t>
            </a:r>
          </a:p>
        </p:txBody>
      </p:sp>
      <p:sp>
        <p:nvSpPr>
          <p:cNvPr id="8" name="Title 7">
            <a:extLst>
              <a:ext uri="{FF2B5EF4-FFF2-40B4-BE49-F238E27FC236}">
                <a16:creationId xmlns:a16="http://schemas.microsoft.com/office/drawing/2014/main" id="{CA5D587B-8F50-5B4C-A2A3-60AA4B5F8D23}"/>
              </a:ext>
            </a:extLst>
          </p:cNvPr>
          <p:cNvSpPr txBox="1">
            <a:spLocks noGrp="1"/>
          </p:cNvSpPr>
          <p:nvPr>
            <p:ph type="title" idx="4294967295"/>
          </p:nvPr>
        </p:nvSpPr>
        <p:spPr>
          <a:xfrm>
            <a:off x="468000" y="2169536"/>
            <a:ext cx="692339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t>Saving and Investing Money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charset="0"/>
                <a:ea typeface="ＭＳ Ｐゴシック"/>
                <a:cs typeface="ＭＳ Ｐゴシック"/>
              </a:rPr>
              <a:t>Making sense of the options</a:t>
            </a:r>
          </a:p>
        </p:txBody>
      </p:sp>
      <p:sp>
        <p:nvSpPr>
          <p:cNvPr id="7" name="TextBox 6">
            <a:extLst>
              <a:ext uri="{FF2B5EF4-FFF2-40B4-BE49-F238E27FC236}">
                <a16:creationId xmlns:a16="http://schemas.microsoft.com/office/drawing/2014/main" id="{A28E96C0-CD1A-AC4D-ABA0-ED178591F82E}"/>
              </a:ext>
            </a:extLst>
          </p:cNvPr>
          <p:cNvSpPr txBox="1"/>
          <p:nvPr/>
        </p:nvSpPr>
        <p:spPr>
          <a:xfrm>
            <a:off x="528113" y="5842238"/>
            <a:ext cx="7555831" cy="184666"/>
          </a:xfrm>
          <a:prstGeom prst="rect">
            <a:avLst/>
          </a:prstGeom>
          <a:noFill/>
        </p:spPr>
        <p:txBody>
          <a:bodyPr wrap="square" lIns="0" tIns="0" rIns="0" bIns="0" rtlCol="0">
            <a:spAutoFit/>
          </a:bodyPr>
          <a:lstStyle/>
          <a:p>
            <a:r>
              <a:rPr lang="en-GB" sz="1200" dirty="0">
                <a:solidFill>
                  <a:schemeClr val="bg1"/>
                </a:solidFill>
              </a:rPr>
              <a:t>This material is intended for information purposes only and does not constitute advice or a recommendation.</a:t>
            </a:r>
          </a:p>
        </p:txBody>
      </p:sp>
      <p:pic>
        <p:nvPicPr>
          <p:cNvPr id="2" name="Picture 1"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44B7FFB7-4C6A-1E1E-A49D-DFDE115632FC}"/>
              </a:ext>
            </a:extLst>
          </p:cNvPr>
          <p:cNvPicPr>
            <a:picLocks noChangeAspect="1"/>
          </p:cNvPicPr>
          <p:nvPr/>
        </p:nvPicPr>
        <p:blipFill>
          <a:blip r:embed="rId4"/>
          <a:srcRect/>
          <a:stretch/>
        </p:blipFill>
        <p:spPr>
          <a:xfrm>
            <a:off x="494952" y="378568"/>
            <a:ext cx="1732278" cy="1019568"/>
          </a:xfrm>
          <a:prstGeom prst="rect">
            <a:avLst/>
          </a:prstGeom>
        </p:spPr>
      </p:pic>
    </p:spTree>
    <p:extLst>
      <p:ext uri="{BB962C8B-B14F-4D97-AF65-F5344CB8AC3E}">
        <p14:creationId xmlns:p14="http://schemas.microsoft.com/office/powerpoint/2010/main" val="3704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3653924" cy="1876784"/>
          </a:xfrm>
        </p:spPr>
        <p:txBody>
          <a:bodyPr>
            <a:noAutofit/>
          </a:bodyPr>
          <a:lstStyle/>
          <a:p>
            <a:pPr lvl="0" algn="l" eaLnBrk="1" hangingPunct="1"/>
            <a:r>
              <a:rPr lang="en-US" sz="1400" cap="none" dirty="0">
                <a:solidFill>
                  <a:srgbClr val="024731"/>
                </a:solidFill>
                <a:latin typeface="Arial" charset="0"/>
                <a:ea typeface="ＭＳ Ｐゴシック"/>
              </a:rPr>
              <a:t>Activity B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b="1" cap="none" dirty="0">
                <a:solidFill>
                  <a:srgbClr val="00864F"/>
                </a:solidFill>
                <a:ea typeface="ＭＳ Ｐゴシック"/>
              </a:rPr>
              <a:t>Types of saving</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solidFill>
                <a:srgbClr val="00864F"/>
              </a:solidFill>
            </a:endParaRPr>
          </a:p>
        </p:txBody>
      </p:sp>
      <p:sp>
        <p:nvSpPr>
          <p:cNvPr id="25" name="Content Placeholder 6">
            <a:extLst>
              <a:ext uri="{FF2B5EF4-FFF2-40B4-BE49-F238E27FC236}">
                <a16:creationId xmlns:a16="http://schemas.microsoft.com/office/drawing/2014/main" id="{B7D9EDC1-F097-2E41-97F8-6EF9FC580D57}"/>
              </a:ext>
            </a:extLst>
          </p:cNvPr>
          <p:cNvSpPr txBox="1">
            <a:spLocks/>
          </p:cNvSpPr>
          <p:nvPr/>
        </p:nvSpPr>
        <p:spPr>
          <a:xfrm>
            <a:off x="0" y="2440800"/>
            <a:ext cx="6609600" cy="4417200"/>
          </a:xfrm>
          <a:prstGeom prst="rect">
            <a:avLst/>
          </a:prstGeom>
          <a:solidFill>
            <a:srgbClr val="00864F"/>
          </a:solidFill>
        </p:spPr>
        <p:txBody>
          <a:bodyPr lIns="468000" tIns="0" rIns="216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a:spcBef>
                <a:spcPts val="0"/>
              </a:spcBef>
              <a:spcAft>
                <a:spcPts val="600"/>
              </a:spcAft>
              <a:buFont typeface="Wingdings" pitchFamily="2" charset="2"/>
              <a:buChar char="§"/>
            </a:pPr>
            <a:r>
              <a:rPr lang="en-GB" sz="2000" dirty="0">
                <a:solidFill>
                  <a:schemeClr val="bg1"/>
                </a:solidFill>
              </a:rPr>
              <a:t>There are different saving and investment options. </a:t>
            </a:r>
          </a:p>
          <a:p>
            <a:pPr marL="270000" lvl="0" indent="-270000">
              <a:spcBef>
                <a:spcPts val="0"/>
              </a:spcBef>
              <a:spcAft>
                <a:spcPts val="600"/>
              </a:spcAft>
              <a:buFont typeface="Wingdings" pitchFamily="2" charset="2"/>
              <a:buChar char="§"/>
            </a:pPr>
            <a:r>
              <a:rPr lang="en-GB" sz="2000" dirty="0">
                <a:solidFill>
                  <a:schemeClr val="bg1"/>
                </a:solidFill>
              </a:rPr>
              <a:t>If you are unsure about options, talk to others such as friends, family and supporting adults.</a:t>
            </a:r>
          </a:p>
          <a:p>
            <a:pPr marL="270000" lvl="0" indent="-270000">
              <a:spcBef>
                <a:spcPts val="0"/>
              </a:spcBef>
              <a:spcAft>
                <a:spcPts val="600"/>
              </a:spcAft>
              <a:buFont typeface="Wingdings" pitchFamily="2" charset="2"/>
              <a:buChar char="§"/>
            </a:pPr>
            <a:r>
              <a:rPr lang="en-GB" sz="2000" dirty="0">
                <a:solidFill>
                  <a:schemeClr val="bg1"/>
                </a:solidFill>
              </a:rPr>
              <a:t>Some options are more risky than others. </a:t>
            </a:r>
          </a:p>
          <a:p>
            <a:pPr marL="270000" lvl="0" indent="-270000">
              <a:spcBef>
                <a:spcPts val="0"/>
              </a:spcBef>
              <a:spcAft>
                <a:spcPts val="600"/>
              </a:spcAft>
              <a:buFont typeface="Wingdings" pitchFamily="2" charset="2"/>
              <a:buChar char="§"/>
            </a:pPr>
            <a:r>
              <a:rPr lang="en-GB" sz="2000" dirty="0">
                <a:solidFill>
                  <a:schemeClr val="bg1"/>
                </a:solidFill>
              </a:rPr>
              <a:t>Saving can be for short, medium or long-term goals.</a:t>
            </a:r>
          </a:p>
          <a:p>
            <a:pPr marL="270000" lvl="0" indent="-270000">
              <a:spcBef>
                <a:spcPts val="0"/>
              </a:spcBef>
              <a:spcAft>
                <a:spcPts val="600"/>
              </a:spcAft>
              <a:buFont typeface="Wingdings" pitchFamily="2" charset="2"/>
              <a:buChar char="§"/>
            </a:pPr>
            <a:r>
              <a:rPr lang="en-GB" sz="2000" dirty="0">
                <a:solidFill>
                  <a:schemeClr val="bg1"/>
                </a:solidFill>
              </a:rPr>
              <a:t>If you don’t understand a product, seek independent financial advice. </a:t>
            </a:r>
          </a:p>
          <a:p>
            <a:pPr marL="270000" lvl="0" indent="-270000">
              <a:spcBef>
                <a:spcPts val="0"/>
              </a:spcBef>
              <a:spcAft>
                <a:spcPts val="600"/>
              </a:spcAft>
              <a:buFont typeface="Wingdings" pitchFamily="2" charset="2"/>
              <a:buChar char="§"/>
            </a:pPr>
            <a:r>
              <a:rPr lang="en-GB" sz="2000" dirty="0">
                <a:solidFill>
                  <a:schemeClr val="bg1"/>
                </a:solidFill>
              </a:rPr>
              <a:t>Be aware of financial scams. </a:t>
            </a:r>
          </a:p>
        </p:txBody>
      </p:sp>
      <p:pic>
        <p:nvPicPr>
          <p:cNvPr id="4" name="Picture 3" descr="Students on a bus, one has headphones on smiling">
            <a:extLst>
              <a:ext uri="{FF2B5EF4-FFF2-40B4-BE49-F238E27FC236}">
                <a16:creationId xmlns:a16="http://schemas.microsoft.com/office/drawing/2014/main" id="{CE3C08C7-CAF7-634C-8A6F-CAAEC68597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6"/>
          <a:stretch/>
        </p:blipFill>
        <p:spPr>
          <a:xfrm>
            <a:off x="6609600" y="2445546"/>
            <a:ext cx="3296400" cy="4412454"/>
          </a:xfrm>
          <a:prstGeom prst="rect">
            <a:avLst/>
          </a:prstGeom>
        </p:spPr>
      </p:pic>
    </p:spTree>
    <p:extLst>
      <p:ext uri="{BB962C8B-B14F-4D97-AF65-F5344CB8AC3E}">
        <p14:creationId xmlns:p14="http://schemas.microsoft.com/office/powerpoint/2010/main" val="228131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9041134" cy="427989"/>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Saving sense</a:t>
            </a:r>
            <a:endParaRPr lang="en-US" sz="3200" dirty="0">
              <a:solidFill>
                <a:srgbClr val="024731"/>
              </a:solidFill>
            </a:endParaRPr>
          </a:p>
        </p:txBody>
      </p:sp>
      <p:sp>
        <p:nvSpPr>
          <p:cNvPr id="3" name="Rectangle 2">
            <a:extLst>
              <a:ext uri="{FF2B5EF4-FFF2-40B4-BE49-F238E27FC236}">
                <a16:creationId xmlns:a16="http://schemas.microsoft.com/office/drawing/2014/main" id="{AD3D3219-8E66-764A-9901-F863FEE75D01}"/>
              </a:ext>
            </a:extLst>
          </p:cNvPr>
          <p:cNvSpPr/>
          <p:nvPr/>
        </p:nvSpPr>
        <p:spPr>
          <a:xfrm>
            <a:off x="467139" y="1800000"/>
            <a:ext cx="9041134" cy="4185761"/>
          </a:xfrm>
          <a:prstGeom prst="rect">
            <a:avLst/>
          </a:prstGeom>
        </p:spPr>
        <p:txBody>
          <a:bodyPr wrap="square" lIns="468000" tIns="0" rIns="468000" bIns="0">
            <a:spAutoFit/>
          </a:bodyPr>
          <a:lstStyle/>
          <a:p>
            <a:pPr algn="ctr"/>
            <a:r>
              <a:rPr lang="en-US" sz="3600" b="1" dirty="0">
                <a:solidFill>
                  <a:srgbClr val="77B800"/>
                </a:solidFill>
              </a:rPr>
              <a:t>“Everybody should start saving from the moment they start earning.”</a:t>
            </a:r>
            <a:br>
              <a:rPr lang="en-US" dirty="0">
                <a:solidFill>
                  <a:srgbClr val="78B637"/>
                </a:solidFill>
              </a:rPr>
            </a:br>
            <a:br>
              <a:rPr lang="en-US" dirty="0">
                <a:solidFill>
                  <a:srgbClr val="78B637"/>
                </a:solidFill>
              </a:rPr>
            </a:br>
            <a:endParaRPr lang="en-US" dirty="0">
              <a:solidFill>
                <a:srgbClr val="78B637"/>
              </a:solidFill>
            </a:endParaRPr>
          </a:p>
          <a:p>
            <a:pPr algn="ctr"/>
            <a:endParaRPr lang="en-US" dirty="0">
              <a:solidFill>
                <a:srgbClr val="00864F"/>
              </a:solidFill>
            </a:endParaRPr>
          </a:p>
          <a:p>
            <a:pPr algn="ctr"/>
            <a:endParaRPr lang="en-US" dirty="0">
              <a:solidFill>
                <a:srgbClr val="00864F"/>
              </a:solidFill>
            </a:endParaRPr>
          </a:p>
          <a:p>
            <a:pPr algn="ctr"/>
            <a:br>
              <a:rPr lang="en-US" dirty="0">
                <a:solidFill>
                  <a:srgbClr val="00864F"/>
                </a:solidFill>
              </a:rPr>
            </a:br>
            <a:br>
              <a:rPr lang="en-US" dirty="0">
                <a:solidFill>
                  <a:srgbClr val="00864F"/>
                </a:solidFill>
              </a:rPr>
            </a:br>
            <a:r>
              <a:rPr lang="en-US" sz="2800" dirty="0">
                <a:solidFill>
                  <a:srgbClr val="00864F"/>
                </a:solidFill>
              </a:rPr>
              <a:t>Do you agree with this statement?  </a:t>
            </a:r>
            <a:br>
              <a:rPr lang="en-US" sz="2800" dirty="0">
                <a:solidFill>
                  <a:srgbClr val="00864F"/>
                </a:solidFill>
              </a:rPr>
            </a:br>
            <a:r>
              <a:rPr lang="en-US" sz="2800" dirty="0">
                <a:solidFill>
                  <a:srgbClr val="00864F"/>
                </a:solidFill>
              </a:rPr>
              <a:t>If so, why? If not, why not?</a:t>
            </a:r>
            <a:endParaRPr lang="en-US" sz="2800" dirty="0"/>
          </a:p>
        </p:txBody>
      </p:sp>
      <p:pic>
        <p:nvPicPr>
          <p:cNvPr id="5" name="Graphic 4" descr="Folder with a piggy bank on the front">
            <a:extLst>
              <a:ext uri="{FF2B5EF4-FFF2-40B4-BE49-F238E27FC236}">
                <a16:creationId xmlns:a16="http://schemas.microsoft.com/office/drawing/2014/main" id="{8648953D-251E-6644-B66D-9F97A12A93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5856" y="3246215"/>
            <a:ext cx="1663700" cy="1384300"/>
          </a:xfrm>
          <a:prstGeom prst="rect">
            <a:avLst/>
          </a:prstGeom>
        </p:spPr>
      </p:pic>
    </p:spTree>
    <p:extLst>
      <p:ext uri="{BB962C8B-B14F-4D97-AF65-F5344CB8AC3E}">
        <p14:creationId xmlns:p14="http://schemas.microsoft.com/office/powerpoint/2010/main" val="288083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468000" y="468000"/>
            <a:ext cx="7466631" cy="1852413"/>
          </a:xfrm>
        </p:spPr>
        <p:txBody>
          <a:bodyPr>
            <a:noAutofit/>
          </a:bodyPr>
          <a:lstStyle/>
          <a:p>
            <a:pPr algn="l" eaLnBrk="1" hangingPunct="1"/>
            <a:r>
              <a:rPr lang="en-US" sz="1400" cap="none" dirty="0">
                <a:solidFill>
                  <a:srgbClr val="024731"/>
                </a:solidFill>
                <a:latin typeface="Arial" charset="0"/>
                <a:ea typeface="ＭＳ Ｐゴシック"/>
              </a:rPr>
              <a:t>Activity C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b="1" cap="none" dirty="0">
                <a:solidFill>
                  <a:srgbClr val="00864F"/>
                </a:solidFill>
                <a:ea typeface="ＭＳ Ｐゴシック"/>
              </a:rPr>
              <a:t>Saving sense</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p>
        </p:txBody>
      </p:sp>
      <p:sp>
        <p:nvSpPr>
          <p:cNvPr id="6" name="Content Placeholder 6">
            <a:extLst>
              <a:ext uri="{FF2B5EF4-FFF2-40B4-BE49-F238E27FC236}">
                <a16:creationId xmlns:a16="http://schemas.microsoft.com/office/drawing/2014/main" id="{7D8F7441-3DF8-F240-90CF-04904B674520}"/>
              </a:ext>
            </a:extLst>
          </p:cNvPr>
          <p:cNvSpPr txBox="1">
            <a:spLocks/>
          </p:cNvSpPr>
          <p:nvPr/>
        </p:nvSpPr>
        <p:spPr>
          <a:xfrm>
            <a:off x="1" y="2440800"/>
            <a:ext cx="6609600" cy="4417200"/>
          </a:xfrm>
          <a:prstGeom prst="rect">
            <a:avLst/>
          </a:prstGeom>
          <a:solidFill>
            <a:srgbClr val="77B800"/>
          </a:solidFill>
        </p:spPr>
        <p:txBody>
          <a:bodyPr lIns="468000" tIns="0" rIns="396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defTabSz="457200" eaLnBrk="1" fontAlgn="auto" hangingPunct="1">
              <a:spcBef>
                <a:spcPts val="0"/>
              </a:spcBef>
              <a:spcAft>
                <a:spcPts val="600"/>
              </a:spcAft>
              <a:buFont typeface="Wingdings" pitchFamily="2" charset="2"/>
              <a:buChar char="§"/>
            </a:pPr>
            <a:r>
              <a:rPr lang="en-GB" sz="2000" dirty="0">
                <a:solidFill>
                  <a:schemeClr val="bg1"/>
                </a:solidFill>
                <a:cs typeface="+mn-cs"/>
              </a:rPr>
              <a:t>Plan how you intend to save.</a:t>
            </a:r>
          </a:p>
          <a:p>
            <a:pPr marL="270000" lvl="0" indent="-270000" defTabSz="457200" eaLnBrk="1" fontAlgn="auto" hangingPunct="1">
              <a:spcBef>
                <a:spcPts val="0"/>
              </a:spcBef>
              <a:spcAft>
                <a:spcPts val="600"/>
              </a:spcAft>
              <a:buFont typeface="Wingdings" pitchFamily="2" charset="2"/>
              <a:buChar char="§"/>
            </a:pPr>
            <a:r>
              <a:rPr lang="en-GB" sz="2000" dirty="0">
                <a:solidFill>
                  <a:schemeClr val="bg1"/>
                </a:solidFill>
                <a:cs typeface="+mn-cs"/>
              </a:rPr>
              <a:t>When budgeting your money, you may consider putting some away as savings as soon as you get paid.</a:t>
            </a:r>
          </a:p>
          <a:p>
            <a:pPr marL="270000" lvl="0" indent="-270000" defTabSz="457200" eaLnBrk="1" fontAlgn="auto" hangingPunct="1">
              <a:spcBef>
                <a:spcPts val="0"/>
              </a:spcBef>
              <a:spcAft>
                <a:spcPts val="600"/>
              </a:spcAft>
              <a:buFont typeface="Wingdings" pitchFamily="2" charset="2"/>
              <a:buChar char="§"/>
            </a:pPr>
            <a:r>
              <a:rPr lang="en-GB" sz="2000" dirty="0">
                <a:solidFill>
                  <a:schemeClr val="bg1"/>
                </a:solidFill>
                <a:cs typeface="+mn-cs"/>
              </a:rPr>
              <a:t>If you are unsure how to save, talk to others - friends, family and supportive adults.</a:t>
            </a:r>
          </a:p>
          <a:p>
            <a:pPr marL="270000" lvl="0" indent="-270000" defTabSz="457200" eaLnBrk="1" fontAlgn="auto" hangingPunct="1">
              <a:spcBef>
                <a:spcPts val="0"/>
              </a:spcBef>
              <a:spcAft>
                <a:spcPts val="600"/>
              </a:spcAft>
              <a:buFont typeface="Wingdings" pitchFamily="2" charset="2"/>
              <a:buChar char="§"/>
            </a:pPr>
            <a:r>
              <a:rPr lang="en-GB" sz="2000" dirty="0">
                <a:solidFill>
                  <a:schemeClr val="bg1"/>
                </a:solidFill>
                <a:cs typeface="+mn-cs"/>
              </a:rPr>
              <a:t>You can save for short, medium or long-term goals at the same time. </a:t>
            </a:r>
          </a:p>
          <a:p>
            <a:pPr marL="270000" lvl="0" indent="-270000" defTabSz="457200" eaLnBrk="1" fontAlgn="auto" hangingPunct="1">
              <a:spcBef>
                <a:spcPts val="0"/>
              </a:spcBef>
              <a:spcAft>
                <a:spcPts val="600"/>
              </a:spcAft>
              <a:buFont typeface="Wingdings" pitchFamily="2" charset="2"/>
              <a:buChar char="§"/>
            </a:pPr>
            <a:r>
              <a:rPr lang="en-GB" sz="2000" dirty="0">
                <a:solidFill>
                  <a:schemeClr val="bg1"/>
                </a:solidFill>
                <a:cs typeface="+mn-cs"/>
              </a:rPr>
              <a:t>If you don’t understand a financial product, seek independent financial advice before you buy. </a:t>
            </a:r>
          </a:p>
        </p:txBody>
      </p:sp>
      <p:pic>
        <p:nvPicPr>
          <p:cNvPr id="8" name="Picture 7" descr="Young woman smiling working in a Bakery">
            <a:extLst>
              <a:ext uri="{FF2B5EF4-FFF2-40B4-BE49-F238E27FC236}">
                <a16:creationId xmlns:a16="http://schemas.microsoft.com/office/drawing/2014/main" id="{8B8989B9-BB2F-414B-BF91-EBA385F62D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609600" y="2440800"/>
            <a:ext cx="3296398" cy="4412483"/>
          </a:xfrm>
          <a:prstGeom prst="rect">
            <a:avLst/>
          </a:prstGeom>
        </p:spPr>
      </p:pic>
    </p:spTree>
    <p:extLst>
      <p:ext uri="{BB962C8B-B14F-4D97-AF65-F5344CB8AC3E}">
        <p14:creationId xmlns:p14="http://schemas.microsoft.com/office/powerpoint/2010/main" val="111856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DF5F-5528-6F4F-AE85-B4B60D7B1E9F}"/>
              </a:ext>
            </a:extLst>
          </p:cNvPr>
          <p:cNvSpPr>
            <a:spLocks noGrp="1"/>
          </p:cNvSpPr>
          <p:nvPr>
            <p:ph type="title"/>
          </p:nvPr>
        </p:nvSpPr>
        <p:spPr>
          <a:xfrm>
            <a:off x="-1" y="3066744"/>
            <a:ext cx="9906000" cy="1093788"/>
          </a:xfrm>
        </p:spPr>
        <p:txBody>
          <a:bodyPr>
            <a:normAutofit/>
          </a:bodyPr>
          <a:lstStyle/>
          <a:p>
            <a:pPr lvl="0" eaLnBrk="1" hangingPunct="1"/>
            <a:r>
              <a:rPr lang="en-GB" sz="5400" cap="none" dirty="0">
                <a:solidFill>
                  <a:srgbClr val="00864F"/>
                </a:solidFill>
                <a:ea typeface="ＭＳ Ｐゴシック"/>
              </a:rPr>
              <a:t>Thank you!</a:t>
            </a:r>
            <a:endParaRPr lang="en-US" dirty="0"/>
          </a:p>
        </p:txBody>
      </p:sp>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163913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284479" y="304799"/>
            <a:ext cx="3059655" cy="6248399"/>
          </a:xfrm>
          <a:solidFill>
            <a:srgbClr val="024731"/>
          </a:solidFill>
        </p:spPr>
        <p:txBody>
          <a:bodyPr lIns="360000" tIns="648000">
            <a:noAutofit/>
          </a:bodyPr>
          <a:lstStyle/>
          <a:p>
            <a:pPr lvl="0" algn="l" eaLnBrk="1" hangingPunct="1">
              <a:lnSpc>
                <a:spcPts val="3800"/>
              </a:lnSpc>
            </a:pPr>
            <a:r>
              <a:rPr lang="en-US" cap="none" dirty="0">
                <a:solidFill>
                  <a:schemeClr val="bg1"/>
                </a:solidFill>
                <a:ea typeface="ＭＳ Ｐゴシック"/>
              </a:rPr>
              <a:t>Introduction</a:t>
            </a:r>
            <a:endParaRPr lang="en-US" dirty="0">
              <a:solidFill>
                <a:schemeClr val="bg1"/>
              </a:solidFill>
            </a:endParaRPr>
          </a:p>
        </p:txBody>
      </p:sp>
      <p:sp>
        <p:nvSpPr>
          <p:cNvPr id="14" name="TextBox 13">
            <a:extLst>
              <a:ext uri="{FF2B5EF4-FFF2-40B4-BE49-F238E27FC236}">
                <a16:creationId xmlns:a16="http://schemas.microsoft.com/office/drawing/2014/main" id="{21315468-20A9-1D41-BA9E-117A765D2554}"/>
              </a:ext>
            </a:extLst>
          </p:cNvPr>
          <p:cNvSpPr txBox="1"/>
          <p:nvPr/>
        </p:nvSpPr>
        <p:spPr>
          <a:xfrm>
            <a:off x="653434" y="1674464"/>
            <a:ext cx="2690700" cy="1107996"/>
          </a:xfrm>
          <a:prstGeom prst="rect">
            <a:avLst/>
          </a:prstGeom>
          <a:noFill/>
        </p:spPr>
        <p:txBody>
          <a:bodyPr wrap="square" lIns="0" tIns="0" rIns="0" bIns="0" rtlCol="0">
            <a:spAutoFit/>
          </a:bodyPr>
          <a:lstStyle/>
          <a:p>
            <a:r>
              <a:rPr lang="en-US" dirty="0">
                <a:solidFill>
                  <a:schemeClr val="bg1"/>
                </a:solidFill>
              </a:rPr>
              <a:t>Today you will be learning about:</a:t>
            </a:r>
          </a:p>
          <a:p>
            <a:pPr marL="0" indent="0">
              <a:buNone/>
            </a:pPr>
            <a:endParaRPr lang="en-US" dirty="0">
              <a:solidFill>
                <a:schemeClr val="bg1"/>
              </a:solidFill>
            </a:endParaRPr>
          </a:p>
        </p:txBody>
      </p:sp>
      <p:pic>
        <p:nvPicPr>
          <p:cNvPr id="6" name="Picture 5" descr="image of young woman on her phone">
            <a:extLst>
              <a:ext uri="{FF2B5EF4-FFF2-40B4-BE49-F238E27FC236}">
                <a16:creationId xmlns:a16="http://schemas.microsoft.com/office/drawing/2014/main" id="{D9560033-8A1A-D54D-AA9B-492FE105C481}"/>
              </a:ext>
            </a:extLst>
          </p:cNvPr>
          <p:cNvPicPr>
            <a:picLocks noChangeAspect="1"/>
          </p:cNvPicPr>
          <p:nvPr/>
        </p:nvPicPr>
        <p:blipFill>
          <a:blip r:embed="rId3"/>
          <a:srcRect/>
          <a:stretch/>
        </p:blipFill>
        <p:spPr>
          <a:xfrm>
            <a:off x="3334728" y="306342"/>
            <a:ext cx="6296090" cy="6245315"/>
          </a:xfrm>
          <a:prstGeom prst="rect">
            <a:avLst/>
          </a:prstGeom>
        </p:spPr>
      </p:pic>
      <p:sp>
        <p:nvSpPr>
          <p:cNvPr id="16" name="TextBox 15">
            <a:extLst>
              <a:ext uri="{FF2B5EF4-FFF2-40B4-BE49-F238E27FC236}">
                <a16:creationId xmlns:a16="http://schemas.microsoft.com/office/drawing/2014/main" id="{EB0B6028-0E1B-0F41-9C1B-452EE85C8C90}"/>
              </a:ext>
            </a:extLst>
          </p:cNvPr>
          <p:cNvSpPr txBox="1"/>
          <p:nvPr/>
        </p:nvSpPr>
        <p:spPr>
          <a:xfrm>
            <a:off x="511194" y="3429000"/>
            <a:ext cx="5351126" cy="2866166"/>
          </a:xfrm>
          <a:prstGeom prst="rect">
            <a:avLst/>
          </a:prstGeom>
          <a:solidFill>
            <a:srgbClr val="006C32">
              <a:alpha val="90000"/>
            </a:srgbClr>
          </a:solidFill>
          <a:ln w="38100">
            <a:noFill/>
          </a:ln>
        </p:spPr>
        <p:txBody>
          <a:bodyPr wrap="square" lIns="360000" tIns="360000" rIns="360000" bIns="360000" rtlCol="0" anchor="ctr" anchorCtr="0">
            <a:noAutofit/>
          </a:bodyPr>
          <a:lstStyle/>
          <a:p>
            <a:pPr marL="270000" lvl="0" indent="-270000">
              <a:spcAft>
                <a:spcPts val="1200"/>
              </a:spcAft>
              <a:buFont typeface="Wingdings" pitchFamily="2" charset="2"/>
              <a:buChar char="§"/>
            </a:pPr>
            <a:r>
              <a:rPr lang="en-GB" sz="2000" dirty="0">
                <a:solidFill>
                  <a:schemeClr val="bg1"/>
                </a:solidFill>
              </a:rPr>
              <a:t>The importance of saving.</a:t>
            </a:r>
          </a:p>
          <a:p>
            <a:pPr marL="270000" lvl="0" indent="-270000">
              <a:spcAft>
                <a:spcPts val="1200"/>
              </a:spcAft>
              <a:buFont typeface="Wingdings" pitchFamily="2" charset="2"/>
              <a:buChar char="§"/>
            </a:pPr>
            <a:r>
              <a:rPr lang="en-GB" sz="2000" dirty="0">
                <a:solidFill>
                  <a:schemeClr val="bg1"/>
                </a:solidFill>
              </a:rPr>
              <a:t>How to develop good saving habits.</a:t>
            </a:r>
          </a:p>
          <a:p>
            <a:pPr marL="270000" lvl="0" indent="-270000">
              <a:spcAft>
                <a:spcPts val="1200"/>
              </a:spcAft>
              <a:buFont typeface="Wingdings" pitchFamily="2" charset="2"/>
              <a:buChar char="§"/>
            </a:pPr>
            <a:r>
              <a:rPr lang="en-GB" sz="2000" dirty="0">
                <a:solidFill>
                  <a:schemeClr val="bg1"/>
                </a:solidFill>
              </a:rPr>
              <a:t>Different types of saving and investment opportunities.</a:t>
            </a:r>
          </a:p>
          <a:p>
            <a:pPr marL="270000" indent="-270000">
              <a:spcAft>
                <a:spcPts val="1200"/>
              </a:spcAft>
              <a:buFont typeface="Wingdings" pitchFamily="2" charset="2"/>
              <a:buChar char="§"/>
            </a:pPr>
            <a:r>
              <a:rPr lang="en-GB" sz="2000" dirty="0">
                <a:solidFill>
                  <a:schemeClr val="bg1"/>
                </a:solidFill>
              </a:rPr>
              <a:t>How our financial circumstances affect the choices we make about saving.</a:t>
            </a:r>
            <a:endParaRPr lang="en-US" sz="2000" dirty="0">
              <a:solidFill>
                <a:schemeClr val="bg1"/>
              </a:solidFill>
            </a:endParaRPr>
          </a:p>
        </p:txBody>
      </p:sp>
    </p:spTree>
    <p:extLst>
      <p:ext uri="{BB962C8B-B14F-4D97-AF65-F5344CB8AC3E}">
        <p14:creationId xmlns:p14="http://schemas.microsoft.com/office/powerpoint/2010/main" val="248245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999" y="468000"/>
            <a:ext cx="2219969" cy="2741605"/>
          </a:xfrm>
        </p:spPr>
        <p:txBody>
          <a:bodyPr>
            <a:noAutofit/>
          </a:bodyPr>
          <a:lstStyle/>
          <a:p>
            <a:pPr lvl="0" algn="l" eaLnBrk="1" hangingPunct="1"/>
            <a:r>
              <a:rPr lang="en-US" sz="1400" cap="none" dirty="0">
                <a:solidFill>
                  <a:srgbClr val="024731"/>
                </a:solidFill>
                <a:latin typeface="Arial" charset="0"/>
                <a:ea typeface="ＭＳ Ｐゴシック"/>
              </a:rPr>
              <a:t>Activity A</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sz="3200" cap="none" dirty="0"/>
              <a:t>The importance of saving</a:t>
            </a:r>
            <a:endParaRPr lang="en-US" sz="3200" dirty="0"/>
          </a:p>
        </p:txBody>
      </p:sp>
      <p:sp>
        <p:nvSpPr>
          <p:cNvPr id="6" name="TextBox 5">
            <a:extLst>
              <a:ext uri="{FF2B5EF4-FFF2-40B4-BE49-F238E27FC236}">
                <a16:creationId xmlns:a16="http://schemas.microsoft.com/office/drawing/2014/main" id="{4A3999C8-A939-8A45-A0EC-F8D21E348C45}"/>
              </a:ext>
              <a:ext uri="{C183D7F6-B498-43B3-948B-1728B52AA6E4}">
                <adec:decorative xmlns:adec="http://schemas.microsoft.com/office/drawing/2017/decorative" val="0"/>
              </a:ext>
            </a:extLst>
          </p:cNvPr>
          <p:cNvSpPr txBox="1"/>
          <p:nvPr/>
        </p:nvSpPr>
        <p:spPr>
          <a:xfrm>
            <a:off x="2706000" y="0"/>
            <a:ext cx="7200000" cy="6858000"/>
          </a:xfrm>
          <a:prstGeom prst="rect">
            <a:avLst/>
          </a:prstGeom>
          <a:solidFill>
            <a:srgbClr val="2178B0"/>
          </a:solidFill>
        </p:spPr>
        <p:txBody>
          <a:bodyPr wrap="square" lIns="468000" tIns="468000" rIns="360000" bIns="468000" rtlCol="0" anchor="t" anchorCtr="0">
            <a:noAutofit/>
          </a:bodyPr>
          <a:lstStyle/>
          <a:p>
            <a:pPr>
              <a:spcAft>
                <a:spcPts val="1500"/>
              </a:spcAft>
            </a:pPr>
            <a:r>
              <a:rPr lang="en-GB" sz="2200" b="1" dirty="0">
                <a:solidFill>
                  <a:schemeClr val="bg1"/>
                </a:solidFill>
              </a:rPr>
              <a:t>How many of us have some savings set aside for a rainy day?</a:t>
            </a:r>
          </a:p>
          <a:p>
            <a:pPr indent="0">
              <a:spcAft>
                <a:spcPts val="500"/>
              </a:spcAft>
              <a:buNone/>
            </a:pPr>
            <a:r>
              <a:rPr lang="en-GB" sz="2000" dirty="0">
                <a:solidFill>
                  <a:schemeClr val="bg1"/>
                </a:solidFill>
              </a:rPr>
              <a:t>In the UK in March 2024:</a:t>
            </a:r>
          </a:p>
          <a:p>
            <a:pPr indent="0">
              <a:spcAft>
                <a:spcPts val="500"/>
              </a:spcAft>
              <a:buNone/>
            </a:pPr>
            <a:endParaRPr lang="en-GB" sz="2000" dirty="0">
              <a:solidFill>
                <a:schemeClr val="bg1"/>
              </a:solidFill>
            </a:endParaRPr>
          </a:p>
          <a:p>
            <a:pPr indent="0">
              <a:spcAft>
                <a:spcPts val="500"/>
              </a:spcAft>
              <a:buNone/>
            </a:pPr>
            <a:endParaRPr lang="en-GB" sz="2000" dirty="0">
              <a:solidFill>
                <a:schemeClr val="bg1"/>
              </a:solidFill>
            </a:endParaRPr>
          </a:p>
          <a:p>
            <a:pPr marL="1260000">
              <a:spcAft>
                <a:spcPts val="1500"/>
              </a:spcAft>
            </a:pPr>
            <a:r>
              <a:rPr lang="en-GB" sz="2000" dirty="0">
                <a:solidFill>
                  <a:schemeClr val="bg1"/>
                </a:solidFill>
              </a:rPr>
              <a:t>1 in 6 UK Adults (</a:t>
            </a:r>
            <a:r>
              <a:rPr lang="en-GB" sz="2000" b="1" dirty="0">
                <a:solidFill>
                  <a:schemeClr val="bg1"/>
                </a:solidFill>
              </a:rPr>
              <a:t>16%</a:t>
            </a:r>
            <a:r>
              <a:rPr lang="en-GB" sz="2000" dirty="0">
                <a:solidFill>
                  <a:schemeClr val="bg1"/>
                </a:solidFill>
              </a:rPr>
              <a:t>) have no savings at all, equating to around 8.7 million people.</a:t>
            </a:r>
          </a:p>
          <a:p>
            <a:pPr marL="1260000">
              <a:spcAft>
                <a:spcPts val="1500"/>
              </a:spcAft>
            </a:pPr>
            <a:endParaRPr lang="en-GB" sz="2000" dirty="0">
              <a:solidFill>
                <a:schemeClr val="bg1"/>
              </a:solidFill>
            </a:endParaRPr>
          </a:p>
          <a:p>
            <a:pPr marL="1260000">
              <a:spcAft>
                <a:spcPts val="1500"/>
              </a:spcAft>
            </a:pPr>
            <a:r>
              <a:rPr lang="en-GB" sz="2000" b="1" dirty="0">
                <a:solidFill>
                  <a:schemeClr val="bg1"/>
                </a:solidFill>
              </a:rPr>
              <a:t>68% </a:t>
            </a:r>
            <a:r>
              <a:rPr lang="en-GB" sz="2000" dirty="0">
                <a:solidFill>
                  <a:schemeClr val="bg1"/>
                </a:solidFill>
              </a:rPr>
              <a:t>of Brits have some money in savings</a:t>
            </a:r>
            <a:br>
              <a:rPr lang="en-GB" sz="2000" dirty="0">
                <a:solidFill>
                  <a:schemeClr val="bg1"/>
                </a:solidFill>
              </a:rPr>
            </a:br>
            <a:r>
              <a:rPr lang="en-GB" sz="2000" dirty="0">
                <a:solidFill>
                  <a:schemeClr val="bg1"/>
                </a:solidFill>
              </a:rPr>
              <a:t>in 2024. </a:t>
            </a:r>
            <a:endParaRPr lang="en-GB" sz="2000" b="1" dirty="0">
              <a:solidFill>
                <a:schemeClr val="bg1"/>
              </a:solidFill>
            </a:endParaRPr>
          </a:p>
          <a:p>
            <a:pPr>
              <a:spcAft>
                <a:spcPts val="1500"/>
              </a:spcAft>
            </a:pPr>
            <a:br>
              <a:rPr lang="en-GB" sz="2000" b="1" dirty="0">
                <a:solidFill>
                  <a:schemeClr val="bg1"/>
                </a:solidFill>
              </a:rPr>
            </a:br>
            <a:r>
              <a:rPr lang="en-GB" sz="2000" dirty="0">
                <a:solidFill>
                  <a:schemeClr val="bg1"/>
                </a:solidFill>
              </a:rPr>
              <a:t>Almost half of Brits (</a:t>
            </a:r>
            <a:r>
              <a:rPr lang="en-GB" sz="2000" b="1" dirty="0">
                <a:solidFill>
                  <a:schemeClr val="bg1"/>
                </a:solidFill>
              </a:rPr>
              <a:t>46%</a:t>
            </a:r>
            <a:r>
              <a:rPr lang="en-GB" sz="2000" dirty="0">
                <a:solidFill>
                  <a:schemeClr val="bg1"/>
                </a:solidFill>
              </a:rPr>
              <a:t>) have £1,000 or less in savings, and a quarter of Brits (</a:t>
            </a:r>
            <a:r>
              <a:rPr lang="en-GB" sz="2000" b="1" dirty="0">
                <a:solidFill>
                  <a:schemeClr val="bg1"/>
                </a:solidFill>
              </a:rPr>
              <a:t>25%</a:t>
            </a:r>
            <a:r>
              <a:rPr lang="en-GB" sz="2000" dirty="0">
                <a:solidFill>
                  <a:schemeClr val="bg1"/>
                </a:solidFill>
              </a:rPr>
              <a:t>) have £200 or less.</a:t>
            </a:r>
            <a:endParaRPr lang="en-GB" sz="1200" dirty="0">
              <a:solidFill>
                <a:schemeClr val="bg1"/>
              </a:solidFill>
            </a:endParaRPr>
          </a:p>
          <a:p>
            <a:pPr marL="0" indent="0">
              <a:buNone/>
            </a:pPr>
            <a:br>
              <a:rPr lang="en-GB" sz="1200" dirty="0">
                <a:solidFill>
                  <a:schemeClr val="bg1"/>
                </a:solidFill>
              </a:rPr>
            </a:br>
            <a:endParaRPr lang="en-GB" sz="1200" dirty="0">
              <a:solidFill>
                <a:schemeClr val="bg1"/>
              </a:solidFill>
            </a:endParaRPr>
          </a:p>
          <a:p>
            <a:pPr marL="0" indent="0">
              <a:buNone/>
            </a:pPr>
            <a:r>
              <a:rPr lang="en-GB" sz="1200" dirty="0">
                <a:solidFill>
                  <a:schemeClr val="bg1"/>
                </a:solidFill>
              </a:rPr>
              <a:t>Figures </a:t>
            </a:r>
            <a:r>
              <a:rPr lang="en-GB" sz="1200" u="sng" dirty="0">
                <a:solidFill>
                  <a:schemeClr val="bg1"/>
                </a:solidFill>
                <a:hlinkClick r:id="rId3">
                  <a:extLst>
                    <a:ext uri="{A12FA001-AC4F-418D-AE19-62706E023703}">
                      <ahyp:hlinkClr xmlns:ahyp="http://schemas.microsoft.com/office/drawing/2018/hyperlinkcolor" val="tx"/>
                    </a:ext>
                  </a:extLst>
                </a:hlinkClick>
              </a:rPr>
              <a:t>https://www.finder.com/uk/saving-statistics</a:t>
            </a:r>
            <a:br>
              <a:rPr lang="en-GB" sz="1200" u="sng" dirty="0">
                <a:solidFill>
                  <a:schemeClr val="bg1"/>
                </a:solidFill>
              </a:rPr>
            </a:br>
            <a:r>
              <a:rPr lang="en-GB" sz="1200" dirty="0">
                <a:solidFill>
                  <a:schemeClr val="bg1"/>
                </a:solidFill>
              </a:rPr>
              <a:t>Information correct as of November 2024.</a:t>
            </a:r>
          </a:p>
        </p:txBody>
      </p:sp>
      <p:grpSp>
        <p:nvGrpSpPr>
          <p:cNvPr id="14" name="Group 13" descr="pie chart showing 20%">
            <a:extLst>
              <a:ext uri="{FF2B5EF4-FFF2-40B4-BE49-F238E27FC236}">
                <a16:creationId xmlns:a16="http://schemas.microsoft.com/office/drawing/2014/main" id="{135B6010-B38D-2E4C-A6D4-BF7C4376AD43}"/>
              </a:ext>
              <a:ext uri="{C183D7F6-B498-43B3-948B-1728B52AA6E4}">
                <adec:decorative xmlns:adec="http://schemas.microsoft.com/office/drawing/2017/decorative" val="0"/>
              </a:ext>
            </a:extLst>
          </p:cNvPr>
          <p:cNvGrpSpPr/>
          <p:nvPr/>
        </p:nvGrpSpPr>
        <p:grpSpPr>
          <a:xfrm>
            <a:off x="3034228" y="2095487"/>
            <a:ext cx="1257760" cy="1218080"/>
            <a:chOff x="4324120" y="1520943"/>
            <a:chExt cx="1257760" cy="1218080"/>
          </a:xfrm>
        </p:grpSpPr>
        <p:grpSp>
          <p:nvGrpSpPr>
            <p:cNvPr id="11" name="Group 10">
              <a:extLst>
                <a:ext uri="{FF2B5EF4-FFF2-40B4-BE49-F238E27FC236}">
                  <a16:creationId xmlns:a16="http://schemas.microsoft.com/office/drawing/2014/main" id="{5408A819-F8B0-8849-BAA4-2835A93256E0}"/>
                </a:ext>
              </a:extLst>
            </p:cNvPr>
            <p:cNvGrpSpPr/>
            <p:nvPr/>
          </p:nvGrpSpPr>
          <p:grpSpPr>
            <a:xfrm>
              <a:off x="4324120" y="1520943"/>
              <a:ext cx="1257760" cy="1218080"/>
              <a:chOff x="4146000" y="1390108"/>
              <a:chExt cx="1542918" cy="1494242"/>
            </a:xfrm>
          </p:grpSpPr>
          <p:sp>
            <p:nvSpPr>
              <p:cNvPr id="7" name="Oval 6">
                <a:extLst>
                  <a:ext uri="{FF2B5EF4-FFF2-40B4-BE49-F238E27FC236}">
                    <a16:creationId xmlns:a16="http://schemas.microsoft.com/office/drawing/2014/main" id="{31C32BD0-43CB-BD4C-8A36-05DDFF58100D}"/>
                  </a:ext>
                  <a:ext uri="{C183D7F6-B498-43B3-948B-1728B52AA6E4}">
                    <adec:decorative xmlns:adec="http://schemas.microsoft.com/office/drawing/2017/decorative" val="1"/>
                  </a:ext>
                </a:extLst>
              </p:cNvPr>
              <p:cNvSpPr/>
              <p:nvPr/>
            </p:nvSpPr>
            <p:spPr>
              <a:xfrm>
                <a:off x="4367567" y="1576999"/>
                <a:ext cx="1099784" cy="112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FC85097A-B1A7-0747-89FC-EEC31EA920B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567329"/>
                  </p:ext>
                </p:extLst>
              </p:nvPr>
            </p:nvGraphicFramePr>
            <p:xfrm>
              <a:off x="4146000" y="1390108"/>
              <a:ext cx="1542918" cy="1494242"/>
            </p:xfrm>
            <a:graphic>
              <a:graphicData uri="http://schemas.openxmlformats.org/drawingml/2006/chart">
                <c:chart xmlns:c="http://schemas.openxmlformats.org/drawingml/2006/chart" xmlns:r="http://schemas.openxmlformats.org/officeDocument/2006/relationships" r:id="rId4"/>
              </a:graphicData>
            </a:graphic>
          </p:graphicFrame>
        </p:grpSp>
        <p:sp>
          <p:nvSpPr>
            <p:cNvPr id="12" name="Rectangle 11">
              <a:extLst>
                <a:ext uri="{FF2B5EF4-FFF2-40B4-BE49-F238E27FC236}">
                  <a16:creationId xmlns:a16="http://schemas.microsoft.com/office/drawing/2014/main" id="{037A4EF1-6D33-1141-89E6-C019C5065C7F}"/>
                </a:ext>
                <a:ext uri="{C183D7F6-B498-43B3-948B-1728B52AA6E4}">
                  <adec:decorative xmlns:adec="http://schemas.microsoft.com/office/drawing/2017/decorative" val="1"/>
                </a:ext>
              </a:extLst>
            </p:cNvPr>
            <p:cNvSpPr/>
            <p:nvPr/>
          </p:nvSpPr>
          <p:spPr>
            <a:xfrm>
              <a:off x="4674492" y="1945317"/>
              <a:ext cx="625171" cy="369332"/>
            </a:xfrm>
            <a:prstGeom prst="rect">
              <a:avLst/>
            </a:prstGeom>
          </p:spPr>
          <p:txBody>
            <a:bodyPr wrap="none" lIns="0" tIns="0" rIns="0" bIns="0">
              <a:spAutoFit/>
            </a:bodyPr>
            <a:lstStyle/>
            <a:p>
              <a:pPr algn="ctr"/>
              <a:r>
                <a:rPr lang="en-GB" b="1" spc="-150" dirty="0">
                  <a:solidFill>
                    <a:srgbClr val="2178B0"/>
                  </a:solidFill>
                </a:rPr>
                <a:t>16%</a:t>
              </a:r>
              <a:r>
                <a:rPr lang="en-GB" spc="-150" dirty="0">
                  <a:solidFill>
                    <a:srgbClr val="2178B0"/>
                  </a:solidFill>
                </a:rPr>
                <a:t> </a:t>
              </a:r>
              <a:endParaRPr lang="en-US" spc="-150" dirty="0">
                <a:solidFill>
                  <a:srgbClr val="2178B0"/>
                </a:solidFill>
              </a:endParaRPr>
            </a:p>
          </p:txBody>
        </p:sp>
      </p:grpSp>
      <p:grpSp>
        <p:nvGrpSpPr>
          <p:cNvPr id="15" name="Group 14" descr="pie chart showing 11%">
            <a:extLst>
              <a:ext uri="{FF2B5EF4-FFF2-40B4-BE49-F238E27FC236}">
                <a16:creationId xmlns:a16="http://schemas.microsoft.com/office/drawing/2014/main" id="{B0C2C1A3-3ABA-B448-B003-B61715D0B16F}"/>
              </a:ext>
              <a:ext uri="{C183D7F6-B498-43B3-948B-1728B52AA6E4}">
                <adec:decorative xmlns:adec="http://schemas.microsoft.com/office/drawing/2017/decorative" val="0"/>
              </a:ext>
            </a:extLst>
          </p:cNvPr>
          <p:cNvGrpSpPr/>
          <p:nvPr/>
        </p:nvGrpSpPr>
        <p:grpSpPr>
          <a:xfrm>
            <a:off x="3034228" y="3455171"/>
            <a:ext cx="1257760" cy="1218080"/>
            <a:chOff x="4324120" y="1520943"/>
            <a:chExt cx="1257760" cy="1218080"/>
          </a:xfrm>
        </p:grpSpPr>
        <p:grpSp>
          <p:nvGrpSpPr>
            <p:cNvPr id="16" name="Group 15">
              <a:extLst>
                <a:ext uri="{FF2B5EF4-FFF2-40B4-BE49-F238E27FC236}">
                  <a16:creationId xmlns:a16="http://schemas.microsoft.com/office/drawing/2014/main" id="{A03B977F-44E3-7D48-8615-4E2AE8D506C9}"/>
                </a:ext>
              </a:extLst>
            </p:cNvPr>
            <p:cNvGrpSpPr/>
            <p:nvPr/>
          </p:nvGrpSpPr>
          <p:grpSpPr>
            <a:xfrm>
              <a:off x="4324120" y="1520943"/>
              <a:ext cx="1257760" cy="1218080"/>
              <a:chOff x="4146000" y="1390108"/>
              <a:chExt cx="1542918" cy="1494242"/>
            </a:xfrm>
          </p:grpSpPr>
          <p:sp>
            <p:nvSpPr>
              <p:cNvPr id="18" name="Oval 17">
                <a:extLst>
                  <a:ext uri="{FF2B5EF4-FFF2-40B4-BE49-F238E27FC236}">
                    <a16:creationId xmlns:a16="http://schemas.microsoft.com/office/drawing/2014/main" id="{041A3D86-29AA-B446-82A2-B9EF7C008E09}"/>
                  </a:ext>
                  <a:ext uri="{C183D7F6-B498-43B3-948B-1728B52AA6E4}">
                    <adec:decorative xmlns:adec="http://schemas.microsoft.com/office/drawing/2017/decorative" val="1"/>
                  </a:ext>
                </a:extLst>
              </p:cNvPr>
              <p:cNvSpPr/>
              <p:nvPr/>
            </p:nvSpPr>
            <p:spPr>
              <a:xfrm>
                <a:off x="4367567" y="1576999"/>
                <a:ext cx="1099784" cy="112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Chart 18">
                <a:extLst>
                  <a:ext uri="{FF2B5EF4-FFF2-40B4-BE49-F238E27FC236}">
                    <a16:creationId xmlns:a16="http://schemas.microsoft.com/office/drawing/2014/main" id="{FFEA857C-7F61-814B-8F6F-51AD78DAEF5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046971"/>
                  </p:ext>
                </p:extLst>
              </p:nvPr>
            </p:nvGraphicFramePr>
            <p:xfrm>
              <a:off x="4146000" y="1390108"/>
              <a:ext cx="1542918" cy="1494242"/>
            </p:xfrm>
            <a:graphic>
              <a:graphicData uri="http://schemas.openxmlformats.org/drawingml/2006/chart">
                <c:chart xmlns:c="http://schemas.openxmlformats.org/drawingml/2006/chart" xmlns:r="http://schemas.openxmlformats.org/officeDocument/2006/relationships" r:id="rId5"/>
              </a:graphicData>
            </a:graphic>
          </p:graphicFrame>
        </p:grpSp>
        <p:sp>
          <p:nvSpPr>
            <p:cNvPr id="17" name="Rectangle 16">
              <a:extLst>
                <a:ext uri="{FF2B5EF4-FFF2-40B4-BE49-F238E27FC236}">
                  <a16:creationId xmlns:a16="http://schemas.microsoft.com/office/drawing/2014/main" id="{D1B8E936-02AC-9F41-8BAA-382D663FC8CD}"/>
                </a:ext>
                <a:ext uri="{C183D7F6-B498-43B3-948B-1728B52AA6E4}">
                  <adec:decorative xmlns:adec="http://schemas.microsoft.com/office/drawing/2017/decorative" val="1"/>
                </a:ext>
              </a:extLst>
            </p:cNvPr>
            <p:cNvSpPr/>
            <p:nvPr/>
          </p:nvSpPr>
          <p:spPr>
            <a:xfrm>
              <a:off x="4666254" y="1945317"/>
              <a:ext cx="625171" cy="369332"/>
            </a:xfrm>
            <a:prstGeom prst="rect">
              <a:avLst/>
            </a:prstGeom>
          </p:spPr>
          <p:txBody>
            <a:bodyPr wrap="none" lIns="0" tIns="0" rIns="0" bIns="0">
              <a:spAutoFit/>
            </a:bodyPr>
            <a:lstStyle/>
            <a:p>
              <a:pPr algn="ctr"/>
              <a:r>
                <a:rPr lang="en-GB" b="1" spc="-150" dirty="0">
                  <a:solidFill>
                    <a:srgbClr val="2178B0"/>
                  </a:solidFill>
                </a:rPr>
                <a:t>68%</a:t>
              </a:r>
              <a:r>
                <a:rPr lang="en-GB" spc="-150" dirty="0">
                  <a:solidFill>
                    <a:srgbClr val="2178B0"/>
                  </a:solidFill>
                </a:rPr>
                <a:t> </a:t>
              </a:r>
              <a:endParaRPr lang="en-US" spc="-150" dirty="0">
                <a:solidFill>
                  <a:srgbClr val="2178B0"/>
                </a:solidFill>
              </a:endParaRPr>
            </a:p>
          </p:txBody>
        </p:sp>
      </p:grpSp>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97C18-7F5F-0D4E-954F-4FEF52A23346}"/>
              </a:ext>
            </a:extLst>
          </p:cNvPr>
          <p:cNvSpPr>
            <a:spLocks noGrp="1"/>
          </p:cNvSpPr>
          <p:nvPr>
            <p:ph type="title"/>
          </p:nvPr>
        </p:nvSpPr>
        <p:spPr>
          <a:xfrm>
            <a:off x="468000" y="468000"/>
            <a:ext cx="1032389" cy="208142"/>
          </a:xfrm>
        </p:spPr>
        <p:txBody>
          <a:bodyPr>
            <a:normAutofit fontScale="90000"/>
          </a:bodyPr>
          <a:lstStyle/>
          <a:p>
            <a:pPr algn="l" eaLnBrk="1" hangingPunct="1"/>
            <a:r>
              <a:rPr lang="en-US" sz="1400" cap="none" dirty="0">
                <a:solidFill>
                  <a:srgbClr val="024731"/>
                </a:solidFill>
                <a:latin typeface="Arial" charset="0"/>
                <a:ea typeface="ＭＳ Ｐゴシック"/>
              </a:rPr>
              <a:t>Activity A</a:t>
            </a:r>
            <a:endParaRPr lang="en-GB" dirty="0">
              <a:solidFill>
                <a:srgbClr val="00864F"/>
              </a:solidFill>
            </a:endParaRPr>
          </a:p>
        </p:txBody>
      </p:sp>
      <p:sp>
        <p:nvSpPr>
          <p:cNvPr id="21" name="TextBox 20">
            <a:extLst>
              <a:ext uri="{FF2B5EF4-FFF2-40B4-BE49-F238E27FC236}">
                <a16:creationId xmlns:a16="http://schemas.microsoft.com/office/drawing/2014/main" id="{E36589AB-8BBF-DE49-9947-06D22F38B485}"/>
              </a:ext>
              <a:ext uri="{C183D7F6-B498-43B3-948B-1728B52AA6E4}">
                <adec:decorative xmlns:adec="http://schemas.microsoft.com/office/drawing/2017/decorative" val="1"/>
              </a:ext>
            </a:extLst>
          </p:cNvPr>
          <p:cNvSpPr txBox="1"/>
          <p:nvPr/>
        </p:nvSpPr>
        <p:spPr>
          <a:xfrm>
            <a:off x="0" y="1047750"/>
            <a:ext cx="9906000" cy="5810250"/>
          </a:xfrm>
          <a:prstGeom prst="rect">
            <a:avLst/>
          </a:prstGeom>
          <a:solidFill>
            <a:srgbClr val="00864F"/>
          </a:solidFill>
        </p:spPr>
        <p:txBody>
          <a:bodyPr wrap="square" lIns="468000" tIns="468000" rIns="756000" bIns="468000" rtlCol="0" anchor="ctr" anchorCtr="0">
            <a:noAutofit/>
          </a:bodyPr>
          <a:lstStyle/>
          <a:p>
            <a:pPr marL="0" indent="0">
              <a:buNone/>
            </a:pPr>
            <a:endParaRPr lang="en-GB" sz="2000" dirty="0">
              <a:solidFill>
                <a:schemeClr val="bg1"/>
              </a:solidFill>
            </a:endParaRPr>
          </a:p>
        </p:txBody>
      </p:sp>
      <p:sp>
        <p:nvSpPr>
          <p:cNvPr id="17" name="Oval 16" descr="Ideas to help you save">
            <a:extLst>
              <a:ext uri="{FF2B5EF4-FFF2-40B4-BE49-F238E27FC236}">
                <a16:creationId xmlns:a16="http://schemas.microsoft.com/office/drawing/2014/main" id="{141FD628-A067-E244-B2BE-F2EE4E9603F8}"/>
              </a:ext>
              <a:ext uri="{C183D7F6-B498-43B3-948B-1728B52AA6E4}">
                <adec:decorative xmlns:adec="http://schemas.microsoft.com/office/drawing/2017/decorative" val="0"/>
              </a:ext>
            </a:extLst>
          </p:cNvPr>
          <p:cNvSpPr/>
          <p:nvPr/>
        </p:nvSpPr>
        <p:spPr>
          <a:xfrm>
            <a:off x="3758325" y="3460433"/>
            <a:ext cx="2389349" cy="1631216"/>
          </a:xfrm>
          <a:prstGeom prst="ellipse">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Ins="90000" bIns="0" rtlCol="0" anchor="b"/>
          <a:lstStyle/>
          <a:p>
            <a:pPr algn="ctr"/>
            <a:r>
              <a:rPr lang="en-GB" b="1" dirty="0">
                <a:solidFill>
                  <a:schemeClr val="bg1"/>
                </a:solidFill>
                <a:latin typeface="Arial" panose="020B0604020202020204" pitchFamily="34" charset="0"/>
                <a:cs typeface="Arial" panose="020B0604020202020204" pitchFamily="34" charset="0"/>
              </a:rPr>
              <a:t>Ideas to help you save</a:t>
            </a:r>
          </a:p>
        </p:txBody>
      </p:sp>
      <p:pic>
        <p:nvPicPr>
          <p:cNvPr id="23" name="Picture 22" descr="Icon of a piggy bank">
            <a:extLst>
              <a:ext uri="{FF2B5EF4-FFF2-40B4-BE49-F238E27FC236}">
                <a16:creationId xmlns:a16="http://schemas.microsoft.com/office/drawing/2014/main" id="{F3B63B8E-C24E-BF4F-84B1-44802A44D7C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92275" y="2906424"/>
            <a:ext cx="943495" cy="774510"/>
          </a:xfrm>
          <a:prstGeom prst="rect">
            <a:avLst/>
          </a:prstGeom>
        </p:spPr>
      </p:pic>
      <p:sp>
        <p:nvSpPr>
          <p:cNvPr id="16" name="Rectangle 15">
            <a:extLst>
              <a:ext uri="{FF2B5EF4-FFF2-40B4-BE49-F238E27FC236}">
                <a16:creationId xmlns:a16="http://schemas.microsoft.com/office/drawing/2014/main" id="{52DFC0E6-2D42-9B49-9280-90D11134DF3A}"/>
              </a:ext>
            </a:extLst>
          </p:cNvPr>
          <p:cNvSpPr/>
          <p:nvPr/>
        </p:nvSpPr>
        <p:spPr>
          <a:xfrm>
            <a:off x="1502002" y="1525196"/>
            <a:ext cx="3066303" cy="1323439"/>
          </a:xfrm>
          <a:prstGeom prst="rect">
            <a:avLst/>
          </a:prstGeom>
        </p:spPr>
        <p:txBody>
          <a:bodyPr wrap="square">
            <a:spAutoFit/>
          </a:bodyPr>
          <a:lstStyle/>
          <a:p>
            <a:pPr algn="ctr">
              <a:spcBef>
                <a:spcPts val="0"/>
              </a:spcBef>
              <a:spcAft>
                <a:spcPts val="600"/>
              </a:spcAft>
            </a:pPr>
            <a:r>
              <a:rPr lang="en-GB" sz="2000" dirty="0">
                <a:solidFill>
                  <a:schemeClr val="bg1"/>
                </a:solidFill>
              </a:rPr>
              <a:t>Keep track of your </a:t>
            </a:r>
            <a:br>
              <a:rPr lang="en-GB" sz="2000" dirty="0">
                <a:solidFill>
                  <a:schemeClr val="bg1"/>
                </a:solidFill>
              </a:rPr>
            </a:br>
            <a:r>
              <a:rPr lang="en-GB" sz="2000" dirty="0">
                <a:solidFill>
                  <a:schemeClr val="bg1"/>
                </a:solidFill>
              </a:rPr>
              <a:t>day-to-day spending and put money into savings on a regular basis.</a:t>
            </a:r>
          </a:p>
        </p:txBody>
      </p:sp>
      <p:sp>
        <p:nvSpPr>
          <p:cNvPr id="11" name="Rectangle 10">
            <a:extLst>
              <a:ext uri="{FF2B5EF4-FFF2-40B4-BE49-F238E27FC236}">
                <a16:creationId xmlns:a16="http://schemas.microsoft.com/office/drawing/2014/main" id="{84F6B15B-7FA8-E941-86DC-8AA9F6A75FD4}"/>
              </a:ext>
            </a:extLst>
          </p:cNvPr>
          <p:cNvSpPr/>
          <p:nvPr/>
        </p:nvSpPr>
        <p:spPr>
          <a:xfrm>
            <a:off x="5451997" y="1525196"/>
            <a:ext cx="2592644" cy="1323439"/>
          </a:xfrm>
          <a:prstGeom prst="rect">
            <a:avLst/>
          </a:prstGeom>
        </p:spPr>
        <p:txBody>
          <a:bodyPr wrap="square">
            <a:spAutoFit/>
          </a:bodyPr>
          <a:lstStyle/>
          <a:p>
            <a:pPr algn="ctr"/>
            <a:r>
              <a:rPr lang="en-GB" sz="2000" dirty="0">
                <a:solidFill>
                  <a:schemeClr val="bg1"/>
                </a:solidFill>
              </a:rPr>
              <a:t>Have a weekly or monthly budget to plan your income and spending.</a:t>
            </a:r>
          </a:p>
        </p:txBody>
      </p:sp>
      <p:sp>
        <p:nvSpPr>
          <p:cNvPr id="12" name="Rectangle 11">
            <a:extLst>
              <a:ext uri="{FF2B5EF4-FFF2-40B4-BE49-F238E27FC236}">
                <a16:creationId xmlns:a16="http://schemas.microsoft.com/office/drawing/2014/main" id="{5F36E702-EF29-D34B-B922-31277602DE9E}"/>
              </a:ext>
            </a:extLst>
          </p:cNvPr>
          <p:cNvSpPr/>
          <p:nvPr/>
        </p:nvSpPr>
        <p:spPr>
          <a:xfrm>
            <a:off x="583563" y="3326080"/>
            <a:ext cx="2864487" cy="1323439"/>
          </a:xfrm>
          <a:prstGeom prst="rect">
            <a:avLst/>
          </a:prstGeom>
          <a:noFill/>
        </p:spPr>
        <p:txBody>
          <a:bodyPr wrap="square">
            <a:spAutoFit/>
          </a:bodyPr>
          <a:lstStyle/>
          <a:p>
            <a:pPr algn="ctr">
              <a:spcBef>
                <a:spcPts val="0"/>
              </a:spcBef>
              <a:spcAft>
                <a:spcPts val="600"/>
              </a:spcAft>
            </a:pPr>
            <a:r>
              <a:rPr lang="en-GB" sz="2000" dirty="0">
                <a:solidFill>
                  <a:schemeClr val="bg1"/>
                </a:solidFill>
              </a:rPr>
              <a:t>Make a financial plan for your longer-term future and major </a:t>
            </a:r>
            <a:br>
              <a:rPr lang="en-GB" sz="2000" dirty="0">
                <a:solidFill>
                  <a:schemeClr val="bg1"/>
                </a:solidFill>
              </a:rPr>
            </a:br>
            <a:r>
              <a:rPr lang="en-GB" sz="2000" dirty="0">
                <a:solidFill>
                  <a:schemeClr val="bg1"/>
                </a:solidFill>
              </a:rPr>
              <a:t>life goals.</a:t>
            </a:r>
          </a:p>
        </p:txBody>
      </p:sp>
      <p:sp>
        <p:nvSpPr>
          <p:cNvPr id="18" name="Rectangle 17">
            <a:extLst>
              <a:ext uri="{FF2B5EF4-FFF2-40B4-BE49-F238E27FC236}">
                <a16:creationId xmlns:a16="http://schemas.microsoft.com/office/drawing/2014/main" id="{D7149DB6-4485-5546-9E94-7AC86CF1BEAB}"/>
              </a:ext>
            </a:extLst>
          </p:cNvPr>
          <p:cNvSpPr/>
          <p:nvPr/>
        </p:nvSpPr>
        <p:spPr>
          <a:xfrm>
            <a:off x="6535898" y="3172192"/>
            <a:ext cx="2864487" cy="1631216"/>
          </a:xfrm>
          <a:prstGeom prst="rect">
            <a:avLst/>
          </a:prstGeom>
        </p:spPr>
        <p:txBody>
          <a:bodyPr wrap="square">
            <a:spAutoFit/>
          </a:bodyPr>
          <a:lstStyle/>
          <a:p>
            <a:pPr algn="ctr">
              <a:spcBef>
                <a:spcPts val="0"/>
              </a:spcBef>
              <a:spcAft>
                <a:spcPts val="600"/>
              </a:spcAft>
            </a:pPr>
            <a:r>
              <a:rPr lang="en-GB" sz="2000" dirty="0">
                <a:solidFill>
                  <a:schemeClr val="bg1"/>
                </a:solidFill>
              </a:rPr>
              <a:t>Consider keeping your spending money, money for bills </a:t>
            </a:r>
            <a:r>
              <a:rPr lang="en-GB" sz="2000" b="1" dirty="0">
                <a:solidFill>
                  <a:schemeClr val="bg1"/>
                </a:solidFill>
              </a:rPr>
              <a:t>and</a:t>
            </a:r>
            <a:r>
              <a:rPr lang="en-GB" sz="2000" dirty="0">
                <a:solidFill>
                  <a:schemeClr val="bg1"/>
                </a:solidFill>
              </a:rPr>
              <a:t> your savings money in separate accounts.</a:t>
            </a:r>
          </a:p>
        </p:txBody>
      </p:sp>
      <p:sp>
        <p:nvSpPr>
          <p:cNvPr id="14" name="Rectangle 13">
            <a:extLst>
              <a:ext uri="{FF2B5EF4-FFF2-40B4-BE49-F238E27FC236}">
                <a16:creationId xmlns:a16="http://schemas.microsoft.com/office/drawing/2014/main" id="{DEED43FA-EFD7-FC42-89E4-52F0DF86C2CF}"/>
              </a:ext>
            </a:extLst>
          </p:cNvPr>
          <p:cNvSpPr/>
          <p:nvPr/>
        </p:nvSpPr>
        <p:spPr>
          <a:xfrm>
            <a:off x="1136651" y="5214001"/>
            <a:ext cx="2964081" cy="1323439"/>
          </a:xfrm>
          <a:prstGeom prst="rect">
            <a:avLst/>
          </a:prstGeom>
        </p:spPr>
        <p:txBody>
          <a:bodyPr wrap="square">
            <a:spAutoFit/>
          </a:bodyPr>
          <a:lstStyle/>
          <a:p>
            <a:pPr algn="ctr">
              <a:spcBef>
                <a:spcPts val="0"/>
              </a:spcBef>
              <a:spcAft>
                <a:spcPts val="600"/>
              </a:spcAft>
            </a:pPr>
            <a:r>
              <a:rPr lang="en-GB" sz="2000" dirty="0">
                <a:solidFill>
                  <a:schemeClr val="bg1"/>
                </a:solidFill>
              </a:rPr>
              <a:t>Identify the unnecessary items you spend money on, and save that money instead.</a:t>
            </a:r>
          </a:p>
        </p:txBody>
      </p:sp>
      <p:sp>
        <p:nvSpPr>
          <p:cNvPr id="9" name="Rectangle 8">
            <a:extLst>
              <a:ext uri="{FF2B5EF4-FFF2-40B4-BE49-F238E27FC236}">
                <a16:creationId xmlns:a16="http://schemas.microsoft.com/office/drawing/2014/main" id="{481633A9-07DA-1344-A31E-2F9DCDD4D957}"/>
              </a:ext>
            </a:extLst>
          </p:cNvPr>
          <p:cNvSpPr/>
          <p:nvPr/>
        </p:nvSpPr>
        <p:spPr>
          <a:xfrm>
            <a:off x="5600701" y="5214001"/>
            <a:ext cx="2747027" cy="1323439"/>
          </a:xfrm>
          <a:prstGeom prst="rect">
            <a:avLst/>
          </a:prstGeom>
        </p:spPr>
        <p:txBody>
          <a:bodyPr wrap="square">
            <a:spAutoFit/>
          </a:bodyPr>
          <a:lstStyle/>
          <a:p>
            <a:pPr algn="ctr"/>
            <a:r>
              <a:rPr lang="en-GB" sz="2000" dirty="0">
                <a:solidFill>
                  <a:schemeClr val="bg1"/>
                </a:solidFill>
              </a:rPr>
              <a:t>Identify the amount you would like to save – it’s good to have a savings goal.</a:t>
            </a:r>
          </a:p>
        </p:txBody>
      </p:sp>
    </p:spTree>
    <p:extLst>
      <p:ext uri="{BB962C8B-B14F-4D97-AF65-F5344CB8AC3E}">
        <p14:creationId xmlns:p14="http://schemas.microsoft.com/office/powerpoint/2010/main" val="96244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7999"/>
            <a:ext cx="5614542" cy="1972801"/>
          </a:xfrm>
        </p:spPr>
        <p:txBody>
          <a:bodyPr>
            <a:noAutofit/>
          </a:bodyPr>
          <a:lstStyle/>
          <a:p>
            <a:pPr lvl="0" algn="l" eaLnBrk="1" hangingPunct="1"/>
            <a:r>
              <a:rPr lang="en-US" sz="1400" cap="none" dirty="0">
                <a:solidFill>
                  <a:srgbClr val="024731"/>
                </a:solidFill>
                <a:latin typeface="Arial" charset="0"/>
                <a:ea typeface="ＭＳ Ｐゴシック"/>
              </a:rPr>
              <a:t>Activity A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b="1" cap="none" dirty="0">
                <a:solidFill>
                  <a:srgbClr val="00864F"/>
                </a:solidFill>
                <a:ea typeface="ＭＳ Ｐゴシック"/>
              </a:rPr>
              <a:t>The importance of saving</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learnings:</a:t>
            </a:r>
            <a:endParaRPr lang="en-US" sz="3200" dirty="0">
              <a:solidFill>
                <a:srgbClr val="00864F"/>
              </a:solidFill>
            </a:endParaRPr>
          </a:p>
        </p:txBody>
      </p:sp>
      <p:sp>
        <p:nvSpPr>
          <p:cNvPr id="25" name="Content Placeholder 6">
            <a:extLst>
              <a:ext uri="{FF2B5EF4-FFF2-40B4-BE49-F238E27FC236}">
                <a16:creationId xmlns:a16="http://schemas.microsoft.com/office/drawing/2014/main" id="{B7D9EDC1-F097-2E41-97F8-6EF9FC580D57}"/>
              </a:ext>
            </a:extLst>
          </p:cNvPr>
          <p:cNvSpPr txBox="1">
            <a:spLocks/>
          </p:cNvSpPr>
          <p:nvPr/>
        </p:nvSpPr>
        <p:spPr>
          <a:xfrm>
            <a:off x="0" y="2440800"/>
            <a:ext cx="6609600" cy="4417200"/>
          </a:xfrm>
          <a:prstGeom prst="rect">
            <a:avLst/>
          </a:prstGeom>
          <a:solidFill>
            <a:srgbClr val="2178B0"/>
          </a:solidFill>
        </p:spPr>
        <p:txBody>
          <a:bodyPr lIns="468000" tIns="0" rIns="1188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a:spcBef>
                <a:spcPts val="0"/>
              </a:spcBef>
              <a:spcAft>
                <a:spcPts val="600"/>
              </a:spcAft>
              <a:buFont typeface="Wingdings" pitchFamily="2" charset="2"/>
              <a:buChar char="§"/>
            </a:pPr>
            <a:r>
              <a:rPr lang="en-GB" sz="2000" dirty="0">
                <a:solidFill>
                  <a:schemeClr val="bg1"/>
                </a:solidFill>
              </a:rPr>
              <a:t>Saving money can help you manage the unexpected.</a:t>
            </a:r>
          </a:p>
          <a:p>
            <a:pPr marL="270000" lvl="0" indent="-270000">
              <a:spcBef>
                <a:spcPts val="0"/>
              </a:spcBef>
              <a:spcAft>
                <a:spcPts val="600"/>
              </a:spcAft>
              <a:buFont typeface="Wingdings" pitchFamily="2" charset="2"/>
              <a:buChar char="§"/>
            </a:pPr>
            <a:r>
              <a:rPr lang="en-GB" sz="2000" dirty="0">
                <a:solidFill>
                  <a:schemeClr val="bg1"/>
                </a:solidFill>
              </a:rPr>
              <a:t>Savings can give you greater financial security. </a:t>
            </a:r>
          </a:p>
          <a:p>
            <a:pPr marL="270000" lvl="0" indent="-270000">
              <a:spcBef>
                <a:spcPts val="0"/>
              </a:spcBef>
              <a:spcAft>
                <a:spcPts val="600"/>
              </a:spcAft>
              <a:buFont typeface="Wingdings" pitchFamily="2" charset="2"/>
              <a:buChar char="§"/>
            </a:pPr>
            <a:r>
              <a:rPr lang="en-GB" sz="2000" dirty="0">
                <a:solidFill>
                  <a:schemeClr val="bg1"/>
                </a:solidFill>
              </a:rPr>
              <a:t>Savings can help your wellbeing. </a:t>
            </a:r>
          </a:p>
          <a:p>
            <a:pPr marL="270000" lvl="0" indent="-270000">
              <a:spcBef>
                <a:spcPts val="0"/>
              </a:spcBef>
              <a:spcAft>
                <a:spcPts val="600"/>
              </a:spcAft>
              <a:buFont typeface="Wingdings" pitchFamily="2" charset="2"/>
              <a:buChar char="§"/>
            </a:pPr>
            <a:r>
              <a:rPr lang="en-GB" sz="2000" dirty="0">
                <a:solidFill>
                  <a:schemeClr val="bg1"/>
                </a:solidFill>
              </a:rPr>
              <a:t>Saving can help you to achieve specific goals in life. </a:t>
            </a:r>
            <a:endParaRPr lang="en-GB" sz="2000" strike="sngStrike" dirty="0">
              <a:solidFill>
                <a:schemeClr val="bg1"/>
              </a:solidFill>
            </a:endParaRPr>
          </a:p>
          <a:p>
            <a:pPr marL="270000" lvl="0" indent="-270000">
              <a:spcBef>
                <a:spcPts val="0"/>
              </a:spcBef>
              <a:spcAft>
                <a:spcPts val="600"/>
              </a:spcAft>
              <a:buFont typeface="Wingdings" pitchFamily="2" charset="2"/>
              <a:buChar char="§"/>
            </a:pPr>
            <a:r>
              <a:rPr lang="en-GB" sz="2000" dirty="0">
                <a:solidFill>
                  <a:schemeClr val="bg1"/>
                </a:solidFill>
              </a:rPr>
              <a:t>You may save for more than one goal or reason at a time.</a:t>
            </a:r>
          </a:p>
        </p:txBody>
      </p:sp>
      <p:pic>
        <p:nvPicPr>
          <p:cNvPr id="4" name="Picture 3" descr="Image of two people looking at a laptop">
            <a:extLst>
              <a:ext uri="{FF2B5EF4-FFF2-40B4-BE49-F238E27FC236}">
                <a16:creationId xmlns:a16="http://schemas.microsoft.com/office/drawing/2014/main" id="{CE3C08C7-CAF7-634C-8A6F-CAAEC68597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6609600" y="2440800"/>
            <a:ext cx="3296400" cy="4417201"/>
          </a:xfrm>
          <a:prstGeom prst="rect">
            <a:avLst/>
          </a:prstGeom>
        </p:spPr>
      </p:pic>
    </p:spTree>
    <p:extLst>
      <p:ext uri="{BB962C8B-B14F-4D97-AF65-F5344CB8AC3E}">
        <p14:creationId xmlns:p14="http://schemas.microsoft.com/office/powerpoint/2010/main" val="29834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0" y="467999"/>
            <a:ext cx="3591904" cy="1197515"/>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Types of saving</a:t>
            </a:r>
          </a:p>
          <a:p>
            <a:pPr algn="l" eaLnBrk="1" hangingPunct="1"/>
            <a:endParaRPr lang="en-US" sz="3200" dirty="0"/>
          </a:p>
        </p:txBody>
      </p:sp>
      <p:sp>
        <p:nvSpPr>
          <p:cNvPr id="11" name="TextBox 10">
            <a:extLst>
              <a:ext uri="{FF2B5EF4-FFF2-40B4-BE49-F238E27FC236}">
                <a16:creationId xmlns:a16="http://schemas.microsoft.com/office/drawing/2014/main" id="{3F0E10C3-9809-C74D-AA0F-D40B91A9563A}"/>
              </a:ext>
            </a:extLst>
          </p:cNvPr>
          <p:cNvSpPr txBox="1"/>
          <p:nvPr/>
        </p:nvSpPr>
        <p:spPr>
          <a:xfrm>
            <a:off x="4953000" y="0"/>
            <a:ext cx="4953000" cy="6858000"/>
          </a:xfrm>
          <a:prstGeom prst="rect">
            <a:avLst/>
          </a:prstGeom>
          <a:solidFill>
            <a:srgbClr val="00864F"/>
          </a:solidFill>
        </p:spPr>
        <p:txBody>
          <a:bodyPr wrap="square" lIns="468000" tIns="468000" rIns="756000" bIns="468000" rtlCol="0" anchor="ctr" anchorCtr="0">
            <a:noAutofit/>
          </a:bodyPr>
          <a:lstStyle/>
          <a:p>
            <a:pPr marL="0" indent="0">
              <a:buNone/>
            </a:pPr>
            <a:r>
              <a:rPr lang="en-GB" sz="2200" b="1" dirty="0">
                <a:solidFill>
                  <a:schemeClr val="bg1"/>
                </a:solidFill>
              </a:rPr>
              <a:t>30 second challenge</a:t>
            </a:r>
          </a:p>
          <a:p>
            <a:pPr marL="0" indent="0">
              <a:buNone/>
            </a:pPr>
            <a:endParaRPr lang="en-GB" sz="2200" b="1" dirty="0">
              <a:solidFill>
                <a:schemeClr val="bg1"/>
              </a:solidFill>
            </a:endParaRPr>
          </a:p>
          <a:p>
            <a:pPr marL="0" indent="0">
              <a:buNone/>
            </a:pPr>
            <a:r>
              <a:rPr lang="en-GB" sz="2000" dirty="0">
                <a:solidFill>
                  <a:schemeClr val="bg1"/>
                </a:solidFill>
              </a:rPr>
              <a:t>There are lots of different types of products and methods that can help you save. Name as many as you can in 30 seconds!</a:t>
            </a:r>
          </a:p>
        </p:txBody>
      </p:sp>
      <p:pic>
        <p:nvPicPr>
          <p:cNvPr id="4" name="Graphic 3" descr="Illustration of a stop watch">
            <a:extLst>
              <a:ext uri="{FF2B5EF4-FFF2-40B4-BE49-F238E27FC236}">
                <a16:creationId xmlns:a16="http://schemas.microsoft.com/office/drawing/2014/main" id="{49536A78-0E1F-9D4A-AE6E-5504C645516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20977" y="2016231"/>
            <a:ext cx="3740761" cy="3979532"/>
          </a:xfrm>
          <a:prstGeom prst="rect">
            <a:avLst/>
          </a:prstGeom>
        </p:spPr>
      </p:pic>
      <p:grpSp>
        <p:nvGrpSpPr>
          <p:cNvPr id="14" name="Group 13" descr="hand of the stop watch moves clockwise for 30 seconds">
            <a:extLst>
              <a:ext uri="{FF2B5EF4-FFF2-40B4-BE49-F238E27FC236}">
                <a16:creationId xmlns:a16="http://schemas.microsoft.com/office/drawing/2014/main" id="{7725B631-190A-364D-BDFD-E83420AFF680}"/>
              </a:ext>
            </a:extLst>
          </p:cNvPr>
          <p:cNvGrpSpPr/>
          <p:nvPr/>
        </p:nvGrpSpPr>
        <p:grpSpPr>
          <a:xfrm>
            <a:off x="1262130" y="2877431"/>
            <a:ext cx="2480093" cy="2480093"/>
            <a:chOff x="1262130" y="2877431"/>
            <a:chExt cx="2480093" cy="2480093"/>
          </a:xfrm>
        </p:grpSpPr>
        <p:sp>
          <p:nvSpPr>
            <p:cNvPr id="13" name="Oval 12">
              <a:extLst>
                <a:ext uri="{FF2B5EF4-FFF2-40B4-BE49-F238E27FC236}">
                  <a16:creationId xmlns:a16="http://schemas.microsoft.com/office/drawing/2014/main" id="{FA0278B9-08D9-C844-866B-1A97E895609C}"/>
                </a:ext>
                <a:ext uri="{C183D7F6-B498-43B3-948B-1728B52AA6E4}">
                  <adec:decorative xmlns:adec="http://schemas.microsoft.com/office/drawing/2017/decorative" val="1"/>
                </a:ext>
              </a:extLst>
            </p:cNvPr>
            <p:cNvSpPr/>
            <p:nvPr/>
          </p:nvSpPr>
          <p:spPr>
            <a:xfrm>
              <a:off x="1262130" y="2877431"/>
              <a:ext cx="2480093" cy="24800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468B3533-3DBF-6549-ADE2-89012BC4D90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36747" y="3043128"/>
              <a:ext cx="530860" cy="1300607"/>
            </a:xfrm>
            <a:prstGeom prst="rect">
              <a:avLst/>
            </a:prstGeom>
          </p:spPr>
        </p:pic>
      </p:grpSp>
    </p:spTree>
    <p:extLst>
      <p:ext uri="{BB962C8B-B14F-4D97-AF65-F5344CB8AC3E}">
        <p14:creationId xmlns:p14="http://schemas.microsoft.com/office/powerpoint/2010/main" val="92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0" fill="hold"/>
                                        <p:tgtEl>
                                          <p:spTgt spid="1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1" y="467999"/>
            <a:ext cx="4557940" cy="1056001"/>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GB" sz="3200" cap="none" dirty="0">
                <a:solidFill>
                  <a:srgbClr val="00864F"/>
                </a:solidFill>
              </a:rPr>
              <a:t>Saving and investing</a:t>
            </a:r>
            <a:endParaRPr lang="en-US" sz="3200" dirty="0">
              <a:solidFill>
                <a:srgbClr val="00864F"/>
              </a:solidFill>
            </a:endParaRPr>
          </a:p>
        </p:txBody>
      </p:sp>
      <p:sp>
        <p:nvSpPr>
          <p:cNvPr id="11" name="TextBox 10">
            <a:extLst>
              <a:ext uri="{FF2B5EF4-FFF2-40B4-BE49-F238E27FC236}">
                <a16:creationId xmlns:a16="http://schemas.microsoft.com/office/drawing/2014/main" id="{3F0E10C3-9809-C74D-AA0F-D40B91A9563A}"/>
              </a:ext>
            </a:extLst>
          </p:cNvPr>
          <p:cNvSpPr txBox="1"/>
          <p:nvPr/>
        </p:nvSpPr>
        <p:spPr>
          <a:xfrm>
            <a:off x="0" y="1828800"/>
            <a:ext cx="9906000" cy="5029199"/>
          </a:xfrm>
          <a:prstGeom prst="rect">
            <a:avLst/>
          </a:prstGeom>
          <a:solidFill>
            <a:srgbClr val="00864F"/>
          </a:solidFill>
        </p:spPr>
        <p:txBody>
          <a:bodyPr wrap="square" lIns="396000" tIns="468000" rIns="792000" bIns="0" rtlCol="0" anchor="t" anchorCtr="0">
            <a:noAutofit/>
          </a:bodyPr>
          <a:lstStyle/>
          <a:p>
            <a:pPr marL="0" indent="0">
              <a:buNone/>
            </a:pPr>
            <a:r>
              <a:rPr lang="en-GB" sz="2200" b="1" dirty="0">
                <a:solidFill>
                  <a:schemeClr val="bg1"/>
                </a:solidFill>
              </a:rPr>
              <a:t>Saving and investing – </a:t>
            </a:r>
            <a:r>
              <a:rPr lang="en-GB" sz="2200" dirty="0">
                <a:solidFill>
                  <a:schemeClr val="bg1"/>
                </a:solidFill>
              </a:rPr>
              <a:t>do you know the difference?</a:t>
            </a:r>
          </a:p>
          <a:p>
            <a:pPr marL="0" indent="0">
              <a:buNone/>
            </a:pPr>
            <a:endParaRPr lang="en-GB" sz="2200" b="1" dirty="0">
              <a:solidFill>
                <a:schemeClr val="bg1"/>
              </a:solidFill>
            </a:endParaRPr>
          </a:p>
          <a:p>
            <a:pPr marL="0" indent="0">
              <a:buNone/>
            </a:pPr>
            <a:endParaRPr lang="en-GB" sz="2000" b="1" dirty="0"/>
          </a:p>
          <a:p>
            <a:pPr marL="2160000"/>
            <a:r>
              <a:rPr lang="en-GB" sz="2200" b="1" dirty="0">
                <a:solidFill>
                  <a:schemeClr val="bg1"/>
                </a:solidFill>
              </a:rPr>
              <a:t>Saving</a:t>
            </a:r>
          </a:p>
          <a:p>
            <a:pPr marL="2160000"/>
            <a:r>
              <a:rPr lang="en-GB" sz="2000" dirty="0">
                <a:solidFill>
                  <a:schemeClr val="bg1"/>
                </a:solidFill>
              </a:rPr>
              <a:t>You put money away in an account of your choice. </a:t>
            </a:r>
            <a:br>
              <a:rPr lang="en-GB" sz="2000" dirty="0">
                <a:solidFill>
                  <a:schemeClr val="bg1"/>
                </a:solidFill>
              </a:rPr>
            </a:br>
            <a:r>
              <a:rPr lang="en-GB" sz="2000" dirty="0">
                <a:solidFill>
                  <a:schemeClr val="bg1"/>
                </a:solidFill>
              </a:rPr>
              <a:t>It can earn </a:t>
            </a:r>
            <a:r>
              <a:rPr lang="en-GB" sz="2000" u="sng" dirty="0">
                <a:solidFill>
                  <a:schemeClr val="bg1"/>
                </a:solidFill>
              </a:rPr>
              <a:t>interest.</a:t>
            </a:r>
          </a:p>
          <a:p>
            <a:pPr marL="2160000"/>
            <a:endParaRPr lang="en-GB" sz="2000" u="sng" dirty="0">
              <a:solidFill>
                <a:schemeClr val="bg1"/>
              </a:solidFill>
            </a:endParaRPr>
          </a:p>
          <a:p>
            <a:pPr marL="2160000"/>
            <a:endParaRPr lang="en-GB" sz="2000" dirty="0">
              <a:solidFill>
                <a:schemeClr val="bg1"/>
              </a:solidFill>
            </a:endParaRPr>
          </a:p>
          <a:p>
            <a:pPr marL="2160000"/>
            <a:r>
              <a:rPr lang="en-GB" sz="2200" b="1" dirty="0">
                <a:solidFill>
                  <a:schemeClr val="bg1"/>
                </a:solidFill>
              </a:rPr>
              <a:t>Investing</a:t>
            </a:r>
          </a:p>
          <a:p>
            <a:pPr marL="2160000"/>
            <a:r>
              <a:rPr lang="en-GB" sz="2000" dirty="0">
                <a:solidFill>
                  <a:schemeClr val="bg1"/>
                </a:solidFill>
              </a:rPr>
              <a:t>An investment is an item that is purchased with the hope that it will generate income or increase in value in the future. Your investment may go up or down in value.</a:t>
            </a:r>
          </a:p>
        </p:txBody>
      </p:sp>
      <p:pic>
        <p:nvPicPr>
          <p:cNvPr id="6" name="Graphic 5" descr="Image of a folder with a piggy bank on">
            <a:extLst>
              <a:ext uri="{FF2B5EF4-FFF2-40B4-BE49-F238E27FC236}">
                <a16:creationId xmlns:a16="http://schemas.microsoft.com/office/drawing/2014/main" id="{D913D815-C278-C74B-9CFD-5CF30916C7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809" y="3134093"/>
            <a:ext cx="1139634" cy="948245"/>
          </a:xfrm>
          <a:prstGeom prst="rect">
            <a:avLst/>
          </a:prstGeom>
        </p:spPr>
      </p:pic>
      <p:pic>
        <p:nvPicPr>
          <p:cNvPr id="3" name="Graphic 2" descr="image of a folder with a pound sign on">
            <a:extLst>
              <a:ext uri="{FF2B5EF4-FFF2-40B4-BE49-F238E27FC236}">
                <a16:creationId xmlns:a16="http://schemas.microsoft.com/office/drawing/2014/main" id="{CD7BF848-12BF-CC44-9235-4C0B3A706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809" y="4661248"/>
            <a:ext cx="1139634" cy="948245"/>
          </a:xfrm>
          <a:prstGeom prst="rect">
            <a:avLst/>
          </a:prstGeom>
        </p:spPr>
      </p:pic>
    </p:spTree>
    <p:extLst>
      <p:ext uri="{BB962C8B-B14F-4D97-AF65-F5344CB8AC3E}">
        <p14:creationId xmlns:p14="http://schemas.microsoft.com/office/powerpoint/2010/main" val="424831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1" y="468000"/>
            <a:ext cx="6065464" cy="1204282"/>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GB" sz="3200" cap="none" dirty="0">
                <a:solidFill>
                  <a:srgbClr val="00864F"/>
                </a:solidFill>
              </a:rPr>
              <a:t>Saving for the future</a:t>
            </a:r>
            <a:endParaRPr lang="en-US" sz="3200" dirty="0">
              <a:solidFill>
                <a:srgbClr val="00864F"/>
              </a:solidFill>
            </a:endParaRPr>
          </a:p>
        </p:txBody>
      </p:sp>
      <p:sp>
        <p:nvSpPr>
          <p:cNvPr id="14" name="TextBox 13">
            <a:extLst>
              <a:ext uri="{FF2B5EF4-FFF2-40B4-BE49-F238E27FC236}">
                <a16:creationId xmlns:a16="http://schemas.microsoft.com/office/drawing/2014/main" id="{E9113F72-8EDC-4745-A79F-C00AA7BFCB3A}"/>
              </a:ext>
            </a:extLst>
          </p:cNvPr>
          <p:cNvSpPr txBox="1"/>
          <p:nvPr/>
        </p:nvSpPr>
        <p:spPr>
          <a:xfrm>
            <a:off x="0" y="1828798"/>
            <a:ext cx="9906000" cy="5029201"/>
          </a:xfrm>
          <a:prstGeom prst="rect">
            <a:avLst/>
          </a:prstGeom>
          <a:solidFill>
            <a:srgbClr val="00864F"/>
          </a:solidFill>
        </p:spPr>
        <p:txBody>
          <a:bodyPr wrap="square" lIns="396000" tIns="468000" rIns="2304000" bIns="0" rtlCol="0" anchor="t" anchorCtr="0">
            <a:noAutofit/>
          </a:bodyPr>
          <a:lstStyle/>
          <a:p>
            <a:pPr lvl="0" defTabSz="457200" fontAlgn="auto">
              <a:spcBef>
                <a:spcPct val="20000"/>
              </a:spcBef>
              <a:spcAft>
                <a:spcPts val="0"/>
              </a:spcAft>
            </a:pPr>
            <a:endParaRPr lang="en-GB" sz="2000" dirty="0">
              <a:solidFill>
                <a:schemeClr val="bg1"/>
              </a:solidFill>
            </a:endParaRPr>
          </a:p>
        </p:txBody>
      </p:sp>
      <p:pic>
        <p:nvPicPr>
          <p:cNvPr id="7" name="Picture 6" descr="illustration of houses">
            <a:extLst>
              <a:ext uri="{FF2B5EF4-FFF2-40B4-BE49-F238E27FC236}">
                <a16:creationId xmlns:a16="http://schemas.microsoft.com/office/drawing/2014/main" id="{5B446E88-78E7-A246-9BAD-8C4ED841FE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8404252" y="5781978"/>
            <a:ext cx="1266338" cy="1076021"/>
          </a:xfrm>
          <a:prstGeom prst="rect">
            <a:avLst/>
          </a:prstGeom>
        </p:spPr>
      </p:pic>
      <p:pic>
        <p:nvPicPr>
          <p:cNvPr id="9" name="Graphic 8" descr="illustration of an aeroplane flying over the houses">
            <a:extLst>
              <a:ext uri="{FF2B5EF4-FFF2-40B4-BE49-F238E27FC236}">
                <a16:creationId xmlns:a16="http://schemas.microsoft.com/office/drawing/2014/main" id="{B633863F-5AAE-214A-9909-24363926C0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9699" y="4216673"/>
            <a:ext cx="1083991" cy="1076020"/>
          </a:xfrm>
          <a:prstGeom prst="rect">
            <a:avLst/>
          </a:prstGeom>
        </p:spPr>
      </p:pic>
      <p:sp>
        <p:nvSpPr>
          <p:cNvPr id="2" name="TextBox 1">
            <a:extLst>
              <a:ext uri="{FF2B5EF4-FFF2-40B4-BE49-F238E27FC236}">
                <a16:creationId xmlns:a16="http://schemas.microsoft.com/office/drawing/2014/main" id="{0455952E-215D-C64B-8DC9-F803952FDF23}"/>
              </a:ext>
              <a:ext uri="{C183D7F6-B498-43B3-948B-1728B52AA6E4}">
                <adec:decorative xmlns:adec="http://schemas.microsoft.com/office/drawing/2017/decorative" val="1"/>
              </a:ext>
            </a:extLst>
          </p:cNvPr>
          <p:cNvSpPr txBox="1"/>
          <p:nvPr/>
        </p:nvSpPr>
        <p:spPr>
          <a:xfrm>
            <a:off x="468000" y="2202879"/>
            <a:ext cx="6519953" cy="3854901"/>
          </a:xfrm>
          <a:prstGeom prst="rect">
            <a:avLst/>
          </a:prstGeom>
          <a:noFill/>
        </p:spPr>
        <p:txBody>
          <a:bodyPr wrap="square" lIns="0" tIns="0" rIns="0" bIns="0" rtlCol="0">
            <a:spAutoFit/>
          </a:bodyPr>
          <a:lstStyle/>
          <a:p>
            <a:pPr lvl="0" defTabSz="457200" fontAlgn="auto">
              <a:spcBef>
                <a:spcPct val="20000"/>
              </a:spcBef>
              <a:spcAft>
                <a:spcPts val="0"/>
              </a:spcAft>
            </a:pPr>
            <a:r>
              <a:rPr lang="en-GB" b="1" dirty="0">
                <a:solidFill>
                  <a:schemeClr val="bg1"/>
                </a:solidFill>
                <a:latin typeface="Arial" panose="020B0604020202020204" pitchFamily="34" charset="0"/>
                <a:cs typeface="Arial" panose="020B0604020202020204" pitchFamily="34" charset="0"/>
              </a:rPr>
              <a:t>Sometimes we need to save for:</a:t>
            </a:r>
          </a:p>
          <a:p>
            <a:pPr marL="0" indent="0">
              <a:buNone/>
            </a:pPr>
            <a:endParaRPr lang="en-GB" b="1" dirty="0">
              <a:solidFill>
                <a:schemeClr val="bg1"/>
              </a:solidFill>
            </a:endParaRPr>
          </a:p>
          <a:p>
            <a:pPr marL="270000" indent="-270000">
              <a:spcAft>
                <a:spcPts val="600"/>
              </a:spcAft>
              <a:buFont typeface="Wingdings" pitchFamily="2" charset="2"/>
              <a:buChar char="§"/>
            </a:pPr>
            <a:r>
              <a:rPr lang="en-GB" sz="2000" dirty="0">
                <a:solidFill>
                  <a:schemeClr val="bg1"/>
                </a:solidFill>
              </a:rPr>
              <a:t>A short-term goal e.g. a car or a holiday.</a:t>
            </a:r>
          </a:p>
          <a:p>
            <a:pPr marL="270000" indent="-270000">
              <a:spcAft>
                <a:spcPts val="600"/>
              </a:spcAft>
              <a:buFont typeface="Wingdings" pitchFamily="2" charset="2"/>
              <a:buChar char="§"/>
            </a:pPr>
            <a:r>
              <a:rPr lang="en-GB" sz="2000" dirty="0">
                <a:solidFill>
                  <a:schemeClr val="bg1"/>
                </a:solidFill>
              </a:rPr>
              <a:t>A medium-term goal e.g. the deposit to buy a house.</a:t>
            </a:r>
          </a:p>
          <a:p>
            <a:pPr marL="270000" indent="-270000">
              <a:spcAft>
                <a:spcPts val="600"/>
              </a:spcAft>
              <a:buFont typeface="Wingdings" pitchFamily="2" charset="2"/>
              <a:buChar char="§"/>
            </a:pPr>
            <a:r>
              <a:rPr lang="en-GB" sz="2000" dirty="0">
                <a:solidFill>
                  <a:schemeClr val="bg1"/>
                </a:solidFill>
              </a:rPr>
              <a:t>Long-term goal e.g. for retirement.</a:t>
            </a:r>
          </a:p>
          <a:p>
            <a:pPr marL="270000" indent="-270000">
              <a:spcAft>
                <a:spcPts val="1500"/>
              </a:spcAft>
              <a:buFont typeface="Wingdings" pitchFamily="2" charset="2"/>
              <a:buChar char="§"/>
            </a:pPr>
            <a:r>
              <a:rPr lang="en-GB" sz="2000" dirty="0">
                <a:solidFill>
                  <a:schemeClr val="bg1"/>
                </a:solidFill>
              </a:rPr>
              <a:t>A rainy day – the unexpected event </a:t>
            </a:r>
            <a:br>
              <a:rPr lang="en-GB" sz="2000" dirty="0">
                <a:solidFill>
                  <a:schemeClr val="bg1"/>
                </a:solidFill>
              </a:rPr>
            </a:br>
            <a:r>
              <a:rPr lang="en-GB" sz="2000" dirty="0">
                <a:solidFill>
                  <a:schemeClr val="bg1"/>
                </a:solidFill>
              </a:rPr>
              <a:t>that can prove costly.</a:t>
            </a:r>
          </a:p>
          <a:p>
            <a:pPr marL="270000">
              <a:spcAft>
                <a:spcPts val="600"/>
              </a:spcAft>
              <a:buNone/>
            </a:pPr>
            <a:r>
              <a:rPr lang="en-GB" sz="2200" dirty="0">
                <a:solidFill>
                  <a:schemeClr val="bg1"/>
                </a:solidFill>
              </a:rPr>
              <a:t>Savings and investments </a:t>
            </a:r>
            <a:br>
              <a:rPr lang="en-GB" sz="2200" dirty="0">
                <a:solidFill>
                  <a:schemeClr val="bg1"/>
                </a:solidFill>
              </a:rPr>
            </a:br>
            <a:r>
              <a:rPr lang="en-GB" sz="2200" dirty="0">
                <a:solidFill>
                  <a:schemeClr val="bg1"/>
                </a:solidFill>
              </a:rPr>
              <a:t>can be low or high risk.</a:t>
            </a:r>
          </a:p>
          <a:p>
            <a:pPr algn="ctr"/>
            <a:endParaRPr lang="en-US" dirty="0">
              <a:solidFill>
                <a:schemeClr val="bg1"/>
              </a:solidFill>
            </a:endParaRPr>
          </a:p>
        </p:txBody>
      </p:sp>
      <p:pic>
        <p:nvPicPr>
          <p:cNvPr id="8" name="Picture 7">
            <a:extLst>
              <a:ext uri="{FF2B5EF4-FFF2-40B4-BE49-F238E27FC236}">
                <a16:creationId xmlns:a16="http://schemas.microsoft.com/office/drawing/2014/main" id="{52F32868-54E8-CF48-8BA6-647C20BEF8E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074986" y="6062132"/>
            <a:ext cx="936633" cy="795867"/>
          </a:xfrm>
          <a:prstGeom prst="rect">
            <a:avLst/>
          </a:prstGeom>
        </p:spPr>
      </p:pic>
      <p:pic>
        <p:nvPicPr>
          <p:cNvPr id="11" name="Picture 10">
            <a:extLst>
              <a:ext uri="{FF2B5EF4-FFF2-40B4-BE49-F238E27FC236}">
                <a16:creationId xmlns:a16="http://schemas.microsoft.com/office/drawing/2014/main" id="{5736A5F9-9D94-1745-9E72-6D7793EF7C0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266267" y="5781978"/>
            <a:ext cx="1266338" cy="1076021"/>
          </a:xfrm>
          <a:prstGeom prst="rect">
            <a:avLst/>
          </a:prstGeom>
        </p:spPr>
      </p:pic>
    </p:spTree>
    <p:extLst>
      <p:ext uri="{BB962C8B-B14F-4D97-AF65-F5344CB8AC3E}">
        <p14:creationId xmlns:p14="http://schemas.microsoft.com/office/powerpoint/2010/main" val="11480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0.00625 -0.00857 L 0.45241 -0.49144 " pathEditMode="relative" rAng="0" ptsTypes="AA">
                                      <p:cBhvr>
                                        <p:cTn id="10" dur="3000" fill="hold"/>
                                        <p:tgtEl>
                                          <p:spTgt spid="9"/>
                                        </p:tgtEl>
                                        <p:attrNameLst>
                                          <p:attrName>ppt_x</p:attrName>
                                          <p:attrName>ppt_y</p:attrName>
                                        </p:attrNameLst>
                                      </p:cBhvr>
                                      <p:rCtr x="22308" y="-2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97C18-7F5F-0D4E-954F-4FEF52A23346}"/>
              </a:ext>
            </a:extLst>
          </p:cNvPr>
          <p:cNvSpPr>
            <a:spLocks noGrp="1"/>
          </p:cNvSpPr>
          <p:nvPr>
            <p:ph type="title"/>
          </p:nvPr>
        </p:nvSpPr>
        <p:spPr>
          <a:xfrm>
            <a:off x="467999" y="467999"/>
            <a:ext cx="4423119" cy="1608995"/>
          </a:xfrm>
        </p:spPr>
        <p:txBody>
          <a:bodyPr>
            <a:normAutofit fontScale="90000"/>
          </a:body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cap="none" dirty="0"/>
              <a:t>Saving and investment opportunities</a:t>
            </a:r>
            <a:endParaRPr lang="en-GB" dirty="0">
              <a:solidFill>
                <a:srgbClr val="00864F"/>
              </a:solidFill>
            </a:endParaRPr>
          </a:p>
        </p:txBody>
      </p:sp>
      <p:pic>
        <p:nvPicPr>
          <p:cNvPr id="31" name="Picture 30" descr="Image of a young man checking his mobile phone">
            <a:extLst>
              <a:ext uri="{FF2B5EF4-FFF2-40B4-BE49-F238E27FC236}">
                <a16:creationId xmlns:a16="http://schemas.microsoft.com/office/drawing/2014/main" id="{3635D24A-879C-0C46-8760-39006B7D8F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06140" y="0"/>
            <a:ext cx="4199860" cy="6858000"/>
          </a:xfrm>
          <a:prstGeom prst="rect">
            <a:avLst/>
          </a:prstGeom>
        </p:spPr>
      </p:pic>
      <p:sp>
        <p:nvSpPr>
          <p:cNvPr id="6" name="Content Placeholder 6">
            <a:extLst>
              <a:ext uri="{FF2B5EF4-FFF2-40B4-BE49-F238E27FC236}">
                <a16:creationId xmlns:a16="http://schemas.microsoft.com/office/drawing/2014/main" id="{B2726DEB-573F-5342-B459-71D34B48DD5E}"/>
              </a:ext>
            </a:extLst>
          </p:cNvPr>
          <p:cNvSpPr txBox="1">
            <a:spLocks/>
          </p:cNvSpPr>
          <p:nvPr/>
        </p:nvSpPr>
        <p:spPr>
          <a:xfrm>
            <a:off x="349199" y="2278585"/>
            <a:ext cx="6511869" cy="4111416"/>
          </a:xfrm>
          <a:prstGeom prst="rect">
            <a:avLst/>
          </a:prstGeom>
          <a:solidFill>
            <a:srgbClr val="00864F"/>
          </a:solidFill>
        </p:spPr>
        <p:txBody>
          <a:bodyPr lIns="360000" tIns="144000" rIns="216000" bIns="360000" anchor="t"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indent="-270000">
              <a:spcBef>
                <a:spcPts val="0"/>
              </a:spcBef>
              <a:spcAft>
                <a:spcPts val="600"/>
              </a:spcAft>
              <a:buFont typeface="Wingdings" pitchFamily="2" charset="2"/>
              <a:buChar char="§"/>
            </a:pPr>
            <a:r>
              <a:rPr lang="en-GB" sz="2000" dirty="0">
                <a:solidFill>
                  <a:schemeClr val="bg1"/>
                </a:solidFill>
              </a:rPr>
              <a:t>Easy access savings account.</a:t>
            </a:r>
          </a:p>
          <a:p>
            <a:pPr marL="270000" indent="-270000">
              <a:spcBef>
                <a:spcPts val="0"/>
              </a:spcBef>
              <a:spcAft>
                <a:spcPts val="600"/>
              </a:spcAft>
              <a:buFont typeface="Wingdings" pitchFamily="2" charset="2"/>
              <a:buChar char="§"/>
            </a:pPr>
            <a:r>
              <a:rPr lang="en-GB" sz="2000" dirty="0">
                <a:solidFill>
                  <a:schemeClr val="bg1"/>
                </a:solidFill>
              </a:rPr>
              <a:t>Notice savings account.</a:t>
            </a:r>
          </a:p>
          <a:p>
            <a:pPr marL="270000" indent="-270000">
              <a:spcBef>
                <a:spcPts val="0"/>
              </a:spcBef>
              <a:spcAft>
                <a:spcPts val="600"/>
              </a:spcAft>
              <a:buFont typeface="Wingdings" pitchFamily="2" charset="2"/>
              <a:buChar char="§"/>
            </a:pPr>
            <a:r>
              <a:rPr lang="en-GB" sz="2000" dirty="0">
                <a:solidFill>
                  <a:schemeClr val="bg1"/>
                </a:solidFill>
              </a:rPr>
              <a:t>Regular savings account.</a:t>
            </a:r>
          </a:p>
          <a:p>
            <a:pPr marL="270000" indent="-270000">
              <a:spcBef>
                <a:spcPts val="0"/>
              </a:spcBef>
              <a:spcAft>
                <a:spcPts val="600"/>
              </a:spcAft>
              <a:buFont typeface="Wingdings" pitchFamily="2" charset="2"/>
              <a:buChar char="§"/>
            </a:pPr>
            <a:r>
              <a:rPr lang="en-GB" sz="2000" dirty="0">
                <a:solidFill>
                  <a:schemeClr val="bg1"/>
                </a:solidFill>
              </a:rPr>
              <a:t>Fixed-rate savings account.</a:t>
            </a:r>
          </a:p>
          <a:p>
            <a:pPr marL="270000" indent="-270000">
              <a:spcBef>
                <a:spcPts val="0"/>
              </a:spcBef>
              <a:spcAft>
                <a:spcPts val="600"/>
              </a:spcAft>
              <a:buFont typeface="Wingdings" pitchFamily="2" charset="2"/>
              <a:buChar char="§"/>
            </a:pPr>
            <a:r>
              <a:rPr lang="en-GB" sz="2000" dirty="0">
                <a:solidFill>
                  <a:schemeClr val="bg1"/>
                </a:solidFill>
              </a:rPr>
              <a:t>Lifetime ISA.</a:t>
            </a:r>
          </a:p>
          <a:p>
            <a:pPr marL="270000" indent="-270000">
              <a:spcBef>
                <a:spcPts val="0"/>
              </a:spcBef>
              <a:spcAft>
                <a:spcPts val="600"/>
              </a:spcAft>
              <a:buFont typeface="Wingdings" pitchFamily="2" charset="2"/>
              <a:buChar char="§"/>
            </a:pPr>
            <a:r>
              <a:rPr lang="en-GB" sz="2000" dirty="0">
                <a:solidFill>
                  <a:schemeClr val="bg1"/>
                </a:solidFill>
              </a:rPr>
              <a:t>Tax-free ‘help to save’ account.</a:t>
            </a:r>
          </a:p>
          <a:p>
            <a:pPr marL="270000" indent="-270000">
              <a:spcBef>
                <a:spcPts val="0"/>
              </a:spcBef>
              <a:spcAft>
                <a:spcPts val="600"/>
              </a:spcAft>
              <a:buFont typeface="Wingdings" pitchFamily="2" charset="2"/>
              <a:buChar char="§"/>
            </a:pPr>
            <a:r>
              <a:rPr lang="en-GB" sz="2000" dirty="0">
                <a:solidFill>
                  <a:schemeClr val="bg1"/>
                </a:solidFill>
              </a:rPr>
              <a:t>Endowment plan with profit.</a:t>
            </a:r>
          </a:p>
          <a:p>
            <a:pPr marL="270000" indent="-270000">
              <a:spcBef>
                <a:spcPts val="0"/>
              </a:spcBef>
              <a:spcAft>
                <a:spcPts val="600"/>
              </a:spcAft>
              <a:buFont typeface="Wingdings" pitchFamily="2" charset="2"/>
              <a:buChar char="§"/>
            </a:pPr>
            <a:r>
              <a:rPr lang="en-GB" sz="2000" dirty="0">
                <a:solidFill>
                  <a:schemeClr val="bg1"/>
                </a:solidFill>
              </a:rPr>
              <a:t>Personal pension plan (Stakeholder pension).</a:t>
            </a:r>
          </a:p>
          <a:p>
            <a:pPr marL="270000" indent="-270000">
              <a:spcBef>
                <a:spcPts val="0"/>
              </a:spcBef>
              <a:spcAft>
                <a:spcPts val="600"/>
              </a:spcAft>
              <a:buFont typeface="Wingdings" pitchFamily="2" charset="2"/>
              <a:buChar char="§"/>
            </a:pPr>
            <a:r>
              <a:rPr lang="en-GB" sz="2000" dirty="0">
                <a:solidFill>
                  <a:schemeClr val="bg1"/>
                </a:solidFill>
              </a:rPr>
              <a:t>Property.</a:t>
            </a:r>
          </a:p>
          <a:p>
            <a:pPr marL="270000" indent="-270000">
              <a:spcBef>
                <a:spcPts val="0"/>
              </a:spcBef>
              <a:spcAft>
                <a:spcPts val="600"/>
              </a:spcAft>
              <a:buFont typeface="Wingdings" pitchFamily="2" charset="2"/>
              <a:buChar char="§"/>
            </a:pPr>
            <a:r>
              <a:rPr lang="en-GB" sz="2000" dirty="0">
                <a:solidFill>
                  <a:schemeClr val="bg1"/>
                </a:solidFill>
              </a:rPr>
              <a:t>Stocks and shares.</a:t>
            </a:r>
          </a:p>
        </p:txBody>
      </p:sp>
    </p:spTree>
    <p:extLst>
      <p:ext uri="{BB962C8B-B14F-4D97-AF65-F5344CB8AC3E}">
        <p14:creationId xmlns:p14="http://schemas.microsoft.com/office/powerpoint/2010/main" val="3869628068"/>
      </p:ext>
    </p:extLst>
  </p:cSld>
  <p:clrMapOvr>
    <a:masterClrMapping/>
  </p:clrMapOvr>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E3F5BA-99CF-45A7-84A9-BB709343A3A5}">
  <ds:schemaRefs>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60ee5f1-4fa3-4fcc-a1f3-b38b940c1174"/>
    <ds:schemaRef ds:uri="http://purl.org/dc/dcmitype/"/>
    <ds:schemaRef ds:uri="e905878e-99a7-4763-9462-8a2108216d4e"/>
    <ds:schemaRef ds:uri="http://schemas.microsoft.com/sharepoint/v3"/>
    <ds:schemaRef ds:uri="http://www.w3.org/XML/1998/namespace"/>
  </ds:schemaRefs>
</ds:datastoreItem>
</file>

<file path=customXml/itemProps2.xml><?xml version="1.0" encoding="utf-8"?>
<ds:datastoreItem xmlns:ds="http://schemas.openxmlformats.org/officeDocument/2006/customXml" ds:itemID="{AB7F9725-22C8-4356-BB88-808EFEA2EAEF}">
  <ds:schemaRefs>
    <ds:schemaRef ds:uri="http://schemas.microsoft.com/sharepoint/v3/contenttype/forms"/>
  </ds:schemaRefs>
</ds:datastoreItem>
</file>

<file path=customXml/itemProps3.xml><?xml version="1.0" encoding="utf-8"?>
<ds:datastoreItem xmlns:ds="http://schemas.openxmlformats.org/officeDocument/2006/customXml" ds:itemID="{96B27772-F433-44DC-8682-93BC33ED2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68829</TotalTime>
  <Words>812</Words>
  <Application>Microsoft Office PowerPoint</Application>
  <PresentationFormat>A4 Paper (210x297 mm)</PresentationFormat>
  <Paragraphs>101</Paragraphs>
  <Slides>13</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Saving and Investing Money Making sense of the options</vt:lpstr>
      <vt:lpstr>Introduction</vt:lpstr>
      <vt:lpstr>Activity A  The importance of saving</vt:lpstr>
      <vt:lpstr>Activity A</vt:lpstr>
      <vt:lpstr>Activity A – round up  The importance of saving  Key learnings:</vt:lpstr>
      <vt:lpstr>PowerPoint Presentation</vt:lpstr>
      <vt:lpstr>PowerPoint Presentation</vt:lpstr>
      <vt:lpstr>PowerPoint Presentation</vt:lpstr>
      <vt:lpstr>Activity B  Saving and investment opportunities</vt:lpstr>
      <vt:lpstr>Activity B – round up  Types of saving  Key learning:</vt:lpstr>
      <vt:lpstr>Activity C – Saving sense</vt:lpstr>
      <vt:lpstr>Activity C – Round up  Saving sense  Key learning:</vt:lpstr>
      <vt:lpstr>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Myers, Tracey (Group Corporate Affairs)</cp:lastModifiedBy>
  <cp:revision>3777</cp:revision>
  <cp:lastPrinted>2019-11-12T10:09:47Z</cp:lastPrinted>
  <dcterms:created xsi:type="dcterms:W3CDTF">2009-01-21T19:55:17Z</dcterms:created>
  <dcterms:modified xsi:type="dcterms:W3CDTF">2025-02-17T15:33:23Z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MediaServiceImageTags">
    <vt:lpwstr/>
  </property>
</Properties>
</file>