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18"/>
  </p:notesMasterIdLst>
  <p:handoutMasterIdLst>
    <p:handoutMasterId r:id="rId19"/>
  </p:handoutMasterIdLst>
  <p:sldIdLst>
    <p:sldId id="1047" r:id="rId8"/>
    <p:sldId id="1074" r:id="rId9"/>
    <p:sldId id="1109" r:id="rId10"/>
    <p:sldId id="1117" r:id="rId11"/>
    <p:sldId id="1072" r:id="rId12"/>
    <p:sldId id="1118" r:id="rId13"/>
    <p:sldId id="1101" r:id="rId14"/>
    <p:sldId id="1120" r:id="rId15"/>
    <p:sldId id="1119" r:id="rId16"/>
    <p:sldId id="1106" r:id="rId17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5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1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1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  <p:cmAuthor id="4" name="Sam Kennard" initials="SK" lastIdx="1" clrIdx="3">
    <p:extLst>
      <p:ext uri="{19B8F6BF-5375-455C-9EA6-DF929625EA0E}">
        <p15:presenceInfo xmlns:p15="http://schemas.microsoft.com/office/powerpoint/2012/main" userId="Sam Kenn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637"/>
    <a:srgbClr val="00864F"/>
    <a:srgbClr val="006C32"/>
    <a:srgbClr val="E300FF"/>
    <a:srgbClr val="999999"/>
    <a:srgbClr val="FF0000"/>
    <a:srgbClr val="7FB598"/>
    <a:srgbClr val="CCE2D6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91156" autoAdjust="0"/>
  </p:normalViewPr>
  <p:slideViewPr>
    <p:cSldViewPr snapToGrid="0">
      <p:cViewPr varScale="1">
        <p:scale>
          <a:sx n="67" d="100"/>
          <a:sy n="67" d="100"/>
        </p:scale>
        <p:origin x="1116" y="60"/>
      </p:cViewPr>
      <p:guideLst>
        <p:guide orient="horz" pos="2160"/>
        <p:guide pos="54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17/02/2025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93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0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2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5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ssabili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7F0731-2D72-D14A-A169-D7E418EC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53998"/>
          </a:xfrm>
        </p:spPr>
        <p:txBody>
          <a:bodyPr anchor="t" anchorCtr="0">
            <a:sp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th graphic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i="0">
                <a:latin typeface="+mn-lt"/>
              </a:defRPr>
            </a:lvl1pPr>
          </a:lstStyle>
          <a:p>
            <a:pPr>
              <a:defRPr/>
            </a:pPr>
            <a:fld id="{FEA22204-5800-4013-A5F3-1C8F1B23E3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j-lt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>
                <a:latin typeface="+mj-lt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285381-86BE-DE4B-867B-65C4060CE6B9}"/>
              </a:ext>
            </a:extLst>
          </p:cNvPr>
          <p:cNvSpPr txBox="1"/>
          <p:nvPr/>
        </p:nvSpPr>
        <p:spPr>
          <a:xfrm>
            <a:off x="0" y="2520000"/>
            <a:ext cx="9906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00864F"/>
                </a:solidFill>
              </a:rPr>
              <a:t>Let’s Talk About Money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E6084-4F60-2C46-8EA3-D64D2E5D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0000"/>
            <a:ext cx="9906000" cy="369332"/>
          </a:xfrm>
        </p:spPr>
        <p:txBody>
          <a:bodyPr/>
          <a:lstStyle/>
          <a:p>
            <a:pPr lvl="0" eaLnBrk="1" hangingPunct="1"/>
            <a:r>
              <a:rPr lang="en-US" sz="2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  <a:t>Banking on it!</a:t>
            </a:r>
            <a:endParaRPr lang="en-US" dirty="0"/>
          </a:p>
        </p:txBody>
      </p:sp>
      <p:pic>
        <p:nvPicPr>
          <p:cNvPr id="3" name="Picture 2" descr="Lloyds Bank logo">
            <a:extLst>
              <a:ext uri="{FF2B5EF4-FFF2-40B4-BE49-F238E27FC236}">
                <a16:creationId xmlns:a16="http://schemas.microsoft.com/office/drawing/2014/main" id="{803CDFC1-42BB-0E41-8A7D-45AB4E50D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532" y="4680000"/>
            <a:ext cx="1690936" cy="1529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D7D0C9-51FE-2041-A580-EF5750088E51}"/>
              </a:ext>
            </a:extLst>
          </p:cNvPr>
          <p:cNvSpPr txBox="1"/>
          <p:nvPr/>
        </p:nvSpPr>
        <p:spPr>
          <a:xfrm>
            <a:off x="0" y="6433009"/>
            <a:ext cx="9906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This material is intended for information purposes only and does not constitute advice or a recommendation.</a:t>
            </a:r>
          </a:p>
        </p:txBody>
      </p:sp>
      <p:pic>
        <p:nvPicPr>
          <p:cNvPr id="4" name="Picture 3" descr="Young money formerly pfeg &#10;FINANCIAL EDUCATION QUALITY MARK RECOMMENDED FINANCIAL EDUCATION RESOURCE Assessed by independent experts Supported By the Money Advice Service Issue No. 0152 | Issue Date: January 2025">
            <a:extLst>
              <a:ext uri="{FF2B5EF4-FFF2-40B4-BE49-F238E27FC236}">
                <a16:creationId xmlns:a16="http://schemas.microsoft.com/office/drawing/2014/main" id="{8548073D-E820-163A-A93C-EA2128E739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52410" y="364587"/>
            <a:ext cx="1732278" cy="10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A435-BEE0-F24A-858F-200ABBA0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0166"/>
            <a:ext cx="9906000" cy="830997"/>
          </a:xfrm>
        </p:spPr>
        <p:txBody>
          <a:bodyPr/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A big thank you!</a:t>
            </a:r>
            <a:endParaRPr lang="en-US" dirty="0"/>
          </a:p>
        </p:txBody>
      </p:sp>
      <p:pic>
        <p:nvPicPr>
          <p:cNvPr id="3" name="Picture 2" descr="Illustration of hands clapping">
            <a:extLst>
              <a:ext uri="{FF2B5EF4-FFF2-40B4-BE49-F238E27FC236}">
                <a16:creationId xmlns:a16="http://schemas.microsoft.com/office/drawing/2014/main" id="{71F35291-3203-BC47-AC3E-9DC85635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40" y="2867330"/>
            <a:ext cx="2278084" cy="2977578"/>
          </a:xfrm>
          <a:prstGeom prst="rect">
            <a:avLst/>
          </a:prstGeom>
        </p:spPr>
      </p:pic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78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0AE199-0F9B-514A-920F-824564B2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Introduction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F1F99-6E39-DC40-98EF-8431B00A6F85}"/>
              </a:ext>
            </a:extLst>
          </p:cNvPr>
          <p:cNvSpPr txBox="1"/>
          <p:nvPr/>
        </p:nvSpPr>
        <p:spPr>
          <a:xfrm>
            <a:off x="0" y="1620000"/>
            <a:ext cx="990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During this session, we will be talking about: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A2F0E-B4F7-9D4F-984B-CC853F9DA67E}"/>
              </a:ext>
            </a:extLst>
          </p:cNvPr>
          <p:cNvSpPr txBox="1"/>
          <p:nvPr/>
        </p:nvSpPr>
        <p:spPr>
          <a:xfrm>
            <a:off x="1950411" y="2088424"/>
            <a:ext cx="6709873" cy="192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5000"/>
              </a:lnSpc>
              <a:spcAft>
                <a:spcPts val="0"/>
              </a:spcAft>
            </a:pPr>
            <a:r>
              <a:rPr lang="en-US" dirty="0"/>
              <a:t>The difference between goods and services.</a:t>
            </a:r>
          </a:p>
          <a:p>
            <a:pPr lvl="1">
              <a:lnSpc>
                <a:spcPts val="5000"/>
              </a:lnSpc>
              <a:spcAft>
                <a:spcPts val="0"/>
              </a:spcAft>
            </a:pPr>
            <a:r>
              <a:rPr lang="en-US" dirty="0"/>
              <a:t>What it means to be a critical consumer. </a:t>
            </a:r>
          </a:p>
          <a:p>
            <a:pPr lvl="1">
              <a:lnSpc>
                <a:spcPts val="5000"/>
              </a:lnSpc>
              <a:spcAft>
                <a:spcPts val="0"/>
              </a:spcAft>
            </a:pPr>
            <a:r>
              <a:rPr lang="en-US" dirty="0"/>
              <a:t>Banking and the digital world of money.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A28D12-CAFD-7F41-BA98-C4CF26EE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50411" y="2330316"/>
            <a:ext cx="406400" cy="406400"/>
            <a:chOff x="1422400" y="2540000"/>
            <a:chExt cx="406400" cy="406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2616E8-44D2-4E48-B1B7-26FEBD011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17E23B-79F4-F848-8912-0ADDCCF5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8DD908-0F18-6C40-9B3D-3BDA10D4D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50411" y="2935725"/>
            <a:ext cx="406400" cy="406400"/>
            <a:chOff x="1422400" y="2532912"/>
            <a:chExt cx="406400" cy="406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439B109-E604-2243-9538-A8E7DA5AE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32912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6933FF-54DE-4647-926F-D8C895E37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9293AA-FDBB-C048-ADE3-A98404CD1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51160" y="3524723"/>
            <a:ext cx="406400" cy="406400"/>
            <a:chOff x="1422400" y="2540000"/>
            <a:chExt cx="406400" cy="406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4E69EB-02A4-7649-A1AB-8AB83B93C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CA40882-F779-3243-9B40-7FCBAF0C7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pic>
        <p:nvPicPr>
          <p:cNvPr id="29" name="Picture 28" descr="Illustration of a mobile phone with a internet banking log-on screen showing">
            <a:extLst>
              <a:ext uri="{FF2B5EF4-FFF2-40B4-BE49-F238E27FC236}">
                <a16:creationId xmlns:a16="http://schemas.microsoft.com/office/drawing/2014/main" id="{C2968A1B-8AF4-364A-AD37-916DA6DF5F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06158" y="4491470"/>
            <a:ext cx="989563" cy="1762828"/>
          </a:xfrm>
          <a:prstGeom prst="rect">
            <a:avLst/>
          </a:prstGeom>
        </p:spPr>
      </p:pic>
      <p:pic>
        <p:nvPicPr>
          <p:cNvPr id="39" name="Picture 38" descr="Illustration of a gift card">
            <a:extLst>
              <a:ext uri="{FF2B5EF4-FFF2-40B4-BE49-F238E27FC236}">
                <a16:creationId xmlns:a16="http://schemas.microsoft.com/office/drawing/2014/main" id="{AA5AB185-F6EB-6E44-A019-3FF3BCB2E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99652">
            <a:off x="2051722" y="5006871"/>
            <a:ext cx="1388449" cy="837153"/>
          </a:xfrm>
          <a:prstGeom prst="rect">
            <a:avLst/>
          </a:prstGeom>
        </p:spPr>
      </p:pic>
      <p:pic>
        <p:nvPicPr>
          <p:cNvPr id="44" name="Picture 43" descr="Illustration of a debit card">
            <a:extLst>
              <a:ext uri="{FF2B5EF4-FFF2-40B4-BE49-F238E27FC236}">
                <a16:creationId xmlns:a16="http://schemas.microsoft.com/office/drawing/2014/main" id="{418BC046-FD79-D74D-A8DC-B899F19AFE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475251">
            <a:off x="2992910" y="5147526"/>
            <a:ext cx="1406706" cy="865664"/>
          </a:xfrm>
          <a:prstGeom prst="rect">
            <a:avLst/>
          </a:prstGeom>
        </p:spPr>
      </p:pic>
      <p:pic>
        <p:nvPicPr>
          <p:cNvPr id="41" name="Picture 40" descr="Illustration of a twenty pound note">
            <a:extLst>
              <a:ext uri="{FF2B5EF4-FFF2-40B4-BE49-F238E27FC236}">
                <a16:creationId xmlns:a16="http://schemas.microsoft.com/office/drawing/2014/main" id="{18D94226-0231-694D-A034-4591C9FBF4C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050288" y="4842115"/>
            <a:ext cx="1266018" cy="698752"/>
          </a:xfrm>
          <a:prstGeom prst="rect">
            <a:avLst/>
          </a:prstGeom>
        </p:spPr>
      </p:pic>
      <p:pic>
        <p:nvPicPr>
          <p:cNvPr id="42" name="Picture 41" descr="Illustration of a five pound note">
            <a:extLst>
              <a:ext uri="{FF2B5EF4-FFF2-40B4-BE49-F238E27FC236}">
                <a16:creationId xmlns:a16="http://schemas.microsoft.com/office/drawing/2014/main" id="{87433B12-2DB8-9F42-A982-A50F5A2497C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19394" y="5376820"/>
            <a:ext cx="1379127" cy="761180"/>
          </a:xfrm>
          <a:prstGeom prst="rect">
            <a:avLst/>
          </a:prstGeom>
        </p:spPr>
      </p:pic>
      <p:pic>
        <p:nvPicPr>
          <p:cNvPr id="43" name="Picture 42" descr="Illustration of a stack of coins">
            <a:extLst>
              <a:ext uri="{FF2B5EF4-FFF2-40B4-BE49-F238E27FC236}">
                <a16:creationId xmlns:a16="http://schemas.microsoft.com/office/drawing/2014/main" id="{61A7A400-A1D6-DD4C-9942-7FA3120A06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520" y="4990526"/>
            <a:ext cx="1318777" cy="1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02564E-6 -4.44444E-6 L 0.02051 -4.44444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0256E-6 -1.85185E-6 L 0.02051 -1.85185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4481A9-7ED6-4648-8821-03087407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GB" cap="none" dirty="0">
                <a:solidFill>
                  <a:srgbClr val="00864F"/>
                </a:solidFill>
                <a:latin typeface="Arial" charset="0"/>
                <a:ea typeface="ＭＳ Ｐゴシック"/>
              </a:rPr>
              <a:t>Shopper, customer, consumer…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BEED9-578A-F94B-B219-C8A4E04F2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5887" y="1700639"/>
            <a:ext cx="7474226" cy="3456721"/>
          </a:xfrm>
          <a:prstGeom prst="rect">
            <a:avLst/>
          </a:prstGeom>
          <a:solidFill>
            <a:schemeClr val="accent5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9E387-1E2D-4241-B1A6-B4D4B93574BF}"/>
              </a:ext>
            </a:extLst>
          </p:cNvPr>
          <p:cNvSpPr txBox="1"/>
          <p:nvPr/>
        </p:nvSpPr>
        <p:spPr>
          <a:xfrm>
            <a:off x="2845904" y="1812935"/>
            <a:ext cx="4090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GB" sz="3600" b="1" dirty="0">
                <a:solidFill>
                  <a:schemeClr val="accent1"/>
                </a:solidFill>
              </a:rPr>
              <a:t>Consumer</a:t>
            </a:r>
            <a:r>
              <a:rPr lang="en-GB" dirty="0"/>
              <a:t>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37D04C2-B200-884C-9221-89D457CAF9A1}"/>
              </a:ext>
            </a:extLst>
          </p:cNvPr>
          <p:cNvSpPr txBox="1">
            <a:spLocks/>
          </p:cNvSpPr>
          <p:nvPr/>
        </p:nvSpPr>
        <p:spPr>
          <a:xfrm>
            <a:off x="1215887" y="2189728"/>
            <a:ext cx="7474226" cy="753992"/>
          </a:xfrm>
          <a:prstGeom prst="rect">
            <a:avLst/>
          </a:prstGeom>
        </p:spPr>
        <p:txBody>
          <a:bodyPr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1800" dirty="0"/>
          </a:p>
          <a:p>
            <a:pPr marL="0" indent="0" algn="ctr">
              <a:buFont typeface="Arial" charset="0"/>
              <a:buNone/>
            </a:pPr>
            <a:r>
              <a:rPr lang="en-GB" sz="1800" dirty="0"/>
              <a:t>‘A person who buys and uses products or services.’</a:t>
            </a:r>
          </a:p>
        </p:txBody>
      </p:sp>
      <p:pic>
        <p:nvPicPr>
          <p:cNvPr id="6" name="Picture 5" descr="Illustration of a lady carrying shopping bags">
            <a:extLst>
              <a:ext uri="{FF2B5EF4-FFF2-40B4-BE49-F238E27FC236}">
                <a16:creationId xmlns:a16="http://schemas.microsoft.com/office/drawing/2014/main" id="{1B3E7B41-017D-1448-A41A-FD89C4A0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73" y="3092472"/>
            <a:ext cx="1711855" cy="32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FEA9-6F48-1448-9B77-BDE32086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GB" cap="none" dirty="0">
                <a:solidFill>
                  <a:srgbClr val="00864F"/>
                </a:solidFill>
                <a:latin typeface="Arial" charset="0"/>
                <a:ea typeface="ＭＳ Ｐゴシック"/>
              </a:rPr>
              <a:t>Services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BEED9-578A-F94B-B219-C8A4E04F2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5887" y="1700639"/>
            <a:ext cx="7474226" cy="4074519"/>
          </a:xfrm>
          <a:prstGeom prst="rect">
            <a:avLst/>
          </a:prstGeom>
          <a:solidFill>
            <a:schemeClr val="accent5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9E387-1E2D-4241-B1A6-B4D4B93574BF}"/>
              </a:ext>
            </a:extLst>
          </p:cNvPr>
          <p:cNvSpPr txBox="1"/>
          <p:nvPr/>
        </p:nvSpPr>
        <p:spPr>
          <a:xfrm>
            <a:off x="2907590" y="1812935"/>
            <a:ext cx="4090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GB" sz="3600" b="1" dirty="0">
                <a:solidFill>
                  <a:schemeClr val="accent1"/>
                </a:solidFill>
              </a:rPr>
              <a:t>Service</a:t>
            </a:r>
            <a:r>
              <a:rPr lang="en-GB" dirty="0"/>
              <a:t>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37D04C2-B200-884C-9221-89D457CAF9A1}"/>
              </a:ext>
            </a:extLst>
          </p:cNvPr>
          <p:cNvSpPr txBox="1">
            <a:spLocks/>
          </p:cNvSpPr>
          <p:nvPr/>
        </p:nvSpPr>
        <p:spPr>
          <a:xfrm>
            <a:off x="1215887" y="2189728"/>
            <a:ext cx="7474226" cy="753992"/>
          </a:xfrm>
          <a:prstGeom prst="rect">
            <a:avLst/>
          </a:prstGeom>
        </p:spPr>
        <p:txBody>
          <a:bodyPr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/>
              <a:t>‘Helping or doing work for someone.’</a:t>
            </a:r>
          </a:p>
        </p:txBody>
      </p:sp>
      <p:pic>
        <p:nvPicPr>
          <p:cNvPr id="8" name="Picture 7" descr="Illustration of bank building">
            <a:extLst>
              <a:ext uri="{FF2B5EF4-FFF2-40B4-BE49-F238E27FC236}">
                <a16:creationId xmlns:a16="http://schemas.microsoft.com/office/drawing/2014/main" id="{E10E8B85-02D7-F446-806A-26C7489241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66907" y="3825008"/>
            <a:ext cx="1574986" cy="1487486"/>
          </a:xfrm>
          <a:prstGeom prst="rect">
            <a:avLst/>
          </a:prstGeom>
        </p:spPr>
      </p:pic>
      <p:pic>
        <p:nvPicPr>
          <p:cNvPr id="6" name="Picture 5" descr="Illustration of hair salon">
            <a:extLst>
              <a:ext uri="{FF2B5EF4-FFF2-40B4-BE49-F238E27FC236}">
                <a16:creationId xmlns:a16="http://schemas.microsoft.com/office/drawing/2014/main" id="{9A471521-7E13-F54B-BC18-1B78211A70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2311" y="3391024"/>
            <a:ext cx="1681062" cy="1927217"/>
          </a:xfrm>
          <a:prstGeom prst="rect">
            <a:avLst/>
          </a:prstGeom>
        </p:spPr>
      </p:pic>
      <p:pic>
        <p:nvPicPr>
          <p:cNvPr id="3" name="Picture 2" descr="Illustration of a car mechanic's garage">
            <a:extLst>
              <a:ext uri="{FF2B5EF4-FFF2-40B4-BE49-F238E27FC236}">
                <a16:creationId xmlns:a16="http://schemas.microsoft.com/office/drawing/2014/main" id="{988513BA-6B6B-4947-A021-0ABA8C90A0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11249" y="4205527"/>
            <a:ext cx="2427845" cy="11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9F2D345-3AAE-2A4A-B768-F9068460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GB" cap="none" dirty="0">
                <a:solidFill>
                  <a:srgbClr val="00864F"/>
                </a:solidFill>
                <a:latin typeface="Arial" charset="0"/>
                <a:ea typeface="ＭＳ Ｐゴシック"/>
              </a:rPr>
              <a:t>What influences our choice?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595F9F-A935-F14B-9E78-1C9B8F54821A}"/>
              </a:ext>
            </a:extLst>
          </p:cNvPr>
          <p:cNvSpPr txBox="1"/>
          <p:nvPr/>
        </p:nvSpPr>
        <p:spPr>
          <a:xfrm>
            <a:off x="1" y="1381996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Lots of things can influence what </a:t>
            </a:r>
            <a:br>
              <a:rPr lang="en-GB" dirty="0"/>
            </a:br>
            <a:r>
              <a:rPr lang="en-GB" dirty="0"/>
              <a:t>we choose to do with our money.</a:t>
            </a:r>
          </a:p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54563-25C8-9443-B447-55252005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993" y="2564642"/>
            <a:ext cx="7674015" cy="30544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48EF4-8EAE-8C40-ADE2-870878770708}"/>
              </a:ext>
            </a:extLst>
          </p:cNvPr>
          <p:cNvSpPr/>
          <p:nvPr/>
        </p:nvSpPr>
        <p:spPr>
          <a:xfrm>
            <a:off x="1772307" y="2971129"/>
            <a:ext cx="2794439" cy="2074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GB" sz="1800" dirty="0"/>
              <a:t>Price</a:t>
            </a:r>
          </a:p>
          <a:p>
            <a:pPr>
              <a:spcAft>
                <a:spcPts val="500"/>
              </a:spcAft>
            </a:pPr>
            <a:r>
              <a:rPr lang="en-GB" sz="1800" dirty="0"/>
              <a:t>Brand</a:t>
            </a:r>
          </a:p>
          <a:p>
            <a:pPr>
              <a:spcAft>
                <a:spcPts val="500"/>
              </a:spcAft>
            </a:pPr>
            <a:r>
              <a:rPr lang="en-GB" sz="1800" dirty="0"/>
              <a:t>Friends and family</a:t>
            </a:r>
          </a:p>
          <a:p>
            <a:pPr>
              <a:spcAft>
                <a:spcPts val="500"/>
              </a:spcAft>
            </a:pPr>
            <a:r>
              <a:rPr lang="en-GB" sz="1800" dirty="0"/>
              <a:t>Advertising</a:t>
            </a:r>
          </a:p>
          <a:p>
            <a:pPr>
              <a:spcAft>
                <a:spcPts val="500"/>
              </a:spcAft>
            </a:pPr>
            <a:r>
              <a:rPr lang="en-GB" sz="1800" dirty="0"/>
              <a:t>Salesperson</a:t>
            </a:r>
          </a:p>
          <a:p>
            <a:pPr>
              <a:spcAft>
                <a:spcPts val="500"/>
              </a:spcAft>
            </a:pPr>
            <a:r>
              <a:rPr lang="en-GB" sz="1800" dirty="0"/>
              <a:t>Social media influencers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DE124-7379-9241-9FEF-3FB65491D7E3}"/>
              </a:ext>
            </a:extLst>
          </p:cNvPr>
          <p:cNvSpPr txBox="1"/>
          <p:nvPr/>
        </p:nvSpPr>
        <p:spPr>
          <a:xfrm>
            <a:off x="5376970" y="2956705"/>
            <a:ext cx="2685362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1800" dirty="0"/>
              <a:t>Latest trends and ‘must have’ products</a:t>
            </a:r>
          </a:p>
          <a:p>
            <a:pPr>
              <a:spcAft>
                <a:spcPts val="500"/>
              </a:spcAft>
            </a:pPr>
            <a:r>
              <a:rPr lang="en-GB" sz="1800" dirty="0"/>
              <a:t>Functionality</a:t>
            </a:r>
          </a:p>
          <a:p>
            <a:pPr>
              <a:spcAft>
                <a:spcPts val="500"/>
              </a:spcAft>
            </a:pPr>
            <a:r>
              <a:rPr lang="en-GB" sz="1800" dirty="0"/>
              <a:t>Reliability </a:t>
            </a:r>
          </a:p>
          <a:p>
            <a:pPr>
              <a:spcAft>
                <a:spcPts val="500"/>
              </a:spcAft>
            </a:pPr>
            <a:r>
              <a:rPr lang="en-GB" sz="1800" dirty="0"/>
              <a:t>Ethical or climate issues</a:t>
            </a:r>
          </a:p>
          <a:p>
            <a:pPr>
              <a:spcAft>
                <a:spcPts val="500"/>
              </a:spcAft>
            </a:pPr>
            <a:r>
              <a:rPr lang="en-GB" sz="1800" dirty="0"/>
              <a:t>Dietary or health requirements </a:t>
            </a:r>
          </a:p>
          <a:p>
            <a:pPr algn="ctr">
              <a:spcAft>
                <a:spcPts val="500"/>
              </a:spcAft>
            </a:pPr>
            <a:endParaRPr lang="en-US" sz="18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092879-CEAC-0640-967F-71E441E88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02319" y="3025849"/>
            <a:ext cx="269988" cy="269988"/>
            <a:chOff x="1422400" y="2540000"/>
            <a:chExt cx="406400" cy="406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8A2436B-F310-2F4B-B35D-75A4B592E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389A064-E8E7-E44D-93BD-1A5984E8A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BCD1E70-D9D8-D443-A210-1004F704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02319" y="3351669"/>
            <a:ext cx="269988" cy="269988"/>
            <a:chOff x="1422400" y="2540000"/>
            <a:chExt cx="406400" cy="4064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A2BB8E7-7A22-5945-9491-ACDBEBCD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7397761-5126-724F-B4F8-7BCF0871A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6288919-C0D6-414A-A1FA-11F3FEDB5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02319" y="3677490"/>
            <a:ext cx="269988" cy="269988"/>
            <a:chOff x="1422400" y="2540000"/>
            <a:chExt cx="406400" cy="4064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3E45930-E68D-1F44-AF49-E90E2786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BE152D1-F154-154F-9788-740D9931D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7BDD7D-4B22-6241-929F-6A47531C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02319" y="4013821"/>
            <a:ext cx="269988" cy="269988"/>
            <a:chOff x="1422400" y="2540000"/>
            <a:chExt cx="406400" cy="4064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FE738E-ED2D-C741-B39E-7478D76BE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20C14DF-164E-8348-B9F0-DD2B73D71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7E617C-C69E-FE4C-9360-BD1D8A128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02319" y="4360663"/>
            <a:ext cx="269988" cy="269988"/>
            <a:chOff x="1422400" y="2540000"/>
            <a:chExt cx="406400" cy="4064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2741403-082E-0D4E-B6BB-70EDA82E2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27031DC-B7DB-EF49-9417-4A4675E1E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7F73FCD-E9C9-8548-9B35-E2D5CA7B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02319" y="4707504"/>
            <a:ext cx="269988" cy="269988"/>
            <a:chOff x="1422400" y="2540000"/>
            <a:chExt cx="406400" cy="4064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6663704-496A-4E43-82B4-3E099926E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90FAF6D-3B0B-F34D-A1E7-74E82B541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226D5A0-99C9-8D4D-BDFC-4035AA91B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96857" y="3025849"/>
            <a:ext cx="269988" cy="269988"/>
            <a:chOff x="1422400" y="2540000"/>
            <a:chExt cx="406400" cy="4064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AFB1967-ABDB-904D-A2CA-233EB6D95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6574F5F-54C9-4F4C-A66F-58CE80569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0C25D48-2198-AF47-9885-C9EC58D69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96857" y="3624938"/>
            <a:ext cx="269988" cy="269988"/>
            <a:chOff x="1422400" y="2540000"/>
            <a:chExt cx="406400" cy="4064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4C49274-1D67-0F49-8D53-0029EE94E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59895FC-BD0D-D443-848E-2A796C61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D40004-94B4-1C40-8AC7-E65DDD27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96857" y="3950759"/>
            <a:ext cx="269988" cy="269988"/>
            <a:chOff x="1422400" y="2540000"/>
            <a:chExt cx="406400" cy="4064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C2E4C99-9561-CE4F-88FE-A2F57E4B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DD78794-FCA1-B746-BB83-8103521B3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B500AEB-8929-6047-89E4-809125CF2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96857" y="4297601"/>
            <a:ext cx="269988" cy="269988"/>
            <a:chOff x="1422400" y="2540000"/>
            <a:chExt cx="406400" cy="4064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DBF7572-A90D-3346-AC66-4FB774F1B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46DAA65F-0C31-2C40-9232-2AA63F28E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08FE6AF-8F5F-7343-B871-8F0DB1E2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96857" y="4656875"/>
            <a:ext cx="269988" cy="269988"/>
            <a:chOff x="1422400" y="2540000"/>
            <a:chExt cx="406400" cy="40640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5819457-D5BA-794B-8129-9F0CB0B91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F2F7771-E518-934A-B474-4ACF7FC7C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pic>
        <p:nvPicPr>
          <p:cNvPr id="22" name="Picture 21" descr="Illustration of a mobile phone wih a fairtrade logo">
            <a:extLst>
              <a:ext uri="{FF2B5EF4-FFF2-40B4-BE49-F238E27FC236}">
                <a16:creationId xmlns:a16="http://schemas.microsoft.com/office/drawing/2014/main" id="{99075AC8-C104-9F41-8562-05EC59E798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589" y="4391094"/>
            <a:ext cx="835150" cy="1620099"/>
          </a:xfrm>
          <a:prstGeom prst="rect">
            <a:avLst/>
          </a:prstGeom>
        </p:spPr>
      </p:pic>
      <p:pic>
        <p:nvPicPr>
          <p:cNvPr id="14" name="Picture 13" descr="Illustration of a family">
            <a:extLst>
              <a:ext uri="{FF2B5EF4-FFF2-40B4-BE49-F238E27FC236}">
                <a16:creationId xmlns:a16="http://schemas.microsoft.com/office/drawing/2014/main" id="{E3F749CB-61D0-A44A-B0E0-FFBA102234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0656">
            <a:off x="7921342" y="1933214"/>
            <a:ext cx="1694135" cy="1500279"/>
          </a:xfrm>
          <a:prstGeom prst="rect">
            <a:avLst/>
          </a:prstGeom>
        </p:spPr>
      </p:pic>
      <p:grpSp>
        <p:nvGrpSpPr>
          <p:cNvPr id="6" name="Group 5" descr="Photo of a young man and the Twitter logo">
            <a:extLst>
              <a:ext uri="{FF2B5EF4-FFF2-40B4-BE49-F238E27FC236}">
                <a16:creationId xmlns:a16="http://schemas.microsoft.com/office/drawing/2014/main" id="{485B0A3A-ECD3-5B46-9402-BA5F1FFDC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00782" y="5151418"/>
            <a:ext cx="1212984" cy="1468285"/>
            <a:chOff x="900782" y="5151418"/>
            <a:chExt cx="1212984" cy="146828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9974724-4768-CC40-8049-B2969F554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782" y="5151418"/>
              <a:ext cx="1203074" cy="136292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87F8EBD-0FCC-DD4F-8206-219F9C3CC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1499" y="6192203"/>
              <a:ext cx="522267" cy="427500"/>
            </a:xfrm>
            <a:prstGeom prst="rect">
              <a:avLst/>
            </a:prstGeom>
          </p:spPr>
        </p:pic>
      </p:grpSp>
      <p:pic>
        <p:nvPicPr>
          <p:cNvPr id="18" name="Picture 17" descr="Illustration of a price tag">
            <a:extLst>
              <a:ext uri="{FF2B5EF4-FFF2-40B4-BE49-F238E27FC236}">
                <a16:creationId xmlns:a16="http://schemas.microsoft.com/office/drawing/2014/main" id="{A79C6A74-6A00-674C-86CE-4A27BD8EDB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68855">
            <a:off x="2474551" y="2311279"/>
            <a:ext cx="1799581" cy="76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0D61-DDF2-E240-8BA4-C5DAFEAC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GB" cap="none" dirty="0">
                <a:solidFill>
                  <a:srgbClr val="00864F"/>
                </a:solidFill>
                <a:latin typeface="Arial" charset="0"/>
                <a:ea typeface="ＭＳ Ｐゴシック"/>
              </a:rPr>
              <a:t>Bank services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48EF4-8EAE-8C40-ADE2-8708787707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205487" y="2052963"/>
            <a:ext cx="4745475" cy="262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  <a:spcAft>
                <a:spcPts val="2000"/>
              </a:spcAft>
            </a:pPr>
            <a:r>
              <a:rPr lang="en-GB" dirty="0"/>
              <a:t>What do you know about banks?</a:t>
            </a:r>
          </a:p>
          <a:p>
            <a:pPr lvl="0">
              <a:lnSpc>
                <a:spcPts val="3200"/>
              </a:lnSpc>
              <a:spcAft>
                <a:spcPts val="2000"/>
              </a:spcAft>
            </a:pPr>
            <a:r>
              <a:rPr lang="en-GB" dirty="0"/>
              <a:t>What services do banks offer to their customers?</a:t>
            </a:r>
          </a:p>
          <a:p>
            <a:pPr lvl="0">
              <a:lnSpc>
                <a:spcPts val="3200"/>
              </a:lnSpc>
              <a:spcAft>
                <a:spcPts val="2000"/>
              </a:spcAft>
            </a:pPr>
            <a:r>
              <a:rPr lang="en-GB" dirty="0"/>
              <a:t>What services would you want from a bank?</a:t>
            </a:r>
          </a:p>
        </p:txBody>
      </p:sp>
      <p:pic>
        <p:nvPicPr>
          <p:cNvPr id="15" name="Picture 14" descr="Illustration of a lady">
            <a:extLst>
              <a:ext uri="{FF2B5EF4-FFF2-40B4-BE49-F238E27FC236}">
                <a16:creationId xmlns:a16="http://schemas.microsoft.com/office/drawing/2014/main" id="{115B522B-0D92-4C4F-967E-943F14678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686">
            <a:off x="3829042" y="4746374"/>
            <a:ext cx="2247916" cy="1630168"/>
          </a:xfrm>
          <a:prstGeom prst="rect">
            <a:avLst/>
          </a:prstGeom>
        </p:spPr>
      </p:pic>
      <p:pic>
        <p:nvPicPr>
          <p:cNvPr id="18" name="Picture 17" descr="Thought cloud coming from the lady’s head">
            <a:extLst>
              <a:ext uri="{FF2B5EF4-FFF2-40B4-BE49-F238E27FC236}">
                <a16:creationId xmlns:a16="http://schemas.microsoft.com/office/drawing/2014/main" id="{61882633-9CDF-FD4D-9ABD-A5B8EC736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35930" y="1440873"/>
            <a:ext cx="3553916" cy="3629279"/>
          </a:xfrm>
          <a:prstGeom prst="rect">
            <a:avLst/>
          </a:prstGeom>
        </p:spPr>
      </p:pic>
      <p:pic>
        <p:nvPicPr>
          <p:cNvPr id="14" name="Picture 13" descr="a bank building">
            <a:extLst>
              <a:ext uri="{FF2B5EF4-FFF2-40B4-BE49-F238E27FC236}">
                <a16:creationId xmlns:a16="http://schemas.microsoft.com/office/drawing/2014/main" id="{FC30A816-4EFD-934D-9A6A-FEB65ED897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50242" y="1252415"/>
            <a:ext cx="1507653" cy="1423894"/>
          </a:xfrm>
          <a:prstGeom prst="rect">
            <a:avLst/>
          </a:prstGeom>
        </p:spPr>
      </p:pic>
      <p:pic>
        <p:nvPicPr>
          <p:cNvPr id="19" name="Picture 18" descr="a debit card">
            <a:extLst>
              <a:ext uri="{FF2B5EF4-FFF2-40B4-BE49-F238E27FC236}">
                <a16:creationId xmlns:a16="http://schemas.microsoft.com/office/drawing/2014/main" id="{B215FAA1-4740-EE4C-B9C6-0E5F8F6070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06592" y="2037908"/>
            <a:ext cx="1387078" cy="859885"/>
          </a:xfrm>
          <a:prstGeom prst="rect">
            <a:avLst/>
          </a:prstGeom>
        </p:spPr>
      </p:pic>
      <p:pic>
        <p:nvPicPr>
          <p:cNvPr id="20" name="Picture 19" descr="a mobile phone showing a Internet Baking logo on screen">
            <a:extLst>
              <a:ext uri="{FF2B5EF4-FFF2-40B4-BE49-F238E27FC236}">
                <a16:creationId xmlns:a16="http://schemas.microsoft.com/office/drawing/2014/main" id="{8473A72A-30BF-3E43-8E94-E05C6D3F6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51809">
            <a:off x="7707995" y="2995834"/>
            <a:ext cx="849011" cy="15078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A76AEF-8DE1-AC4D-AB33-B569460A0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885" y="2112802"/>
            <a:ext cx="406400" cy="406400"/>
            <a:chOff x="1422400" y="2540000"/>
            <a:chExt cx="406400" cy="406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C12CBF-D27E-3748-B079-6A648FF49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00352-9FD2-A747-BB26-773E3E139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8B1EDE-6CD9-1144-A893-C8317AF5E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885" y="2789612"/>
            <a:ext cx="406400" cy="406400"/>
            <a:chOff x="1422400" y="2540000"/>
            <a:chExt cx="406400" cy="406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63ACFF-4AA4-6F43-B695-533C9C176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58E766-0680-C04B-830B-963EC2197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BB9F83-7325-3048-A05F-4AE0632A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885" y="3900537"/>
            <a:ext cx="406400" cy="406400"/>
            <a:chOff x="1422400" y="2540000"/>
            <a:chExt cx="406400" cy="406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024699-9253-0545-BFDE-97D699AEC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2400" y="2540000"/>
              <a:ext cx="406400" cy="406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DF2B8B-CDC5-3340-A651-AA362FF8D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6638" y="2609570"/>
              <a:ext cx="137923" cy="254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6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477C8A-7B5D-104B-9CE6-ECCC52C1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latin typeface="Arial" charset="0"/>
                <a:ea typeface="ＭＳ Ｐゴシック"/>
              </a:rPr>
              <a:t>Design a bank account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3EDD8D3-20F8-6A4B-BCA9-18502683A773}"/>
              </a:ext>
            </a:extLst>
          </p:cNvPr>
          <p:cNvSpPr txBox="1">
            <a:spLocks/>
          </p:cNvSpPr>
          <p:nvPr/>
        </p:nvSpPr>
        <p:spPr>
          <a:xfrm>
            <a:off x="0" y="1454313"/>
            <a:ext cx="9905999" cy="368300"/>
          </a:xfrm>
          <a:prstGeom prst="rect">
            <a:avLst/>
          </a:prstGeom>
        </p:spPr>
        <p:txBody>
          <a:bodyPr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You are going to design your own bank account.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38BDD8-8DFD-6146-A04E-1692004EC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1161" y="2427768"/>
            <a:ext cx="351989" cy="3519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6BC10-2F23-434D-8018-0F7FC6616A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341160" y="2465262"/>
            <a:ext cx="351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D89E9-DED4-974B-B063-93AE685A1965}"/>
              </a:ext>
            </a:extLst>
          </p:cNvPr>
          <p:cNvSpPr txBox="1"/>
          <p:nvPr/>
        </p:nvSpPr>
        <p:spPr>
          <a:xfrm>
            <a:off x="4742377" y="2406748"/>
            <a:ext cx="500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GB" sz="1800" b="1" dirty="0">
                <a:solidFill>
                  <a:srgbClr val="006C32"/>
                </a:solidFill>
              </a:rPr>
              <a:t>Give your bank a name </a:t>
            </a:r>
            <a:r>
              <a:rPr lang="en-GB" sz="1800" dirty="0"/>
              <a:t>and create a logo.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60F5C1-856B-CA45-96D6-0A099387A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1161" y="2967305"/>
            <a:ext cx="351989" cy="3519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25EFD-E467-F34C-85EF-351ED0FFC8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341160" y="3004799"/>
            <a:ext cx="351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C5546D-E36A-4846-BFE7-167A2FC85717}"/>
              </a:ext>
            </a:extLst>
          </p:cNvPr>
          <p:cNvSpPr txBox="1"/>
          <p:nvPr/>
        </p:nvSpPr>
        <p:spPr>
          <a:xfrm>
            <a:off x="4742377" y="2939385"/>
            <a:ext cx="5009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GB" sz="1800" b="1" dirty="0">
                <a:solidFill>
                  <a:srgbClr val="006C32"/>
                </a:solidFill>
              </a:rPr>
              <a:t>Select 4 services your bank account is going to offer. </a:t>
            </a:r>
            <a:r>
              <a:rPr lang="en-GB" sz="1800" dirty="0"/>
              <a:t>Use the ideas you’ve shared as a class and the information sheet to decide.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E9704E-B9C7-A041-AC42-2252AFF4E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1161" y="3964956"/>
            <a:ext cx="351989" cy="3519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4EF1AD-411F-AC4C-AB01-540604A9E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341160" y="4002450"/>
            <a:ext cx="351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3198DA-628E-F54E-84EF-92689BCDFF89}"/>
              </a:ext>
            </a:extLst>
          </p:cNvPr>
          <p:cNvSpPr txBox="1"/>
          <p:nvPr/>
        </p:nvSpPr>
        <p:spPr>
          <a:xfrm>
            <a:off x="4742378" y="3964956"/>
            <a:ext cx="4892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GB" sz="1800" b="1" dirty="0">
                <a:solidFill>
                  <a:srgbClr val="006C32"/>
                </a:solidFill>
              </a:rPr>
              <a:t>Create at least one new extra of your own. </a:t>
            </a:r>
            <a:r>
              <a:rPr lang="en-GB" sz="1800" dirty="0"/>
              <a:t>It could be anything you want e.g. a discount card to use at certain shops or free music on your phone. Your extra service can be fun, silly or sensible!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7EC8C5-F52B-294B-960D-B4E6756A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1161" y="5533643"/>
            <a:ext cx="351989" cy="3519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BD7DE-4BA4-0644-A8A3-90BA879DAC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341160" y="5571137"/>
            <a:ext cx="351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64F0DB-C522-9848-B6A8-BA69A7354D08}"/>
              </a:ext>
            </a:extLst>
          </p:cNvPr>
          <p:cNvSpPr txBox="1"/>
          <p:nvPr/>
        </p:nvSpPr>
        <p:spPr>
          <a:xfrm>
            <a:off x="4742377" y="5524325"/>
            <a:ext cx="489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GB" sz="1800" b="1" dirty="0">
                <a:solidFill>
                  <a:srgbClr val="006C32"/>
                </a:solidFill>
              </a:rPr>
              <a:t>Create a promotion slogan </a:t>
            </a:r>
            <a:r>
              <a:rPr lang="en-GB" sz="1800" dirty="0"/>
              <a:t>to tell customers why your bank is the best there is!</a:t>
            </a:r>
          </a:p>
        </p:txBody>
      </p:sp>
      <p:pic>
        <p:nvPicPr>
          <p:cNvPr id="13" name="Picture 12" descr="Illustration of a bank statement with a 'your logo' placement box on the screen">
            <a:extLst>
              <a:ext uri="{FF2B5EF4-FFF2-40B4-BE49-F238E27FC236}">
                <a16:creationId xmlns:a16="http://schemas.microsoft.com/office/drawing/2014/main" id="{66BFF992-F28A-3042-B775-7A77B7A9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97" y="2406748"/>
            <a:ext cx="2835132" cy="2459147"/>
          </a:xfrm>
          <a:prstGeom prst="rect">
            <a:avLst/>
          </a:prstGeom>
        </p:spPr>
      </p:pic>
      <p:pic>
        <p:nvPicPr>
          <p:cNvPr id="7" name="Picture 6" descr="Illustration of a smart phone with a 'your logo' placement box on the screen">
            <a:extLst>
              <a:ext uri="{FF2B5EF4-FFF2-40B4-BE49-F238E27FC236}">
                <a16:creationId xmlns:a16="http://schemas.microsoft.com/office/drawing/2014/main" id="{DA4FA71C-EEAE-0C48-B71D-A363A0836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201" y="3490093"/>
            <a:ext cx="1417300" cy="2751604"/>
          </a:xfrm>
          <a:prstGeom prst="rect">
            <a:avLst/>
          </a:prstGeom>
        </p:spPr>
      </p:pic>
      <p:pic>
        <p:nvPicPr>
          <p:cNvPr id="31" name="Picture 30" descr="Illustration of a debit card with a 'your logo' placement box on the screen">
            <a:extLst>
              <a:ext uri="{FF2B5EF4-FFF2-40B4-BE49-F238E27FC236}">
                <a16:creationId xmlns:a16="http://schemas.microsoft.com/office/drawing/2014/main" id="{0AFB1235-D057-994E-8DB3-3D5F25BCB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98" y="4573951"/>
            <a:ext cx="1745931" cy="10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0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4D5B-6FC0-454D-A77D-9712B8C6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It doesn’t just have to be a bank!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915FF-3019-D943-BEE6-53B0A0FD94B6}"/>
              </a:ext>
            </a:extLst>
          </p:cNvPr>
          <p:cNvSpPr txBox="1"/>
          <p:nvPr/>
        </p:nvSpPr>
        <p:spPr>
          <a:xfrm>
            <a:off x="1889302" y="1260000"/>
            <a:ext cx="612739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dirty="0"/>
              <a:t>Banks are just one way of managing our money. There are other alternatives to banks: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1F409-E68F-CC42-AB3E-ACD75C3592A7}"/>
              </a:ext>
            </a:extLst>
          </p:cNvPr>
          <p:cNvSpPr txBox="1"/>
          <p:nvPr/>
        </p:nvSpPr>
        <p:spPr>
          <a:xfrm>
            <a:off x="720000" y="2200832"/>
            <a:ext cx="2844610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200" dirty="0"/>
              <a:t>Credit Unions:</a:t>
            </a:r>
          </a:p>
          <a:p>
            <a:pPr marL="285750" indent="-285750">
              <a:spcAft>
                <a:spcPts val="1200"/>
              </a:spcAft>
              <a:buClr>
                <a:srgbClr val="00864F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let people in a shared local community save and borrow money with each other</a:t>
            </a:r>
          </a:p>
          <a:p>
            <a:pPr marL="285750" indent="-285750">
              <a:spcAft>
                <a:spcPts val="1200"/>
              </a:spcAft>
              <a:buClr>
                <a:srgbClr val="00864F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offer a range of savings accounts, current accounts and loans to their members</a:t>
            </a:r>
          </a:p>
          <a:p>
            <a:pPr marL="285750" indent="-285750">
              <a:spcAft>
                <a:spcPts val="1200"/>
              </a:spcAft>
              <a:buClr>
                <a:srgbClr val="00864F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are owned by their members and not-for profit.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89044-014A-0F4B-BECD-33F1E7F507ED}"/>
              </a:ext>
            </a:extLst>
          </p:cNvPr>
          <p:cNvSpPr txBox="1"/>
          <p:nvPr/>
        </p:nvSpPr>
        <p:spPr>
          <a:xfrm>
            <a:off x="3905736" y="2200832"/>
            <a:ext cx="2419227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200" dirty="0"/>
              <a:t>Friendly Societies:</a:t>
            </a:r>
          </a:p>
          <a:p>
            <a:pPr marL="285750" indent="-285750">
              <a:spcAft>
                <a:spcPts val="1200"/>
              </a:spcAft>
              <a:buClr>
                <a:srgbClr val="00864F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are based in a very local area</a:t>
            </a:r>
          </a:p>
          <a:p>
            <a:pPr marL="285750" indent="-285750">
              <a:spcAft>
                <a:spcPts val="1200"/>
              </a:spcAft>
              <a:buClr>
                <a:srgbClr val="00864F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allow members to save and borrow money</a:t>
            </a:r>
          </a:p>
          <a:p>
            <a:pPr marL="285750" indent="-285750">
              <a:spcAft>
                <a:spcPts val="1200"/>
              </a:spcAft>
              <a:buClr>
                <a:srgbClr val="00864F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offer a range of products including savings accounts and insurance.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D24B5-A01D-144B-9835-98E142A6ECFE}"/>
              </a:ext>
            </a:extLst>
          </p:cNvPr>
          <p:cNvSpPr txBox="1"/>
          <p:nvPr/>
        </p:nvSpPr>
        <p:spPr>
          <a:xfrm>
            <a:off x="6666088" y="2200832"/>
            <a:ext cx="2554443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200" dirty="0"/>
              <a:t>Building Societies:</a:t>
            </a:r>
          </a:p>
          <a:p>
            <a:pPr marL="285750" indent="-285750">
              <a:spcAft>
                <a:spcPts val="1200"/>
              </a:spcAft>
              <a:buClr>
                <a:srgbClr val="00864F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owned by their members</a:t>
            </a:r>
          </a:p>
          <a:p>
            <a:pPr marL="285750" indent="-285750">
              <a:spcAft>
                <a:spcPts val="1200"/>
              </a:spcAft>
              <a:buClr>
                <a:srgbClr val="00864F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offer a range of savings accounts, current accounts and loans</a:t>
            </a:r>
          </a:p>
          <a:p>
            <a:pPr marL="285750" indent="-285750">
              <a:spcAft>
                <a:spcPts val="1200"/>
              </a:spcAft>
              <a:buClr>
                <a:srgbClr val="00864F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are sometimes bigger national organisations.</a:t>
            </a:r>
            <a:endParaRPr lang="en-GB" dirty="0"/>
          </a:p>
        </p:txBody>
      </p:sp>
      <p:grpSp>
        <p:nvGrpSpPr>
          <p:cNvPr id="3" name="Group 2" descr="Illustration of bank notes and coins">
            <a:extLst>
              <a:ext uri="{FF2B5EF4-FFF2-40B4-BE49-F238E27FC236}">
                <a16:creationId xmlns:a16="http://schemas.microsoft.com/office/drawing/2014/main" id="{333393F4-6D33-1D43-8E76-4E5F907377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812974" y="4782900"/>
            <a:ext cx="2534001" cy="1439549"/>
            <a:chOff x="6364520" y="4842115"/>
            <a:chExt cx="2534001" cy="14395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791462-C110-2149-92B3-9CB36C7A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050288" y="4842115"/>
              <a:ext cx="1266018" cy="6987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158B1B-2F5F-384E-8B89-24D3CB4C4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519394" y="5376820"/>
              <a:ext cx="1379127" cy="7611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EFF8D7-CBFD-8545-A0E1-29AC5E495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4520" y="4990526"/>
              <a:ext cx="1318777" cy="1291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34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6D76C7F-540A-5B49-9FED-E6DD6BB7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GB" cap="none" dirty="0">
                <a:solidFill>
                  <a:srgbClr val="00864F"/>
                </a:solidFill>
                <a:latin typeface="Arial" charset="0"/>
                <a:ea typeface="ＭＳ Ｐゴシック"/>
              </a:rPr>
              <a:t>It’s my choice!</a:t>
            </a:r>
            <a:endParaRPr lang="en-US" dirty="0"/>
          </a:p>
        </p:txBody>
      </p:sp>
      <p:grpSp>
        <p:nvGrpSpPr>
          <p:cNvPr id="8" name="Group 7" descr="illustration of a thought bubble">
            <a:extLst>
              <a:ext uri="{FF2B5EF4-FFF2-40B4-BE49-F238E27FC236}">
                <a16:creationId xmlns:a16="http://schemas.microsoft.com/office/drawing/2014/main" id="{FB80A731-0939-894D-BF7A-AE2D6F729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-527920" y="1472250"/>
            <a:ext cx="8430180" cy="5055550"/>
            <a:chOff x="-527920" y="1472250"/>
            <a:chExt cx="8430180" cy="505555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452DF29-C438-8A49-9191-71E5252D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>
              <a:off x="-447792" y="1472250"/>
              <a:ext cx="8350052" cy="44832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F9C42A0-C64E-6144-8D33-512045F17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27920" y="1570448"/>
              <a:ext cx="7969276" cy="4276846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A4AB0A-CAF6-2749-9200-4A90E04F3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41324" y="5550627"/>
              <a:ext cx="452612" cy="452612"/>
            </a:xfrm>
            <a:prstGeom prst="ellipse">
              <a:avLst/>
            </a:prstGeom>
            <a:solidFill>
              <a:schemeClr val="bg2"/>
            </a:solidFill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5FEADB4-5729-944E-9AB8-1814F487504A}"/>
                </a:ext>
              </a:extLst>
            </p:cNvPr>
            <p:cNvSpPr/>
            <p:nvPr/>
          </p:nvSpPr>
          <p:spPr>
            <a:xfrm>
              <a:off x="5018426" y="6219316"/>
              <a:ext cx="308484" cy="308484"/>
            </a:xfrm>
            <a:prstGeom prst="ellipse">
              <a:avLst/>
            </a:prstGeom>
            <a:solidFill>
              <a:schemeClr val="bg2"/>
            </a:solidFill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 descr="illustration of another thought bubble">
            <a:extLst>
              <a:ext uri="{FF2B5EF4-FFF2-40B4-BE49-F238E27FC236}">
                <a16:creationId xmlns:a16="http://schemas.microsoft.com/office/drawing/2014/main" id="{BC1E24A2-8B0A-DA45-A705-8CD568D33D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073595" y="1415612"/>
            <a:ext cx="5360324" cy="4632081"/>
            <a:chOff x="5073595" y="1415612"/>
            <a:chExt cx="5360324" cy="463208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75BC886-A699-BE44-B3F8-92DBE99D7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073595" y="1415612"/>
              <a:ext cx="5360324" cy="4185459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FE77DFA-F7BE-B54C-B955-81D07A390B28}"/>
                </a:ext>
              </a:extLst>
            </p:cNvPr>
            <p:cNvSpPr/>
            <p:nvPr/>
          </p:nvSpPr>
          <p:spPr>
            <a:xfrm>
              <a:off x="7267641" y="5070520"/>
              <a:ext cx="452612" cy="452612"/>
            </a:xfrm>
            <a:prstGeom prst="ellipse">
              <a:avLst/>
            </a:prstGeom>
            <a:solidFill>
              <a:schemeClr val="bg2"/>
            </a:solidFill>
            <a:ln w="31750">
              <a:solidFill>
                <a:srgbClr val="78B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E58F3C0-2B66-E84E-AC3B-536ED5A1F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86215" y="5739209"/>
              <a:ext cx="308484" cy="308484"/>
            </a:xfrm>
            <a:prstGeom prst="ellipse">
              <a:avLst/>
            </a:prstGeom>
            <a:solidFill>
              <a:schemeClr val="bg2"/>
            </a:solidFill>
            <a:ln w="31750">
              <a:solidFill>
                <a:srgbClr val="78B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A27E3-DE28-7840-A117-C20520726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2829" y="3179678"/>
            <a:ext cx="351990" cy="351989"/>
            <a:chOff x="4043548" y="2480766"/>
            <a:chExt cx="351990" cy="3519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38BDD8-8DFD-6146-A04E-1692004EC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43549" y="2480766"/>
              <a:ext cx="351989" cy="35198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66BC10-2F23-434D-8018-0F7FC6616AC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043548" y="2518260"/>
              <a:ext cx="351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7D89E9-DED4-974B-B063-93AE685A19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76341" y="3118890"/>
            <a:ext cx="3418357" cy="14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16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GB" sz="1800" dirty="0"/>
              <a:t>Did you all make the same </a:t>
            </a:r>
            <a:br>
              <a:rPr lang="en-GB" sz="1800" dirty="0"/>
            </a:br>
            <a:r>
              <a:rPr lang="en-GB" sz="1800" dirty="0"/>
              <a:t>choices of services to offer?</a:t>
            </a:r>
          </a:p>
          <a:p>
            <a:pPr marL="0" indent="0">
              <a:lnSpc>
                <a:spcPts val="216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GB" sz="1800" dirty="0"/>
              <a:t>Does everyone have the same </a:t>
            </a:r>
            <a:br>
              <a:rPr lang="en-GB" sz="1800" dirty="0"/>
            </a:br>
            <a:r>
              <a:rPr lang="en-GB" sz="1800" dirty="0"/>
              <a:t>reason for their choices?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743258-AAFF-DA4A-B224-284E5586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2829" y="4022647"/>
            <a:ext cx="351990" cy="351989"/>
            <a:chOff x="4043548" y="2480766"/>
            <a:chExt cx="351990" cy="35198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60F5C1-856B-CA45-96D6-0A099387A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43549" y="2480766"/>
              <a:ext cx="351989" cy="35198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C25EFD-E467-F34C-85EF-351ED0FFC83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043548" y="2518260"/>
              <a:ext cx="351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FEF946-0BB0-CB44-AF06-881606E30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7131" y="2669943"/>
            <a:ext cx="351990" cy="351989"/>
            <a:chOff x="4043548" y="2480766"/>
            <a:chExt cx="351990" cy="35198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8E9704E-B9C7-A041-AC42-2252AFF4E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43549" y="2480766"/>
              <a:ext cx="351989" cy="35198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4EF1AD-411F-AC4C-AB01-540604A9EA7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043548" y="2518260"/>
              <a:ext cx="351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4B7000-AEB8-5346-A5B5-EDEBC9D38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7131" y="3511786"/>
            <a:ext cx="351990" cy="351989"/>
            <a:chOff x="4043548" y="2480766"/>
            <a:chExt cx="351990" cy="35198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7EC8C5-F52B-294B-960D-B4E6756A2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43549" y="2480766"/>
              <a:ext cx="351989" cy="35198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ABD7DE-4BA4-0644-A8A3-90BA879DAC5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043548" y="2518260"/>
              <a:ext cx="351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9DC80F-6F91-6143-8CA2-CF430F6B70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502343" y="2637546"/>
            <a:ext cx="31215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16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GB" sz="1800" dirty="0"/>
              <a:t>Why might your choices change over time?</a:t>
            </a:r>
          </a:p>
          <a:p>
            <a:pPr marL="0" indent="0">
              <a:lnSpc>
                <a:spcPts val="216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GB" sz="1800" dirty="0"/>
              <a:t>Why is it important to be </a:t>
            </a:r>
            <a:br>
              <a:rPr lang="en-GB" sz="1800" dirty="0"/>
            </a:br>
            <a:r>
              <a:rPr lang="en-GB" sz="1800" dirty="0"/>
              <a:t>a critical consumer?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60ee5f1-4fa3-4fcc-a1f3-b38b940c1174" xsi:nil="true"/>
    <_ip_UnifiedCompliancePolicyProperties xmlns="http://schemas.microsoft.com/sharepoint/v3" xsi:nil="true"/>
    <lcf76f155ced4ddcb4097134ff3c332f xmlns="e905878e-99a7-4763-9462-8a2108216d4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B34C709A0441BEAA2F437930AB4E" ma:contentTypeVersion="20" ma:contentTypeDescription="Create a new document." ma:contentTypeScope="" ma:versionID="7cb9199c82f2e745307eadcb80cc6d2a">
  <xsd:schema xmlns:xsd="http://www.w3.org/2001/XMLSchema" xmlns:xs="http://www.w3.org/2001/XMLSchema" xmlns:p="http://schemas.microsoft.com/office/2006/metadata/properties" xmlns:ns1="http://schemas.microsoft.com/sharepoint/v3" xmlns:ns2="e905878e-99a7-4763-9462-8a2108216d4e" xmlns:ns3="460ee5f1-4fa3-4fcc-a1f3-b38b940c1174" targetNamespace="http://schemas.microsoft.com/office/2006/metadata/properties" ma:root="true" ma:fieldsID="8bb6a22e848f6ca4eaec622697d07a6e" ns1:_="" ns2:_="" ns3:_="">
    <xsd:import namespace="http://schemas.microsoft.com/sharepoint/v3"/>
    <xsd:import namespace="e905878e-99a7-4763-9462-8a2108216d4e"/>
    <xsd:import namespace="460ee5f1-4fa3-4fcc-a1f3-b38b940c1174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5878e-99a7-4763-9462-8a2108216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e4fd0a-b474-4a32-a144-dd33b0783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ee5f1-4fa3-4fcc-a1f3-b38b940c1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264030-4d86-466e-bbca-f4e8faaf37d9}" ma:internalName="TaxCatchAll" ma:showField="CatchAllData" ma:web="460ee5f1-4fa3-4fcc-a1f3-b38b940c1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28BA55-E4AB-4797-B058-361764D15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653C7A-A1A8-4AB7-889F-F1580395B42D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460ee5f1-4fa3-4fcc-a1f3-b38b940c1174"/>
    <ds:schemaRef ds:uri="e905878e-99a7-4763-9462-8a2108216d4e"/>
  </ds:schemaRefs>
</ds:datastoreItem>
</file>

<file path=customXml/itemProps3.xml><?xml version="1.0" encoding="utf-8"?>
<ds:datastoreItem xmlns:ds="http://schemas.openxmlformats.org/officeDocument/2006/customXml" ds:itemID="{CFAA3596-EA58-4CBF-8DA1-2F8CBE275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05878e-99a7-4763-9462-8a2108216d4e"/>
    <ds:schemaRef ds:uri="460ee5f1-4fa3-4fcc-a1f3-b38b940c1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7151eb3-00ab-470c-b25c-644c7691e891}" enabled="1" method="Privileged" siteId="{3ded2960-214a-46ff-8cf4-611f125e23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63732</TotalTime>
  <Words>461</Words>
  <Application>Microsoft Office PowerPoint</Application>
  <PresentationFormat>A4 Paper (210x297 mm)</PresentationFormat>
  <Paragraphs>75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Banking on it!</vt:lpstr>
      <vt:lpstr>Introduction</vt:lpstr>
      <vt:lpstr>Shopper, customer, consumer…</vt:lpstr>
      <vt:lpstr>Services</vt:lpstr>
      <vt:lpstr>What influences our choice?</vt:lpstr>
      <vt:lpstr>Bank services</vt:lpstr>
      <vt:lpstr>Design a bank account</vt:lpstr>
      <vt:lpstr>It doesn’t just have to be a bank!</vt:lpstr>
      <vt:lpstr>It’s my choice!</vt:lpstr>
      <vt:lpstr>A big 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Banking on it!</dc:title>
  <dc:creator>Rimoncelli, Dan (Strategy &amp; Planning, LBG Group Marketing)</dc:creator>
  <cp:lastModifiedBy>Myers, Tracey (Group Corporate Affairs)</cp:lastModifiedBy>
  <cp:revision>3497</cp:revision>
  <cp:lastPrinted>2019-11-12T10:09:47Z</cp:lastPrinted>
  <dcterms:created xsi:type="dcterms:W3CDTF">2009-01-21T19:55:17Z</dcterms:created>
  <dcterms:modified xsi:type="dcterms:W3CDTF">2025-02-17T15:37:49Z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0x010100B90AB34C709A0441BEAA2F437930AB4E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2019-10-25T15:37:23.6238436Z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63e1f0ce-b232-4455-ab4d-7e59a96c6da6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  <property fmtid="{D5CDD505-2E9C-101B-9397-08002B2CF9AE}" pid="16" name="Order">
    <vt:r8>18100</vt:r8>
  </property>
  <property fmtid="{D5CDD505-2E9C-101B-9397-08002B2CF9AE}" pid="17" name="ComplianceAssetId">
    <vt:lpwstr/>
  </property>
  <property fmtid="{D5CDD505-2E9C-101B-9397-08002B2CF9AE}" pid="18" name="MediaServiceImageTags">
    <vt:lpwstr/>
  </property>
</Properties>
</file>