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4"/>
    <p:sldMasterId id="2147483750" r:id="rId5"/>
    <p:sldMasterId id="2147484050" r:id="rId6"/>
    <p:sldMasterId id="2147484126" r:id="rId7"/>
  </p:sldMasterIdLst>
  <p:notesMasterIdLst>
    <p:notesMasterId r:id="rId17"/>
  </p:notesMasterIdLst>
  <p:handoutMasterIdLst>
    <p:handoutMasterId r:id="rId18"/>
  </p:handoutMasterIdLst>
  <p:sldIdLst>
    <p:sldId id="1047" r:id="rId8"/>
    <p:sldId id="1074" r:id="rId9"/>
    <p:sldId id="1109" r:id="rId10"/>
    <p:sldId id="1072" r:id="rId11"/>
    <p:sldId id="1101" r:id="rId12"/>
    <p:sldId id="1102" r:id="rId13"/>
    <p:sldId id="1104" r:id="rId14"/>
    <p:sldId id="1105" r:id="rId15"/>
    <p:sldId id="1106" r:id="rId16"/>
  </p:sldIdLst>
  <p:sldSz cx="9906000" cy="6858000" type="A4"/>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021"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043"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061"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082"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5100" algn="l" defTabSz="914043" rtl="0" eaLnBrk="1" latinLnBrk="0" hangingPunct="1">
      <a:defRPr sz="2400" kern="1200">
        <a:solidFill>
          <a:schemeClr val="tx1"/>
        </a:solidFill>
        <a:latin typeface="Arial" charset="0"/>
        <a:ea typeface="ＭＳ Ｐゴシック"/>
        <a:cs typeface="ＭＳ Ｐゴシック"/>
      </a:defRPr>
    </a:lvl6pPr>
    <a:lvl7pPr marL="2742126" algn="l" defTabSz="914043" rtl="0" eaLnBrk="1" latinLnBrk="0" hangingPunct="1">
      <a:defRPr sz="2400" kern="1200">
        <a:solidFill>
          <a:schemeClr val="tx1"/>
        </a:solidFill>
        <a:latin typeface="Arial" charset="0"/>
        <a:ea typeface="ＭＳ Ｐゴシック"/>
        <a:cs typeface="ＭＳ Ｐゴシック"/>
      </a:defRPr>
    </a:lvl7pPr>
    <a:lvl8pPr marL="3199143" algn="l" defTabSz="914043" rtl="0" eaLnBrk="1" latinLnBrk="0" hangingPunct="1">
      <a:defRPr sz="2400" kern="1200">
        <a:solidFill>
          <a:schemeClr val="tx1"/>
        </a:solidFill>
        <a:latin typeface="Arial" charset="0"/>
        <a:ea typeface="ＭＳ Ｐゴシック"/>
        <a:cs typeface="ＭＳ Ｐゴシック"/>
      </a:defRPr>
    </a:lvl8pPr>
    <a:lvl9pPr marL="3656164" algn="l" defTabSz="914043"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54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 Priya (Responsible Business)" initials="SP(B" lastIdx="5" clrIdx="0">
    <p:extLst>
      <p:ext uri="{19B8F6BF-5375-455C-9EA6-DF929625EA0E}">
        <p15:presenceInfo xmlns:p15="http://schemas.microsoft.com/office/powerpoint/2012/main" userId="S-1-5-21-1285278-2735368383-2968457176-1820342" providerId="AD"/>
      </p:ext>
    </p:extLst>
  </p:cmAuthor>
  <p:cmAuthor id="2" name="Liz Booth" initials="LB" lastIdx="1" clrIdx="1">
    <p:extLst>
      <p:ext uri="{19B8F6BF-5375-455C-9EA6-DF929625EA0E}">
        <p15:presenceInfo xmlns:p15="http://schemas.microsoft.com/office/powerpoint/2012/main" userId="S::liz.booth@y-e.org.uk::2115e261-9d77-4550-9ca4-f98225bd55f1" providerId="AD"/>
      </p:ext>
    </p:extLst>
  </p:cmAuthor>
  <p:cmAuthor id="3" name="Lizzie Angel" initials="LA" lastIdx="1" clrIdx="2">
    <p:extLst>
      <p:ext uri="{19B8F6BF-5375-455C-9EA6-DF929625EA0E}">
        <p15:presenceInfo xmlns:p15="http://schemas.microsoft.com/office/powerpoint/2012/main" userId="S::lizzie.angel@six.agency::acfecc51-4d15-4327-9462-44593bbbaa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FF"/>
    <a:srgbClr val="999999"/>
    <a:srgbClr val="FF0000"/>
    <a:srgbClr val="00864F"/>
    <a:srgbClr val="006C32"/>
    <a:srgbClr val="7FB598"/>
    <a:srgbClr val="CCE2D6"/>
    <a:srgbClr val="FF9999"/>
    <a:srgbClr val="FFCCCC"/>
    <a:srgbClr val="6AA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1" autoAdjust="0"/>
    <p:restoredTop sz="91293" autoAdjust="0"/>
  </p:normalViewPr>
  <p:slideViewPr>
    <p:cSldViewPr snapToGrid="0">
      <p:cViewPr varScale="1">
        <p:scale>
          <a:sx n="67" d="100"/>
          <a:sy n="67" d="100"/>
        </p:scale>
        <p:origin x="1232" y="60"/>
      </p:cViewPr>
      <p:guideLst>
        <p:guide orient="horz" pos="2160"/>
        <p:guide pos="5480"/>
      </p:guideLst>
    </p:cSldViewPr>
  </p:slideViewPr>
  <p:notesTextViewPr>
    <p:cViewPr>
      <p:scale>
        <a:sx n="125" d="100"/>
        <a:sy n="125" d="100"/>
      </p:scale>
      <p:origin x="0" y="0"/>
    </p:cViewPr>
  </p:notesTextViewPr>
  <p:sorterViewPr>
    <p:cViewPr>
      <p:scale>
        <a:sx n="200" d="100"/>
        <a:sy n="200" d="100"/>
      </p:scale>
      <p:origin x="0" y="0"/>
    </p:cViewPr>
  </p:sorterViewPr>
  <p:notesViewPr>
    <p:cSldViewPr snapToGrid="0">
      <p:cViewPr varScale="1">
        <p:scale>
          <a:sx n="51" d="100"/>
          <a:sy n="51" d="100"/>
        </p:scale>
        <p:origin x="-2958" y="-108"/>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3" tIns="45712" rIns="91423" bIns="45712" rtlCol="0"/>
          <a:lstStyle>
            <a:lvl1pPr algn="l">
              <a:defRPr sz="1200"/>
            </a:lvl1pPr>
          </a:lstStyle>
          <a:p>
            <a:pPr>
              <a:defRPr/>
            </a:pPr>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23" tIns="45712" rIns="91423" bIns="45712" rtlCol="0"/>
          <a:lstStyle>
            <a:lvl1pPr algn="r">
              <a:defRPr sz="1200"/>
            </a:lvl1pPr>
          </a:lstStyle>
          <a:p>
            <a:pPr>
              <a:defRPr/>
            </a:pPr>
            <a:fld id="{02E97D1F-482D-40B7-B3FB-D9145185FB74}" type="datetimeFigureOut">
              <a:rPr lang="en-GB"/>
              <a:pPr>
                <a:defRPr/>
              </a:pPr>
              <a:t>17/02/2025</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23" tIns="45712" rIns="91423" bIns="45712"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23" tIns="45712" rIns="91423" bIns="45712" rtlCol="0" anchor="b"/>
          <a:lstStyle>
            <a:lvl1pPr algn="r">
              <a:defRPr sz="1200"/>
            </a:lvl1pPr>
          </a:lstStyle>
          <a:p>
            <a:pPr>
              <a:defRPr/>
            </a:pPr>
            <a:fld id="{9BC276CA-7A31-4D89-AC2C-B82E4ECBF57B}" type="slidenum">
              <a:rPr lang="en-GB"/>
              <a:pPr>
                <a:defRPr/>
              </a:pPr>
              <a:t>‹#›</a:t>
            </a:fld>
            <a:endParaRPr lang="en-GB" dirty="0"/>
          </a:p>
        </p:txBody>
      </p:sp>
      <p:sp>
        <p:nvSpPr>
          <p:cNvPr id="6"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a:t> </a:t>
            </a:r>
          </a:p>
        </p:txBody>
      </p:sp>
      <p:sp>
        <p:nvSpPr>
          <p:cNvPr id="7"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a:t> </a:t>
            </a:r>
          </a:p>
        </p:txBody>
      </p:sp>
    </p:spTree>
    <p:extLst>
      <p:ext uri="{BB962C8B-B14F-4D97-AF65-F5344CB8AC3E}">
        <p14:creationId xmlns:p14="http://schemas.microsoft.com/office/powerpoint/2010/main" val="11170312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19" name="Rectangle 3"/>
          <p:cNvSpPr>
            <a:spLocks noGrp="1" noChangeArrowheads="1"/>
          </p:cNvSpPr>
          <p:nvPr>
            <p:ph type="dt" idx="1"/>
          </p:nvPr>
        </p:nvSpPr>
        <p:spPr bwMode="auto">
          <a:xfrm>
            <a:off x="3849689"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1038" y="4716464"/>
            <a:ext cx="5435600" cy="446722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23" name="Rectangle 7"/>
          <p:cNvSpPr>
            <a:spLocks noGrp="1" noChangeArrowheads="1"/>
          </p:cNvSpPr>
          <p:nvPr>
            <p:ph type="sldNum" sz="quarter" idx="5"/>
          </p:nvPr>
        </p:nvSpPr>
        <p:spPr bwMode="auto">
          <a:xfrm>
            <a:off x="3849689"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fld id="{ED762B99-C702-4D74-AD98-6FB8273BF44F}" type="slidenum">
              <a:rPr lang="en-GB"/>
              <a:pPr>
                <a:defRPr/>
              </a:pPr>
              <a:t>‹#›</a:t>
            </a:fld>
            <a:endParaRPr lang="en-GB" dirty="0"/>
          </a:p>
        </p:txBody>
      </p:sp>
      <p:sp>
        <p:nvSpPr>
          <p:cNvPr id="2"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a:solidFill>
                  <a:schemeClr val="tx1"/>
                </a:solidFill>
              </a:rPr>
              <a:t> </a:t>
            </a:r>
          </a:p>
        </p:txBody>
      </p:sp>
      <p:sp>
        <p:nvSpPr>
          <p:cNvPr id="3"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a:solidFill>
                  <a:schemeClr val="tx1"/>
                </a:solidFill>
              </a:rPr>
              <a:t> </a:t>
            </a:r>
          </a:p>
        </p:txBody>
      </p:sp>
    </p:spTree>
    <p:extLst>
      <p:ext uri="{BB962C8B-B14F-4D97-AF65-F5344CB8AC3E}">
        <p14:creationId xmlns:p14="http://schemas.microsoft.com/office/powerpoint/2010/main" val="35620637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02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2pPr>
    <a:lvl3pPr marL="91404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3pPr>
    <a:lvl4pPr marL="137106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4pPr>
    <a:lvl5pPr marL="1828082"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5pPr>
    <a:lvl6pPr marL="2285100" algn="l" defTabSz="457021" rtl="0" eaLnBrk="1" latinLnBrk="0" hangingPunct="1">
      <a:defRPr sz="1200" kern="1200">
        <a:solidFill>
          <a:schemeClr val="tx1"/>
        </a:solidFill>
        <a:latin typeface="+mn-lt"/>
        <a:ea typeface="+mn-ea"/>
        <a:cs typeface="+mn-cs"/>
      </a:defRPr>
    </a:lvl6pPr>
    <a:lvl7pPr marL="2742126" algn="l" defTabSz="457021" rtl="0" eaLnBrk="1" latinLnBrk="0" hangingPunct="1">
      <a:defRPr sz="1200" kern="1200">
        <a:solidFill>
          <a:schemeClr val="tx1"/>
        </a:solidFill>
        <a:latin typeface="+mn-lt"/>
        <a:ea typeface="+mn-ea"/>
        <a:cs typeface="+mn-cs"/>
      </a:defRPr>
    </a:lvl7pPr>
    <a:lvl8pPr marL="3199143" algn="l" defTabSz="457021" rtl="0" eaLnBrk="1" latinLnBrk="0" hangingPunct="1">
      <a:defRPr sz="1200" kern="1200">
        <a:solidFill>
          <a:schemeClr val="tx1"/>
        </a:solidFill>
        <a:latin typeface="+mn-lt"/>
        <a:ea typeface="+mn-ea"/>
        <a:cs typeface="+mn-cs"/>
      </a:defRPr>
    </a:lvl8pPr>
    <a:lvl9pPr marL="3656164" algn="l" defTabSz="457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231936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2</a:t>
            </a:fld>
            <a:endParaRPr lang="en-GB">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216858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7</a:t>
            </a:fld>
            <a:endParaRPr lang="en-GB">
              <a:solidFill>
                <a:prstClr val="black"/>
              </a:solidFill>
            </a:endParaRPr>
          </a:p>
        </p:txBody>
      </p:sp>
    </p:spTree>
    <p:extLst>
      <p:ext uri="{BB962C8B-B14F-4D97-AF65-F5344CB8AC3E}">
        <p14:creationId xmlns:p14="http://schemas.microsoft.com/office/powerpoint/2010/main" val="180571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4066042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9</a:t>
            </a:fld>
            <a:endParaRPr lang="en-GB">
              <a:solidFill>
                <a:prstClr val="black"/>
              </a:solidFill>
            </a:endParaRPr>
          </a:p>
        </p:txBody>
      </p:sp>
    </p:spTree>
    <p:extLst>
      <p:ext uri="{BB962C8B-B14F-4D97-AF65-F5344CB8AC3E}">
        <p14:creationId xmlns:p14="http://schemas.microsoft.com/office/powerpoint/2010/main" val="344695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7F2AE5-27C5-F14E-8505-76ACB1796D60}"/>
              </a:ext>
            </a:extLst>
          </p:cNvPr>
          <p:cNvSpPr>
            <a:spLocks noGrp="1"/>
          </p:cNvSpPr>
          <p:nvPr>
            <p:ph type="title" hasCustomPrompt="1"/>
          </p:nvPr>
        </p:nvSpPr>
        <p:spPr>
          <a:xfrm>
            <a:off x="0" y="753982"/>
            <a:ext cx="9906000" cy="1093788"/>
          </a:xfr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a:lvl1pPr>
          </a:lstStyle>
          <a:p>
            <a:pPr lvl="0"/>
            <a:r>
              <a:rPr lang="en-US" sz="3600" cap="none" dirty="0">
                <a:solidFill>
                  <a:srgbClr val="00864F"/>
                </a:solidFill>
                <a:ea typeface="ＭＳ Ｐゴシック"/>
              </a:rPr>
              <a:t>Let’s get started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dirty="0"/>
          </a:p>
        </p:txBody>
      </p:sp>
      <p:pic>
        <p:nvPicPr>
          <p:cNvPr id="3" name="Picture 7" descr="LBG PPT Template Design_2007 update_v318.jpg"/>
          <p:cNvPicPr>
            <a:picLocks noChangeAspect="1"/>
          </p:cNvPicPr>
          <p:nvPr/>
        </p:nvPicPr>
        <p:blipFill>
          <a:blip r:embed="rId2"/>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D5A31CE6-D911-477C-A7AC-B7A8C71C2041}"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8644530C-80C8-451B-AD84-2D6386CC8471}"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95997137-2C23-4EE5-B466-EBAADFD66157}"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DA7E6012-E7F4-4CCB-AC7F-6D1E21363CF4}"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BD14A5F2-ECFD-419D-8A3D-FB68055A0A0C}"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49E482FC-4743-4B5D-840A-E0DA9FB9B8F9}"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1EFF293-253A-4058-BC41-6514B45B4BBF}"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AAA84B4-3E80-4470-B191-42540EF9FAEE}"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9DD25F7D-969F-4DB1-9D0B-31C71FF0BFD1}"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6C984B0-B239-402E-AFA0-5136A6BA0EDE}"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FE6A1F2-FF12-4252-909F-8DA4413D75C3}"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B168241F-3071-4136-B53C-5393C184828E}"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56B77C99-E5BE-425E-9E82-D332162ED42B}"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273468-93D0-6F4A-AF20-6DA335B87B0B}"/>
              </a:ext>
            </a:extLst>
          </p:cNvPr>
          <p:cNvSpPr>
            <a:spLocks noGrp="1"/>
          </p:cNvSpPr>
          <p:nvPr>
            <p:ph type="title"/>
          </p:nvPr>
        </p:nvSpPr>
        <p:spPr>
          <a:xfrm>
            <a:off x="0" y="720000"/>
            <a:ext cx="9906000" cy="1093788"/>
          </a:xfrm>
        </p:spPr>
        <p:txBody>
          <a:bodyPr wrap="none" anchor="t" anchorCtr="0">
            <a:noAutofit/>
          </a:bodyPr>
          <a:lstStyle>
            <a:lvl1pPr algn="ctr">
              <a:defRPr sz="3600"/>
            </a:lvl1pPr>
          </a:lstStyle>
          <a:p>
            <a:r>
              <a:rPr lang="en-GB" dirty="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dirty="0"/>
          </a:p>
        </p:txBody>
      </p:sp>
      <p:pic>
        <p:nvPicPr>
          <p:cNvPr id="3" name="Picture 7" descr="LBG PPT Template Design_2007 update_v318.jpg"/>
          <p:cNvPicPr>
            <a:picLocks noChangeAspect="1"/>
          </p:cNvPicPr>
          <p:nvPr/>
        </p:nvPicPr>
        <p:blipFill>
          <a:blip r:embed="rId2"/>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496" y="2230426"/>
            <a:ext cx="7776864" cy="1470025"/>
          </a:xfrm>
        </p:spPr>
        <p:txBody>
          <a:bodyPr anchor="t" anchorCtr="0">
            <a:normAutofit/>
          </a:bodyPr>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270872" y="368458"/>
            <a:ext cx="1258318" cy="1500404"/>
          </a:xfrm>
          <a:prstGeom prst="rect">
            <a:avLst/>
          </a:prstGeom>
          <a:noFill/>
          <a:ln w="9525">
            <a:noFill/>
            <a:miter lim="800000"/>
            <a:headEnd/>
            <a:tailEnd/>
          </a:ln>
        </p:spPr>
      </p:pic>
      <p:sp>
        <p:nvSpPr>
          <p:cNvPr id="10" name="Rectangle 9"/>
          <p:cNvSpPr/>
          <p:nvPr userDrawn="1"/>
        </p:nvSpPr>
        <p:spPr>
          <a:xfrm>
            <a:off x="8279617" y="6118414"/>
            <a:ext cx="1246909" cy="354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r>
              <a:rPr lang="en-GB" sz="800" b="1" dirty="0">
                <a:solidFill>
                  <a:srgbClr val="FFFFFF"/>
                </a:solidFill>
                <a:latin typeface="Arial" pitchFamily="34" charset="0"/>
                <a:cs typeface="Arial" pitchFamily="34" charset="0"/>
              </a:rPr>
              <a:t>INTERNAL USE ONLY</a:t>
            </a:r>
          </a:p>
        </p:txBody>
      </p:sp>
      <p:sp>
        <p:nvSpPr>
          <p:cNvPr id="4" name="hc" descr=" "/>
          <p:cNvSpPr txBox="1"/>
          <p:nvPr userDrawn="1"/>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a:solidFill>
                  <a:srgbClr val="000000"/>
                </a:solidFill>
                <a:ea typeface="+mn-ea"/>
                <a:cs typeface="+mn-cs"/>
              </a:rPr>
              <a:t> </a:t>
            </a:r>
            <a:endParaRPr lang="en-GB" sz="4800" dirty="0">
              <a:solidFill>
                <a:srgbClr val="000000"/>
              </a:solidFill>
              <a:ea typeface="+mn-ea"/>
              <a:cs typeface="+mn-cs"/>
            </a:endParaRPr>
          </a:p>
        </p:txBody>
      </p:sp>
      <p:sp>
        <p:nvSpPr>
          <p:cNvPr id="5" name="fc" descr=" "/>
          <p:cNvSpPr txBox="1"/>
          <p:nvPr userDrawn="1"/>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a:solidFill>
                  <a:srgbClr val="000000"/>
                </a:solidFill>
                <a:ea typeface="+mn-ea"/>
                <a:cs typeface="+mn-cs"/>
              </a:rPr>
              <a:t> </a:t>
            </a:r>
            <a:endParaRPr lang="en-GB" sz="4800" dirty="0">
              <a:solidFill>
                <a:srgbClr val="000000"/>
              </a:solidFill>
              <a:ea typeface="+mn-ea"/>
              <a:cs typeface="+mn-cs"/>
            </a:endParaRPr>
          </a:p>
        </p:txBody>
      </p:sp>
    </p:spTree>
    <p:extLst>
      <p:ext uri="{BB962C8B-B14F-4D97-AF65-F5344CB8AC3E}">
        <p14:creationId xmlns:p14="http://schemas.microsoft.com/office/powerpoint/2010/main" val="1273117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CONTENTS</a:t>
            </a:r>
            <a:endParaRPr lang="en-GB" dirty="0"/>
          </a:p>
        </p:txBody>
      </p:sp>
      <p:sp>
        <p:nvSpPr>
          <p:cNvPr id="3" name="Content Placeholder 2"/>
          <p:cNvSpPr>
            <a:spLocks noGrp="1"/>
          </p:cNvSpPr>
          <p:nvPr>
            <p:ph idx="1" hasCustomPrompt="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Bullet one</a:t>
            </a:r>
          </a:p>
          <a:p>
            <a:pPr lvl="0"/>
            <a:r>
              <a:rPr lang="en-US" dirty="0"/>
              <a:t>Bullet two</a:t>
            </a:r>
          </a:p>
          <a:p>
            <a:pPr lvl="0"/>
            <a:r>
              <a:rPr lang="en-US" dirty="0"/>
              <a:t>Bullet three</a:t>
            </a:r>
          </a:p>
          <a:p>
            <a:pPr lvl="0"/>
            <a:r>
              <a:rPr lang="en-US" dirty="0"/>
              <a:t>Bullet four</a:t>
            </a:r>
          </a:p>
          <a:p>
            <a:pPr lvl="0"/>
            <a:r>
              <a:rPr lang="en-US" dirty="0"/>
              <a:t>Bullet five</a:t>
            </a:r>
          </a:p>
          <a:p>
            <a:pPr lvl="0"/>
            <a:r>
              <a:rPr lang="en-US" dirty="0"/>
              <a:t>Bullet six</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981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INTRODUCTION</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68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08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 No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65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 With graphic">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3"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418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82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9" name="Straight Connector 8"/>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409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265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 - ARROWS</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12" name="Picture 11" descr="arrows.png"/>
          <p:cNvPicPr>
            <a:picLocks noChangeAspect="1"/>
          </p:cNvPicPr>
          <p:nvPr userDrawn="1"/>
        </p:nvPicPr>
        <p:blipFill>
          <a:blip r:embed="rId3" cstate="email"/>
          <a:srcRect/>
          <a:stretch>
            <a:fillRect/>
          </a:stretch>
        </p:blipFill>
        <p:spPr>
          <a:xfrm>
            <a:off x="52" y="4005064"/>
            <a:ext cx="4720351" cy="2852936"/>
          </a:xfrm>
          <a:prstGeom prst="rect">
            <a:avLst/>
          </a:prstGeom>
        </p:spPr>
      </p:pic>
    </p:spTree>
    <p:extLst>
      <p:ext uri="{BB962C8B-B14F-4D97-AF65-F5344CB8AC3E}">
        <p14:creationId xmlns:p14="http://schemas.microsoft.com/office/powerpoint/2010/main" val="1385621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devices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STATISTICS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7" descr="bubbles.png"/>
          <p:cNvPicPr>
            <a:picLocks noChangeAspect="1"/>
          </p:cNvPicPr>
          <p:nvPr userDrawn="1"/>
        </p:nvPicPr>
        <p:blipFill>
          <a:blip r:embed="rId3" cstate="email"/>
          <a:srcRect/>
          <a:stretch>
            <a:fillRect/>
          </a:stretch>
        </p:blipFill>
        <p:spPr>
          <a:xfrm>
            <a:off x="4551432" y="2085787"/>
            <a:ext cx="5354568" cy="4772214"/>
          </a:xfrm>
          <a:prstGeom prst="rect">
            <a:avLst/>
          </a:prstGeom>
        </p:spPr>
      </p:pic>
    </p:spTree>
    <p:extLst>
      <p:ext uri="{BB962C8B-B14F-4D97-AF65-F5344CB8AC3E}">
        <p14:creationId xmlns:p14="http://schemas.microsoft.com/office/powerpoint/2010/main" val="2388352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c devices - 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QUOTE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9" name="Picture 8" descr="QUOTES.png"/>
          <p:cNvPicPr>
            <a:picLocks noChangeAspect="1"/>
          </p:cNvPicPr>
          <p:nvPr userDrawn="1"/>
        </p:nvPicPr>
        <p:blipFill>
          <a:blip r:embed="rId3" cstate="email"/>
          <a:srcRect/>
          <a:stretch>
            <a:fillRect/>
          </a:stretch>
        </p:blipFill>
        <p:spPr>
          <a:xfrm>
            <a:off x="4881003" y="1700809"/>
            <a:ext cx="5025008" cy="4320480"/>
          </a:xfrm>
          <a:prstGeom prst="rect">
            <a:avLst/>
          </a:prstGeom>
        </p:spPr>
      </p:pic>
    </p:spTree>
    <p:extLst>
      <p:ext uri="{BB962C8B-B14F-4D97-AF65-F5344CB8AC3E}">
        <p14:creationId xmlns:p14="http://schemas.microsoft.com/office/powerpoint/2010/main" val="1294605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ic devices - Value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VALUE LOGO – DESCRIPTION</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26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23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78149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7" name="Rectangle 6"/>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endParaRPr lang="en-GB" dirty="0">
              <a:solidFill>
                <a:srgbClr val="FFFFFF"/>
              </a:solidFill>
            </a:endParaRPr>
          </a:p>
        </p:txBody>
      </p:sp>
      <p:pic>
        <p:nvPicPr>
          <p:cNvPr id="8" name="Picture 7" descr="LBG PPT Template Design_2007 update_v318.jpg"/>
          <p:cNvPicPr>
            <a:picLocks noChangeAspect="1"/>
          </p:cNvPicPr>
          <p:nvPr userDrawn="1"/>
        </p:nvPicPr>
        <p:blipFill>
          <a:blip r:embed="rId2" cstate="email"/>
          <a:srcRect/>
          <a:stretch>
            <a:fillRect/>
          </a:stretch>
        </p:blipFill>
        <p:spPr>
          <a:xfrm>
            <a:off x="3728864" y="1844824"/>
            <a:ext cx="2664296" cy="3168352"/>
          </a:xfrm>
          <a:prstGeom prst="rect">
            <a:avLst/>
          </a:prstGeom>
        </p:spPr>
      </p:pic>
      <p:sp>
        <p:nvSpPr>
          <p:cNvPr id="4" name="TextBox 3"/>
          <p:cNvSpPr txBox="1"/>
          <p:nvPr userDrawn="1"/>
        </p:nvSpPr>
        <p:spPr>
          <a:xfrm>
            <a:off x="0" y="6195749"/>
            <a:ext cx="9906000" cy="215444"/>
          </a:xfrm>
          <a:prstGeom prst="rect">
            <a:avLst/>
          </a:prstGeom>
          <a:noFill/>
        </p:spPr>
        <p:txBody>
          <a:bodyPr wrap="square" lIns="91405" tIns="45701" rIns="91405" bIns="45701" rtlCol="0">
            <a:spAutoFit/>
          </a:bodyPr>
          <a:lstStyle/>
          <a:p>
            <a:pPr algn="ctr" eaLnBrk="0" hangingPunct="0"/>
            <a:r>
              <a:rPr lang="en-GB" sz="800" dirty="0">
                <a:solidFill>
                  <a:srgbClr val="000000"/>
                </a:solidFill>
                <a:ea typeface="ＭＳ Ｐゴシック" pitchFamily="-65" charset="-128"/>
                <a:cs typeface="+mn-cs"/>
              </a:rPr>
              <a:t>© 2013 Lloyds Banking Group and its subsidiaries</a:t>
            </a:r>
          </a:p>
        </p:txBody>
      </p:sp>
    </p:spTree>
    <p:extLst>
      <p:ext uri="{BB962C8B-B14F-4D97-AF65-F5344CB8AC3E}">
        <p14:creationId xmlns:p14="http://schemas.microsoft.com/office/powerpoint/2010/main" val="3116623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66" y="1327962"/>
            <a:ext cx="8932863" cy="2139950"/>
          </a:xfrm>
        </p:spPr>
        <p:txBody>
          <a:bodyPr/>
          <a:lstStyle>
            <a:lvl1pPr>
              <a:defRPr sz="1600">
                <a:latin typeface="Arial" pitchFamily="34" charset="0"/>
                <a:cs typeface="Arial" pitchFamily="34" charset="0"/>
              </a:defRPr>
            </a:lvl1pPr>
            <a:lvl2pPr>
              <a:buFont typeface="Wingdings" pitchFamily="2" charset="2"/>
              <a:buChar char="§"/>
              <a:defRPr sz="1400">
                <a:latin typeface="Arial" pitchFamily="34" charset="0"/>
                <a:cs typeface="Arial" pitchFamily="34" charset="0"/>
              </a:defRPr>
            </a:lvl2pPr>
            <a:lvl3pPr marL="894997" indent="-133298">
              <a:buFont typeface="Wingdings" pitchFamily="2" charset="2"/>
              <a:buChar char="§"/>
              <a:defRPr sz="11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8" name="Title 7"/>
          <p:cNvSpPr>
            <a:spLocks noGrp="1"/>
          </p:cNvSpPr>
          <p:nvPr>
            <p:ph type="title" hasCustomPrompt="1"/>
          </p:nvPr>
        </p:nvSpPr>
        <p:spPr/>
        <p:txBody>
          <a:bodyPr/>
          <a:lstStyle>
            <a:lvl1pPr>
              <a:defRPr b="0" baseline="0">
                <a:latin typeface="Arial" pitchFamily="34" charset="0"/>
                <a:cs typeface="Arial" pitchFamily="34" charset="0"/>
              </a:defRPr>
            </a:lvl1pPr>
          </a:lstStyle>
          <a:p>
            <a:r>
              <a:rPr lang="en-US" dirty="0"/>
              <a:t>Click to edit Master title style</a:t>
            </a:r>
            <a:br>
              <a:rPr lang="en-US" dirty="0"/>
            </a:br>
            <a:endParaRPr lang="en-GB" dirty="0"/>
          </a:p>
        </p:txBody>
      </p:sp>
      <p:sp>
        <p:nvSpPr>
          <p:cNvPr id="4" name="Slide Number Placeholder 4"/>
          <p:cNvSpPr>
            <a:spLocks noGrp="1"/>
          </p:cNvSpPr>
          <p:nvPr>
            <p:ph type="sldNum" sz="quarter" idx="10"/>
          </p:nvPr>
        </p:nvSpPr>
        <p:spPr/>
        <p:txBody>
          <a:bodyPr/>
          <a:lstStyle>
            <a:lvl1pPr algn="r">
              <a:defRPr sz="1000" i="0">
                <a:latin typeface="+mn-lt"/>
              </a:defRPr>
            </a:lvl1pPr>
          </a:lstStyle>
          <a:p>
            <a:pPr>
              <a:defRPr/>
            </a:pPr>
            <a:fld id="{FEA22204-5800-4013-A5F3-1C8F1B23E3B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4227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Title 4"/>
          <p:cNvSpPr>
            <a:spLocks noGrp="1"/>
          </p:cNvSpPr>
          <p:nvPr>
            <p:ph type="title"/>
          </p:nvPr>
        </p:nvSpPr>
        <p:spPr>
          <a:xfrm>
            <a:off x="627991" y="407592"/>
            <a:ext cx="7386599" cy="341315"/>
          </a:xfrm>
        </p:spPr>
        <p:txBody>
          <a:bodyPr/>
          <a:lstStyle>
            <a:lvl1pPr>
              <a:defRPr sz="2500" b="1" i="0" cap="none" baseline="0"/>
            </a:lvl1pPr>
          </a:lstStyle>
          <a:p>
            <a:r>
              <a:rPr lang="en-US" dirty="0"/>
              <a:t>Click to edit Master title style</a:t>
            </a:r>
            <a:endParaRPr lang="en-GB" dirty="0"/>
          </a:p>
        </p:txBody>
      </p:sp>
      <p:sp>
        <p:nvSpPr>
          <p:cNvPr id="7" name="Text Placeholder 5"/>
          <p:cNvSpPr>
            <a:spLocks noGrp="1"/>
          </p:cNvSpPr>
          <p:nvPr>
            <p:ph type="body" sz="quarter" idx="15"/>
          </p:nvPr>
        </p:nvSpPr>
        <p:spPr>
          <a:xfrm>
            <a:off x="628103" y="748879"/>
            <a:ext cx="7393372" cy="928472"/>
          </a:xfrm>
        </p:spPr>
        <p:txBody>
          <a:bodyPr/>
          <a:lstStyle>
            <a:lvl1pPr marL="0" indent="0">
              <a:lnSpc>
                <a:spcPct val="90000"/>
              </a:lnSpc>
              <a:spcAft>
                <a:spcPts val="0"/>
              </a:spcAft>
              <a:buNone/>
              <a:defRPr sz="1400" b="0"/>
            </a:lvl1pPr>
            <a:lvl2pPr marL="241228" indent="0">
              <a:buNone/>
              <a:defRPr/>
            </a:lvl2pPr>
            <a:lvl3pPr marL="476321" indent="0">
              <a:buNone/>
              <a:defRPr/>
            </a:lvl3pPr>
            <a:lvl4pPr marL="701196" indent="0">
              <a:buNone/>
              <a:defRPr/>
            </a:lvl4pPr>
            <a:lvl5pPr marL="936290" indent="0">
              <a:buNone/>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rtlCol="0">
            <a:noAutofit/>
          </a:bodyPr>
          <a:lstStyle>
            <a:lvl1pPr defTabSz="801140" fontAlgn="auto">
              <a:spcBef>
                <a:spcPts val="0"/>
              </a:spcBef>
              <a:spcAft>
                <a:spcPts val="0"/>
              </a:spcAft>
              <a:defRPr sz="800">
                <a:solidFill>
                  <a:srgbClr val="000000">
                    <a:tint val="75000"/>
                  </a:srgbClr>
                </a:solidFill>
                <a:latin typeface="Arial" panose="020B0604020202020204" pitchFamily="34" charset="0"/>
                <a:cs typeface="Arial" panose="020B0604020202020204" pitchFamily="34" charset="0"/>
              </a:defRPr>
            </a:lvl1pPr>
          </a:lstStyle>
          <a:p>
            <a:pPr>
              <a:defRPr/>
            </a:pPr>
            <a:fld id="{55F04BFF-2D8E-4F91-9C63-1E92328C93F6}" type="slidenum">
              <a:rPr lang="en-GB"/>
              <a:pPr>
                <a:defRPr/>
              </a:pPr>
              <a:t>‹#›</a:t>
            </a:fld>
            <a:endParaRPr lang="en-GB" dirty="0"/>
          </a:p>
        </p:txBody>
      </p:sp>
    </p:spTree>
    <p:extLst>
      <p:ext uri="{BB962C8B-B14F-4D97-AF65-F5344CB8AC3E}">
        <p14:creationId xmlns:p14="http://schemas.microsoft.com/office/powerpoint/2010/main" val="2003705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11" name="Content Placeholder 10"/>
          <p:cNvSpPr>
            <a:spLocks noGrp="1"/>
          </p:cNvSpPr>
          <p:nvPr>
            <p:ph sz="quarter" idx="14"/>
          </p:nvPr>
        </p:nvSpPr>
        <p:spPr>
          <a:xfrm>
            <a:off x="432421" y="1344562"/>
            <a:ext cx="8085413" cy="4409650"/>
          </a:xfrm>
          <a:prstGeom prst="rect">
            <a:avLst/>
          </a:prstGeom>
        </p:spPr>
        <p:txBody>
          <a:bodyPr/>
          <a:lstStyle>
            <a:lvl1pPr marL="0" indent="0">
              <a:spcAft>
                <a:spcPts val="1102"/>
              </a:spcAft>
              <a:buClr>
                <a:schemeClr val="accent1"/>
              </a:buClr>
              <a:buFont typeface="Arial" panose="020B0604020202020204" pitchFamily="34" charset="0"/>
              <a:buNone/>
              <a:defRPr sz="1400" b="0">
                <a:solidFill>
                  <a:schemeClr val="tx1"/>
                </a:solidFill>
              </a:defRPr>
            </a:lvl1pPr>
            <a:lvl2pPr marL="244222" indent="-231369">
              <a:spcAft>
                <a:spcPts val="1102"/>
              </a:spcAft>
              <a:buFont typeface="Arial" panose="020B0604020202020204" pitchFamily="34" charset="0"/>
              <a:buChar char="•"/>
              <a:defRPr sz="1400"/>
            </a:lvl2pPr>
            <a:lvl3pPr marL="488445" indent="-231369">
              <a:spcBef>
                <a:spcPts val="0"/>
              </a:spcBef>
              <a:spcAft>
                <a:spcPts val="1102"/>
              </a:spcAft>
              <a:buFont typeface="Arial" panose="020B0604020202020204" pitchFamily="34" charset="0"/>
              <a:buChar char="–"/>
              <a:defRPr sz="1400"/>
            </a:lvl3pPr>
            <a:lvl4pPr marL="732666" indent="-231369">
              <a:spcBef>
                <a:spcPts val="0"/>
              </a:spcBef>
              <a:spcAft>
                <a:spcPts val="1102"/>
              </a:spcAft>
              <a:buClr>
                <a:schemeClr val="accent1"/>
              </a:buClr>
              <a:buFont typeface="Arial" panose="020B0604020202020204" pitchFamily="34" charset="0"/>
              <a:buChar char="•"/>
              <a:defRPr sz="1400">
                <a:latin typeface="+mj-lt"/>
              </a:defRPr>
            </a:lvl4pPr>
            <a:lvl5pPr marL="964035" indent="-231369">
              <a:spcBef>
                <a:spcPts val="0"/>
              </a:spcBef>
              <a:spcAft>
                <a:spcPts val="1102"/>
              </a:spcAft>
              <a:buClr>
                <a:schemeClr val="accent1"/>
              </a:buClr>
              <a:defRPr sz="1400">
                <a:latin typeface="+mj-lt"/>
              </a:defRPr>
            </a:lvl5pPr>
            <a:lvl6pPr marL="1206117" indent="-244222">
              <a:spcBef>
                <a:spcPts val="0"/>
              </a:spcBef>
              <a:spcAft>
                <a:spcPts val="810"/>
              </a:spcAft>
              <a:buClr>
                <a:schemeClr val="accent1"/>
              </a:buClr>
              <a:defRPr sz="1400">
                <a:latin typeface="+mj-lt"/>
              </a:defRPr>
            </a:lvl6pPr>
            <a:lvl7pPr marL="1452478" indent="-246366">
              <a:spcBef>
                <a:spcPts val="0"/>
              </a:spcBef>
              <a:spcAft>
                <a:spcPts val="810"/>
              </a:spcAft>
              <a:buClr>
                <a:schemeClr val="accent1"/>
              </a:buClr>
              <a:defRPr sz="1400">
                <a:latin typeface="+mj-lt"/>
              </a:defRPr>
            </a:lvl7pPr>
            <a:lvl8pPr marL="1698846" indent="-242080">
              <a:spcAft>
                <a:spcPts val="810"/>
              </a:spcAft>
              <a:buClr>
                <a:schemeClr val="accent1"/>
              </a:buClr>
              <a:defRPr sz="1400">
                <a:latin typeface="+mj-lt"/>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6"/>
          </p:nvPr>
        </p:nvSpPr>
        <p:spPr/>
        <p:txBody>
          <a:bodyPr>
            <a:noAutofit/>
          </a:bodyPr>
          <a:lstStyle>
            <a:lvl1pPr defTabSz="839547">
              <a:defRPr/>
            </a:lvl1pPr>
          </a:lstStyle>
          <a:p>
            <a:pPr>
              <a:defRPr/>
            </a:pPr>
            <a:fld id="{2194F706-5654-4EF5-A905-D5C44BE836D8}" type="slidenum">
              <a:rPr lang="en-GB">
                <a:solidFill>
                  <a:srgbClr val="000000"/>
                </a:solidFill>
              </a:rPr>
              <a:pPr>
                <a:defRPr/>
              </a:pPr>
              <a:t>‹#›</a:t>
            </a:fld>
            <a:endParaRPr lang="en-GB" dirty="0">
              <a:solidFill>
                <a:srgbClr val="000000"/>
              </a:solidFill>
            </a:endParaRPr>
          </a:p>
        </p:txBody>
      </p:sp>
      <p:sp>
        <p:nvSpPr>
          <p:cNvPr id="10" name="Text Placeholder 5"/>
          <p:cNvSpPr>
            <a:spLocks noGrp="1"/>
          </p:cNvSpPr>
          <p:nvPr>
            <p:ph type="body" sz="quarter" idx="17" hasCustomPrompt="1"/>
          </p:nvPr>
        </p:nvSpPr>
        <p:spPr>
          <a:xfrm>
            <a:off x="432426" y="703117"/>
            <a:ext cx="8081048" cy="382060"/>
          </a:xfrm>
        </p:spPr>
        <p:txBody>
          <a:bodyPr/>
          <a:lstStyle>
            <a:lvl1pPr marL="0" indent="0">
              <a:lnSpc>
                <a:spcPct val="80000"/>
              </a:lnSpc>
              <a:spcAft>
                <a:spcPts val="0"/>
              </a:spcAft>
              <a:buNone/>
              <a:defRPr sz="1400" b="1"/>
            </a:lvl1pPr>
            <a:lvl2pPr marL="249680" indent="0">
              <a:buNone/>
              <a:defRPr/>
            </a:lvl2pPr>
            <a:lvl3pPr marL="493017" indent="0">
              <a:buNone/>
              <a:defRPr/>
            </a:lvl3pPr>
            <a:lvl4pPr marL="725770" indent="0">
              <a:buNone/>
              <a:defRPr/>
            </a:lvl4pPr>
            <a:lvl5pPr marL="969105" indent="0">
              <a:buNone/>
              <a:defRPr/>
            </a:lvl5pPr>
          </a:lstStyle>
          <a:p>
            <a:pPr lvl="0"/>
            <a:r>
              <a:rPr lang="en-US" dirty="0"/>
              <a:t>Add a subhead here</a:t>
            </a:r>
            <a:endParaRPr lang="en-GB" dirty="0"/>
          </a:p>
        </p:txBody>
      </p:sp>
      <p:sp>
        <p:nvSpPr>
          <p:cNvPr id="12" name="Title 1"/>
          <p:cNvSpPr>
            <a:spLocks noGrp="1"/>
          </p:cNvSpPr>
          <p:nvPr>
            <p:ph type="title"/>
          </p:nvPr>
        </p:nvSpPr>
        <p:spPr>
          <a:xfrm>
            <a:off x="423863" y="248232"/>
            <a:ext cx="8091194" cy="446400"/>
          </a:xfrm>
        </p:spPr>
        <p:txBody>
          <a:bodyPr/>
          <a:lstStyle/>
          <a:p>
            <a:r>
              <a:rPr lang="en-US"/>
              <a:t>Click to edit Master title style</a:t>
            </a:r>
            <a:endParaRPr lang="en-GB" dirty="0"/>
          </a:p>
        </p:txBody>
      </p:sp>
    </p:spTree>
    <p:extLst>
      <p:ext uri="{BB962C8B-B14F-4D97-AF65-F5344CB8AC3E}">
        <p14:creationId xmlns:p14="http://schemas.microsoft.com/office/powerpoint/2010/main" val="2379341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57" y="6118469"/>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r>
              <a:rPr lang="en-GB" sz="800" b="1" dirty="0">
                <a:solidFill>
                  <a:srgbClr val="FFFFFF"/>
                </a:solidFill>
                <a:latin typeface="Arial" pitchFamily="34" charset="0"/>
                <a:cs typeface="Arial" pitchFamily="34" charset="0"/>
              </a:rPr>
              <a:t>INTERNAL USE ONLY</a:t>
            </a:r>
          </a:p>
        </p:txBody>
      </p:sp>
      <p:sp>
        <p:nvSpPr>
          <p:cNvPr id="2" name="Title 1"/>
          <p:cNvSpPr>
            <a:spLocks noGrp="1"/>
          </p:cNvSpPr>
          <p:nvPr>
            <p:ph type="ctrTitle"/>
          </p:nvPr>
        </p:nvSpPr>
        <p:spPr>
          <a:xfrm>
            <a:off x="416496" y="2230432"/>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6676" indent="0" algn="ctr">
              <a:buNone/>
              <a:defRPr>
                <a:solidFill>
                  <a:schemeClr val="tx1">
                    <a:tint val="75000"/>
                  </a:schemeClr>
                </a:solidFill>
              </a:defRPr>
            </a:lvl2pPr>
            <a:lvl3pPr marL="913359" indent="0" algn="ctr">
              <a:buNone/>
              <a:defRPr>
                <a:solidFill>
                  <a:schemeClr val="tx1">
                    <a:tint val="75000"/>
                  </a:schemeClr>
                </a:solidFill>
              </a:defRPr>
            </a:lvl3pPr>
            <a:lvl4pPr marL="1370031" indent="0" algn="ctr">
              <a:buNone/>
              <a:defRPr>
                <a:solidFill>
                  <a:schemeClr val="tx1">
                    <a:tint val="75000"/>
                  </a:schemeClr>
                </a:solidFill>
              </a:defRPr>
            </a:lvl4pPr>
            <a:lvl5pPr marL="1826700" indent="0" algn="ctr">
              <a:buNone/>
              <a:defRPr>
                <a:solidFill>
                  <a:schemeClr val="tx1">
                    <a:tint val="75000"/>
                  </a:schemeClr>
                </a:solidFill>
              </a:defRPr>
            </a:lvl5pPr>
            <a:lvl6pPr marL="2283365" indent="0" algn="ctr">
              <a:buNone/>
              <a:defRPr>
                <a:solidFill>
                  <a:schemeClr val="tx1">
                    <a:tint val="75000"/>
                  </a:schemeClr>
                </a:solidFill>
              </a:defRPr>
            </a:lvl6pPr>
            <a:lvl7pPr marL="2740070" indent="0" algn="ctr">
              <a:buNone/>
              <a:defRPr>
                <a:solidFill>
                  <a:schemeClr val="tx1">
                    <a:tint val="75000"/>
                  </a:schemeClr>
                </a:solidFill>
              </a:defRPr>
            </a:lvl7pPr>
            <a:lvl8pPr marL="3196727" indent="0" algn="ctr">
              <a:buNone/>
              <a:defRPr>
                <a:solidFill>
                  <a:schemeClr val="tx1">
                    <a:tint val="75000"/>
                  </a:schemeClr>
                </a:solidFill>
              </a:defRPr>
            </a:lvl8pPr>
            <a:lvl9pPr marL="365340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7" name="fc" descr=" "/>
          <p:cNvSpPr txBox="1"/>
          <p:nvPr userDrawn="1"/>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1993490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197" indent="-133197">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85850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62551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6770" indent="-174425">
              <a:spcBef>
                <a:spcPts val="0"/>
              </a:spcBef>
              <a:spcAft>
                <a:spcPts val="800"/>
              </a:spcAft>
              <a:buFont typeface="Arial" pitchFamily="34" charset="0"/>
              <a:buChar char="•"/>
              <a:defRPr sz="1600"/>
            </a:lvl2pPr>
            <a:lvl3pPr marL="539128" indent="-182352">
              <a:spcBef>
                <a:spcPts val="0"/>
              </a:spcBef>
              <a:spcAft>
                <a:spcPts val="800"/>
              </a:spcAft>
              <a:defRPr sz="1400"/>
            </a:lvl3pPr>
            <a:lvl4pPr marL="713552" indent="-174425">
              <a:spcBef>
                <a:spcPts val="0"/>
              </a:spcBef>
              <a:spcAft>
                <a:spcPts val="800"/>
              </a:spcAft>
              <a:buFont typeface="Arial" pitchFamily="34" charset="0"/>
              <a:buChar char="•"/>
              <a:defRPr sz="1400"/>
            </a:lvl4pPr>
            <a:lvl5pPr marL="897491" indent="-183938">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extLst>
      <p:ext uri="{BB962C8B-B14F-4D97-AF65-F5344CB8AC3E}">
        <p14:creationId xmlns:p14="http://schemas.microsoft.com/office/powerpoint/2010/main" val="16663929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80"/>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21271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7"/>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18916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43640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8"/>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6101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635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82087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90" y="208599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92868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66"/>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731764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18956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4"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67606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95D6A1-E260-4126-BD70-9C44BFB9C2E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0183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endParaRPr lang="en-GB" dirty="0">
              <a:solidFill>
                <a:srgbClr val="FFFFFF"/>
              </a:solidFill>
            </a:endParaRPr>
          </a:p>
        </p:txBody>
      </p:sp>
      <p:pic>
        <p:nvPicPr>
          <p:cNvPr id="3" name="Picture 7" descr="LBG PPT Template Design_2007 update_v318.jpg"/>
          <p:cNvPicPr>
            <a:picLocks noChangeAspect="1"/>
          </p:cNvPicPr>
          <p:nvPr/>
        </p:nvPicPr>
        <p:blipFill>
          <a:blip r:embed="rId2"/>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336" tIns="45671" rIns="91336" bIns="45671">
            <a:spAutoFit/>
          </a:bodyPr>
          <a:lstStyle/>
          <a:p>
            <a:pPr algn="ctr">
              <a:defRPr/>
            </a:pPr>
            <a:r>
              <a:rPr lang="en-GB" sz="800" dirty="0">
                <a:solidFill>
                  <a:srgbClr val="000000"/>
                </a:solidFill>
                <a:ea typeface="ＭＳ Ｐゴシック" pitchFamily="-65" charset="-128"/>
              </a:rPr>
              <a:t>© 2013 Lloyds Banking Group and its subsidiaries</a:t>
            </a:r>
            <a:endParaRPr lang="en-GB" sz="800" dirty="0">
              <a:solidFill>
                <a:srgbClr val="000000"/>
              </a:solidFill>
            </a:endParaRPr>
          </a:p>
        </p:txBody>
      </p:sp>
    </p:spTree>
    <p:extLst>
      <p:ext uri="{BB962C8B-B14F-4D97-AF65-F5344CB8AC3E}">
        <p14:creationId xmlns:p14="http://schemas.microsoft.com/office/powerpoint/2010/main" val="35068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788" r:id="rId15"/>
    <p:sldLayoutId id="2147483811"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26627"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0589AE54-360F-474D-AB99-8015EE03A5BB}"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789" r:id="rId15"/>
    <p:sldLayoutId id="2147483826"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6504" y="174885"/>
            <a:ext cx="8064896" cy="1093878"/>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16504" y="1700827"/>
            <a:ext cx="8064896" cy="442535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791556" y="6528154"/>
            <a:ext cx="727224" cy="216024"/>
          </a:xfrm>
          <a:prstGeom prst="rect">
            <a:avLst/>
          </a:prstGeom>
        </p:spPr>
        <p:txBody>
          <a:bodyPr vert="horz" lIns="0" tIns="0" rIns="0" bIns="0" rtlCol="0" anchor="t" anchorCtr="0"/>
          <a:lstStyle>
            <a:lvl1pPr algn="r">
              <a:defRPr sz="900">
                <a:solidFill>
                  <a:schemeClr val="tx1"/>
                </a:solidFill>
              </a:defRPr>
            </a:lvl1pPr>
          </a:lstStyle>
          <a:p>
            <a:pPr eaLnBrk="0" hangingPunct="0"/>
            <a:fld id="{CEE31768-F321-4AAF-8AE0-C4CD1ECF0978}" type="slidenum">
              <a:rPr lang="en-GB" smtClean="0">
                <a:solidFill>
                  <a:srgbClr val="000000"/>
                </a:solidFill>
                <a:ea typeface="ＭＳ Ｐゴシック" pitchFamily="-65" charset="-128"/>
                <a:cs typeface="+mn-cs"/>
              </a:rPr>
              <a:pPr eaLnBrk="0" hangingPunct="0"/>
              <a:t>‹#›</a:t>
            </a:fld>
            <a:endParaRPr lang="en-GB" dirty="0">
              <a:solidFill>
                <a:srgbClr val="000000"/>
              </a:solidFill>
              <a:ea typeface="ＭＳ Ｐゴシック" pitchFamily="-65" charset="-128"/>
              <a:cs typeface="+mn-cs"/>
            </a:endParaRPr>
          </a:p>
        </p:txBody>
      </p:sp>
      <p:sp>
        <p:nvSpPr>
          <p:cNvPr id="4" name="hc" descr=" "/>
          <p:cNvSpPr txBox="1"/>
          <p:nvPr/>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a:solidFill>
                  <a:srgbClr val="000000"/>
                </a:solidFill>
                <a:ea typeface="+mn-ea"/>
                <a:cs typeface="+mn-cs"/>
              </a:rPr>
              <a:t> </a:t>
            </a:r>
            <a:endParaRPr lang="en-GB" sz="4800" dirty="0">
              <a:solidFill>
                <a:srgbClr val="000000"/>
              </a:solidFill>
              <a:ea typeface="+mn-ea"/>
              <a:cs typeface="+mn-cs"/>
            </a:endParaRPr>
          </a:p>
        </p:txBody>
      </p:sp>
      <p:sp>
        <p:nvSpPr>
          <p:cNvPr id="5" name="fc" descr=" "/>
          <p:cNvSpPr txBox="1"/>
          <p:nvPr/>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a:solidFill>
                  <a:srgbClr val="000000"/>
                </a:solidFill>
                <a:ea typeface="+mn-ea"/>
                <a:cs typeface="+mn-cs"/>
              </a:rPr>
              <a:t> </a:t>
            </a:r>
            <a:endParaRPr lang="en-GB" sz="4800" dirty="0">
              <a:solidFill>
                <a:srgbClr val="000000"/>
              </a:solidFill>
              <a:ea typeface="+mn-ea"/>
              <a:cs typeface="+mn-cs"/>
            </a:endParaRPr>
          </a:p>
        </p:txBody>
      </p:sp>
    </p:spTree>
    <p:extLst>
      <p:ext uri="{BB962C8B-B14F-4D97-AF65-F5344CB8AC3E}">
        <p14:creationId xmlns:p14="http://schemas.microsoft.com/office/powerpoint/2010/main" val="296659857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4069" r:id="rId19"/>
  </p:sldLayoutIdLst>
  <p:hf hdr="0" ftr="0" dt="0"/>
  <p:txStyles>
    <p:titleStyle>
      <a:lvl1pPr algn="l" defTabSz="914043" rtl="0" eaLnBrk="1" latinLnBrk="0" hangingPunct="1">
        <a:spcBef>
          <a:spcPct val="0"/>
        </a:spcBef>
        <a:buNone/>
        <a:defRPr sz="2600" kern="1200" cap="all" baseline="0">
          <a:solidFill>
            <a:schemeClr val="accent1"/>
          </a:solidFill>
          <a:latin typeface="Arial" pitchFamily="34" charset="0"/>
          <a:ea typeface="+mj-ea"/>
          <a:cs typeface="Arial" pitchFamily="34" charset="0"/>
        </a:defRPr>
      </a:lvl1pPr>
    </p:titleStyle>
    <p:bodyStyle>
      <a:lvl1pPr marL="182489" indent="-18248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657" indent="-28563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071142" indent="-157100"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59957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659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solidFill>
                  <a:srgbClr val="000000"/>
                </a:solidFill>
              </a:rPr>
              <a:pPr>
                <a:defRPr/>
              </a:pPr>
              <a:t>‹#›</a:t>
            </a:fld>
            <a:endParaRPr lang="en-GB" dirty="0">
              <a:solidFill>
                <a:srgbClr val="000000"/>
              </a:solidFill>
            </a:endParaRPr>
          </a:p>
        </p:txBody>
      </p:sp>
      <p:sp>
        <p:nvSpPr>
          <p:cNvPr id="3" name="hc" descr=" "/>
          <p:cNvSpPr txBox="1"/>
          <p:nvPr/>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4" name="fc" descr=" "/>
          <p:cNvSpPr txBox="1"/>
          <p:nvPr/>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2023296141"/>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p:titleStyle>
    <p:bodyStyle>
      <a:lvl1pPr marL="182352" indent="-18235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089" indent="-28542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0339" indent="-156985"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8369"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5034"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1717"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9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6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740"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59" rtl="0" eaLnBrk="1" latinLnBrk="0" hangingPunct="1">
        <a:defRPr sz="1800" kern="1200">
          <a:solidFill>
            <a:schemeClr val="tx1"/>
          </a:solidFill>
          <a:latin typeface="+mn-lt"/>
          <a:ea typeface="+mn-ea"/>
          <a:cs typeface="+mn-cs"/>
        </a:defRPr>
      </a:lvl1pPr>
      <a:lvl2pPr marL="456676" algn="l" defTabSz="913359" rtl="0" eaLnBrk="1" latinLnBrk="0" hangingPunct="1">
        <a:defRPr sz="1800" kern="1200">
          <a:solidFill>
            <a:schemeClr val="tx1"/>
          </a:solidFill>
          <a:latin typeface="+mn-lt"/>
          <a:ea typeface="+mn-ea"/>
          <a:cs typeface="+mn-cs"/>
        </a:defRPr>
      </a:lvl2pPr>
      <a:lvl3pPr marL="913359" algn="l" defTabSz="913359" rtl="0" eaLnBrk="1" latinLnBrk="0" hangingPunct="1">
        <a:defRPr sz="1800" kern="1200">
          <a:solidFill>
            <a:schemeClr val="tx1"/>
          </a:solidFill>
          <a:latin typeface="+mn-lt"/>
          <a:ea typeface="+mn-ea"/>
          <a:cs typeface="+mn-cs"/>
        </a:defRPr>
      </a:lvl3pPr>
      <a:lvl4pPr marL="1370031" algn="l" defTabSz="913359" rtl="0" eaLnBrk="1" latinLnBrk="0" hangingPunct="1">
        <a:defRPr sz="1800" kern="1200">
          <a:solidFill>
            <a:schemeClr val="tx1"/>
          </a:solidFill>
          <a:latin typeface="+mn-lt"/>
          <a:ea typeface="+mn-ea"/>
          <a:cs typeface="+mn-cs"/>
        </a:defRPr>
      </a:lvl4pPr>
      <a:lvl5pPr marL="1826700" algn="l" defTabSz="913359" rtl="0" eaLnBrk="1" latinLnBrk="0" hangingPunct="1">
        <a:defRPr sz="1800" kern="1200">
          <a:solidFill>
            <a:schemeClr val="tx1"/>
          </a:solidFill>
          <a:latin typeface="+mn-lt"/>
          <a:ea typeface="+mn-ea"/>
          <a:cs typeface="+mn-cs"/>
        </a:defRPr>
      </a:lvl5pPr>
      <a:lvl6pPr marL="2283365" algn="l" defTabSz="913359" rtl="0" eaLnBrk="1" latinLnBrk="0" hangingPunct="1">
        <a:defRPr sz="1800" kern="1200">
          <a:solidFill>
            <a:schemeClr val="tx1"/>
          </a:solidFill>
          <a:latin typeface="+mn-lt"/>
          <a:ea typeface="+mn-ea"/>
          <a:cs typeface="+mn-cs"/>
        </a:defRPr>
      </a:lvl6pPr>
      <a:lvl7pPr marL="2740070" algn="l" defTabSz="913359" rtl="0" eaLnBrk="1" latinLnBrk="0" hangingPunct="1">
        <a:defRPr sz="1800" kern="1200">
          <a:solidFill>
            <a:schemeClr val="tx1"/>
          </a:solidFill>
          <a:latin typeface="+mn-lt"/>
          <a:ea typeface="+mn-ea"/>
          <a:cs typeface="+mn-cs"/>
        </a:defRPr>
      </a:lvl7pPr>
      <a:lvl8pPr marL="3196727" algn="l" defTabSz="913359" rtl="0" eaLnBrk="1" latinLnBrk="0" hangingPunct="1">
        <a:defRPr sz="1800" kern="1200">
          <a:solidFill>
            <a:schemeClr val="tx1"/>
          </a:solidFill>
          <a:latin typeface="+mn-lt"/>
          <a:ea typeface="+mn-ea"/>
          <a:cs typeface="+mn-cs"/>
        </a:defRPr>
      </a:lvl8pPr>
      <a:lvl9pPr marL="3653404" algn="l" defTabSz="9133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6.png"/><Relationship Id="rId1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7.png"/><Relationship Id="rId17"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3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29.png"/><Relationship Id="rId10" Type="http://schemas.openxmlformats.org/officeDocument/2006/relationships/image" Target="../media/image26.png"/><Relationship Id="rId19" Type="http://schemas.openxmlformats.org/officeDocument/2006/relationships/image" Target="../media/image33.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jp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jp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38.png"/><Relationship Id="rId11" Type="http://schemas.openxmlformats.org/officeDocument/2006/relationships/image" Target="../media/image43.jp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jp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6.xml"/><Relationship Id="rId16" Type="http://schemas.openxmlformats.org/officeDocument/2006/relationships/image" Target="../media/image63.png"/><Relationship Id="rId1" Type="http://schemas.openxmlformats.org/officeDocument/2006/relationships/slideLayout" Target="../slideLayouts/slideLayout31.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7.xml"/><Relationship Id="rId16" Type="http://schemas.openxmlformats.org/officeDocument/2006/relationships/image" Target="../media/image77.png"/><Relationship Id="rId1" Type="http://schemas.openxmlformats.org/officeDocument/2006/relationships/slideLayout" Target="../slideLayouts/slideLayout31.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8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82.png"/><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A5C8B0-66EE-3848-A009-4A69DDA9A556}"/>
              </a:ext>
            </a:extLst>
          </p:cNvPr>
          <p:cNvSpPr txBox="1"/>
          <p:nvPr/>
        </p:nvSpPr>
        <p:spPr>
          <a:xfrm>
            <a:off x="0" y="2520000"/>
            <a:ext cx="9906000" cy="677108"/>
          </a:xfrm>
          <a:prstGeom prst="rect">
            <a:avLst/>
          </a:prstGeom>
          <a:noFill/>
        </p:spPr>
        <p:txBody>
          <a:bodyPr wrap="square" lIns="0" tIns="0" rIns="0" bIns="0" rtlCol="0">
            <a:spAutoFit/>
          </a:bodyPr>
          <a:lstStyle/>
          <a:p>
            <a:pPr lvl="0" algn="ctr">
              <a:defRPr/>
            </a:pPr>
            <a:r>
              <a:rPr lang="en-US" sz="4400" dirty="0">
                <a:solidFill>
                  <a:srgbClr val="00864F"/>
                </a:solidFill>
              </a:rPr>
              <a:t>Let’s Talk About Money</a:t>
            </a:r>
          </a:p>
        </p:txBody>
      </p:sp>
      <p:sp>
        <p:nvSpPr>
          <p:cNvPr id="9" name="Title 2">
            <a:extLst>
              <a:ext uri="{FF2B5EF4-FFF2-40B4-BE49-F238E27FC236}">
                <a16:creationId xmlns:a16="http://schemas.microsoft.com/office/drawing/2014/main" id="{138BD2C5-318F-8E44-A6A2-6B08692E8C2A}"/>
              </a:ext>
            </a:extLst>
          </p:cNvPr>
          <p:cNvSpPr>
            <a:spLocks noGrp="1"/>
          </p:cNvSpPr>
          <p:nvPr>
            <p:ph type="title" idx="4294967295" hasCustomPrompt="1"/>
          </p:nvPr>
        </p:nvSpPr>
        <p:spPr>
          <a:xfrm>
            <a:off x="0" y="3240000"/>
            <a:ext cx="9906000" cy="420893"/>
          </a:xfrm>
        </p:spPr>
        <p:txBody>
          <a:bodyPr anchor="t" anchorCtr="0"/>
          <a:lstStyle>
            <a:lvl1pPr marL="0" marR="0" indent="0" algn="ctr" defTabSz="914400" rtl="0" eaLnBrk="1" fontAlgn="base" latinLnBrk="0" hangingPunct="1">
              <a:lnSpc>
                <a:spcPts val="3800"/>
              </a:lnSpc>
              <a:spcBef>
                <a:spcPct val="0"/>
              </a:spcBef>
              <a:spcAft>
                <a:spcPct val="0"/>
              </a:spcAft>
              <a:buClrTx/>
              <a:buSzTx/>
              <a:buFontTx/>
              <a:buNone/>
              <a:tabLst/>
              <a:defRPr/>
            </a:lvl1pPr>
          </a:lstStyle>
          <a:p>
            <a:pPr lvl="0">
              <a:lnSpc>
                <a:spcPts val="3200"/>
              </a:lnSpc>
              <a:spcAft>
                <a:spcPts val="600"/>
              </a:spcAft>
              <a:buClr>
                <a:srgbClr val="00864F"/>
              </a:buClr>
            </a:pPr>
            <a:r>
              <a:rPr lang="en-US" sz="2400" cap="none" dirty="0">
                <a:solidFill>
                  <a:srgbClr val="000000"/>
                </a:solidFill>
                <a:ea typeface="ＭＳ Ｐゴシック"/>
              </a:rPr>
              <a:t>Keeping my money safe</a:t>
            </a:r>
          </a:p>
        </p:txBody>
      </p:sp>
      <p:pic>
        <p:nvPicPr>
          <p:cNvPr id="3" name="Picture 2" descr="Lloyds Bank logo">
            <a:extLst>
              <a:ext uri="{FF2B5EF4-FFF2-40B4-BE49-F238E27FC236}">
                <a16:creationId xmlns:a16="http://schemas.microsoft.com/office/drawing/2014/main" id="{803CDFC1-42BB-0E41-8A7D-45AB4E50DEB2}"/>
              </a:ext>
            </a:extLst>
          </p:cNvPr>
          <p:cNvPicPr>
            <a:picLocks noChangeAspect="1"/>
          </p:cNvPicPr>
          <p:nvPr/>
        </p:nvPicPr>
        <p:blipFill>
          <a:blip r:embed="rId3"/>
          <a:stretch>
            <a:fillRect/>
          </a:stretch>
        </p:blipFill>
        <p:spPr>
          <a:xfrm>
            <a:off x="4233600" y="4680000"/>
            <a:ext cx="1690936" cy="1529167"/>
          </a:xfrm>
          <a:prstGeom prst="rect">
            <a:avLst/>
          </a:prstGeom>
        </p:spPr>
      </p:pic>
      <p:sp>
        <p:nvSpPr>
          <p:cNvPr id="8" name="TextBox 7">
            <a:extLst>
              <a:ext uri="{FF2B5EF4-FFF2-40B4-BE49-F238E27FC236}">
                <a16:creationId xmlns:a16="http://schemas.microsoft.com/office/drawing/2014/main" id="{1AD7D0C9-51FE-2041-A580-EF5750088E51}"/>
              </a:ext>
            </a:extLst>
          </p:cNvPr>
          <p:cNvSpPr txBox="1"/>
          <p:nvPr/>
        </p:nvSpPr>
        <p:spPr>
          <a:xfrm>
            <a:off x="0" y="6433011"/>
            <a:ext cx="9906000" cy="184666"/>
          </a:xfrm>
          <a:prstGeom prst="rect">
            <a:avLst/>
          </a:prstGeom>
          <a:noFill/>
        </p:spPr>
        <p:txBody>
          <a:bodyPr wrap="square" lIns="0" tIns="0" rIns="0" bIns="0" rtlCol="0">
            <a:spAutoFit/>
          </a:bodyPr>
          <a:lstStyle/>
          <a:p>
            <a:pPr algn="ctr"/>
            <a:r>
              <a:rPr lang="en-GB" sz="1200" dirty="0"/>
              <a:t>This material is intended for information purposes only and does not constitute advice or a recommendation.</a:t>
            </a:r>
          </a:p>
        </p:txBody>
      </p:sp>
      <p:pic>
        <p:nvPicPr>
          <p:cNvPr id="6" name="Picture 5" descr="Young money formerly pfeg &#10;FINANCIAL EDUCATION QUALITY MARK RECOMMENDED FINANCIAL EDUCATION RESOURCE Assessed by independent experts Supported By the Money Advice Service Issue No. 0152 | Issue Date: January 2025">
            <a:extLst>
              <a:ext uri="{FF2B5EF4-FFF2-40B4-BE49-F238E27FC236}">
                <a16:creationId xmlns:a16="http://schemas.microsoft.com/office/drawing/2014/main" id="{F06FA2E9-A228-794D-8583-E483D6B257E2}"/>
              </a:ext>
            </a:extLst>
          </p:cNvPr>
          <p:cNvPicPr>
            <a:picLocks noChangeAspect="1"/>
          </p:cNvPicPr>
          <p:nvPr/>
        </p:nvPicPr>
        <p:blipFill>
          <a:blip r:embed="rId4"/>
          <a:srcRect/>
          <a:stretch/>
        </p:blipFill>
        <p:spPr>
          <a:xfrm>
            <a:off x="7852410" y="364587"/>
            <a:ext cx="1732278" cy="1019568"/>
          </a:xfrm>
          <a:prstGeom prst="rect">
            <a:avLst/>
          </a:prstGeom>
        </p:spPr>
      </p:pic>
    </p:spTree>
    <p:extLst>
      <p:ext uri="{BB962C8B-B14F-4D97-AF65-F5344CB8AC3E}">
        <p14:creationId xmlns:p14="http://schemas.microsoft.com/office/powerpoint/2010/main" val="430162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1BD681-DED6-1843-BFFF-51B7B0B6D819}"/>
              </a:ext>
            </a:extLst>
          </p:cNvPr>
          <p:cNvSpPr>
            <a:spLocks noGrp="1"/>
          </p:cNvSpPr>
          <p:nvPr>
            <p:ph type="title"/>
          </p:nvPr>
        </p:nvSpPr>
        <p:spPr>
          <a:xfrm>
            <a:off x="0" y="389776"/>
            <a:ext cx="9906000" cy="1093788"/>
          </a:xfrm>
        </p:spPr>
        <p:txBody>
          <a:bodyPr>
            <a:normAutofit/>
          </a:bodyPr>
          <a:lstStyle/>
          <a:p>
            <a:pPr lvl="0"/>
            <a:r>
              <a:rPr lang="en-US" sz="3600" cap="none" dirty="0">
                <a:solidFill>
                  <a:srgbClr val="00864F"/>
                </a:solidFill>
                <a:ea typeface="ＭＳ Ｐゴシック"/>
              </a:rPr>
              <a:t>Let’s get started</a:t>
            </a:r>
          </a:p>
        </p:txBody>
      </p:sp>
      <p:sp>
        <p:nvSpPr>
          <p:cNvPr id="5" name="TextBox 4">
            <a:extLst>
              <a:ext uri="{FF2B5EF4-FFF2-40B4-BE49-F238E27FC236}">
                <a16:creationId xmlns:a16="http://schemas.microsoft.com/office/drawing/2014/main" id="{3C6F1F99-6E39-DC40-98EF-8431B00A6F85}"/>
              </a:ext>
            </a:extLst>
          </p:cNvPr>
          <p:cNvSpPr txBox="1"/>
          <p:nvPr/>
        </p:nvSpPr>
        <p:spPr>
          <a:xfrm>
            <a:off x="2049780" y="1620000"/>
            <a:ext cx="5806440" cy="788164"/>
          </a:xfrm>
          <a:prstGeom prst="rect">
            <a:avLst/>
          </a:prstGeom>
          <a:noFill/>
        </p:spPr>
        <p:txBody>
          <a:bodyPr wrap="square" lIns="0" tIns="0" rIns="0" bIns="0" rtlCol="0">
            <a:spAutoFit/>
          </a:bodyPr>
          <a:lstStyle/>
          <a:p>
            <a:pPr algn="ctr">
              <a:lnSpc>
                <a:spcPts val="3200"/>
              </a:lnSpc>
              <a:spcAft>
                <a:spcPts val="1200"/>
              </a:spcAft>
              <a:buClr>
                <a:schemeClr val="accent1"/>
              </a:buClr>
            </a:pPr>
            <a:r>
              <a:rPr lang="en-US" dirty="0">
                <a:latin typeface="Arial" panose="020B0604020202020204" pitchFamily="34" charset="0"/>
              </a:rPr>
              <a:t>Today we are going to talk about money and the ways to keep it safe.</a:t>
            </a:r>
          </a:p>
        </p:txBody>
      </p:sp>
      <p:pic>
        <p:nvPicPr>
          <p:cNvPr id="13" name="Picture 12" descr="Illustration of twenty pound note.">
            <a:extLst>
              <a:ext uri="{FF2B5EF4-FFF2-40B4-BE49-F238E27FC236}">
                <a16:creationId xmlns:a16="http://schemas.microsoft.com/office/drawing/2014/main" id="{1A0F7F88-F7C2-6148-925C-5B3F5CFBCDEF}"/>
              </a:ext>
            </a:extLst>
          </p:cNvPr>
          <p:cNvPicPr>
            <a:picLocks noChangeAspect="1"/>
          </p:cNvPicPr>
          <p:nvPr/>
        </p:nvPicPr>
        <p:blipFill>
          <a:blip r:embed="rId3"/>
          <a:srcRect/>
          <a:stretch/>
        </p:blipFill>
        <p:spPr>
          <a:xfrm>
            <a:off x="4014151" y="3430244"/>
            <a:ext cx="1865503" cy="1027137"/>
          </a:xfrm>
          <a:prstGeom prst="rect">
            <a:avLst/>
          </a:prstGeom>
        </p:spPr>
      </p:pic>
      <p:pic>
        <p:nvPicPr>
          <p:cNvPr id="14" name="Picture 13" descr="Illustration of five pound note.">
            <a:extLst>
              <a:ext uri="{FF2B5EF4-FFF2-40B4-BE49-F238E27FC236}">
                <a16:creationId xmlns:a16="http://schemas.microsoft.com/office/drawing/2014/main" id="{EFAF8777-B073-004F-AA29-A6B94CF66D78}"/>
              </a:ext>
            </a:extLst>
          </p:cNvPr>
          <p:cNvPicPr>
            <a:picLocks noChangeAspect="1"/>
          </p:cNvPicPr>
          <p:nvPr/>
        </p:nvPicPr>
        <p:blipFill>
          <a:blip r:embed="rId4"/>
          <a:srcRect/>
          <a:stretch/>
        </p:blipFill>
        <p:spPr>
          <a:xfrm>
            <a:off x="4766482" y="3994730"/>
            <a:ext cx="2032171" cy="1118903"/>
          </a:xfrm>
          <a:prstGeom prst="rect">
            <a:avLst/>
          </a:prstGeom>
        </p:spPr>
      </p:pic>
      <p:pic>
        <p:nvPicPr>
          <p:cNvPr id="40" name="Picture 39" descr="Illustration of a stack of coins.">
            <a:extLst>
              <a:ext uri="{FF2B5EF4-FFF2-40B4-BE49-F238E27FC236}">
                <a16:creationId xmlns:a16="http://schemas.microsoft.com/office/drawing/2014/main" id="{4F173FAD-94D6-8F45-9A09-7691B295373F}"/>
              </a:ext>
            </a:extLst>
          </p:cNvPr>
          <p:cNvPicPr>
            <a:picLocks noChangeAspect="1"/>
          </p:cNvPicPr>
          <p:nvPr/>
        </p:nvPicPr>
        <p:blipFill>
          <a:blip r:embed="rId5"/>
          <a:stretch>
            <a:fillRect/>
          </a:stretch>
        </p:blipFill>
        <p:spPr>
          <a:xfrm>
            <a:off x="2620886" y="3427756"/>
            <a:ext cx="2230467" cy="2183720"/>
          </a:xfrm>
          <a:prstGeom prst="rect">
            <a:avLst/>
          </a:prstGeom>
        </p:spPr>
      </p:pic>
    </p:spTree>
    <p:extLst>
      <p:ext uri="{BB962C8B-B14F-4D97-AF65-F5344CB8AC3E}">
        <p14:creationId xmlns:p14="http://schemas.microsoft.com/office/powerpoint/2010/main" val="24824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childTnLst>
                                </p:cTn>
                              </p:par>
                              <p:par>
                                <p:cTn id="8" presetID="10" presetClass="entr" presetSubtype="0" fill="hold" nodeType="with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42" presetClass="path" presetSubtype="0" decel="50000" fill="hold" nodeType="withEffect">
                                  <p:stCondLst>
                                    <p:cond delay="1000"/>
                                  </p:stCondLst>
                                  <p:childTnLst>
                                    <p:animMotion origin="layout" path="M -3.07692E-6 4.81481E-6 L 0.02052 4.81481E-6 " pathEditMode="relative" rAng="0" ptsTypes="AA">
                                      <p:cBhvr>
                                        <p:cTn id="12" dur="1000" fill="hold"/>
                                        <p:tgtEl>
                                          <p:spTgt spid="14"/>
                                        </p:tgtEl>
                                        <p:attrNameLst>
                                          <p:attrName>ppt_x</p:attrName>
                                          <p:attrName>ppt_y</p:attrName>
                                        </p:attrNameLst>
                                      </p:cBhvr>
                                      <p:rCtr x="1026" y="0"/>
                                    </p:animMotion>
                                  </p:childTnLst>
                                </p:cTn>
                              </p:par>
                              <p:par>
                                <p:cTn id="13" presetID="10" presetClass="entr" presetSubtype="0" fill="hold" nodeType="withEffect">
                                  <p:stCondLst>
                                    <p:cond delay="2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par>
                                <p:cTn id="16" presetID="42" presetClass="path" presetSubtype="0" decel="50000" fill="hold" nodeType="withEffect">
                                  <p:stCondLst>
                                    <p:cond delay="200"/>
                                  </p:stCondLst>
                                  <p:childTnLst>
                                    <p:animMotion origin="layout" path="M 1.79487E-6 3.7037E-6 L 0.02051 3.7037E-6 " pathEditMode="relative" rAng="0" ptsTypes="AA">
                                      <p:cBhvr>
                                        <p:cTn id="17" dur="1000" fill="hold"/>
                                        <p:tgtEl>
                                          <p:spTgt spid="13"/>
                                        </p:tgtEl>
                                        <p:attrNameLst>
                                          <p:attrName>ppt_x</p:attrName>
                                          <p:attrName>ppt_y</p:attrName>
                                        </p:attrNameLst>
                                      </p:cBhvr>
                                      <p:rCtr x="10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2E5AB8-8D70-2742-86B5-632CA7C6C824}"/>
              </a:ext>
            </a:extLst>
          </p:cNvPr>
          <p:cNvSpPr>
            <a:spLocks noGrp="1"/>
          </p:cNvSpPr>
          <p:nvPr>
            <p:ph type="title"/>
          </p:nvPr>
        </p:nvSpPr>
        <p:spPr>
          <a:xfrm>
            <a:off x="0" y="720000"/>
            <a:ext cx="9906000" cy="579355"/>
          </a:xfrm>
        </p:spPr>
        <p:txBody>
          <a:bodyPr/>
          <a:lstStyle/>
          <a:p>
            <a:pPr lvl="0" eaLnBrk="1" hangingPunct="1">
              <a:lnSpc>
                <a:spcPts val="3800"/>
              </a:lnSpc>
            </a:pPr>
            <a:r>
              <a:rPr lang="en-US" cap="none" dirty="0">
                <a:solidFill>
                  <a:srgbClr val="00864F"/>
                </a:solidFill>
                <a:ea typeface="ＭＳ Ｐゴシック"/>
              </a:rPr>
              <a:t>What's in my wallet/purse?</a:t>
            </a:r>
          </a:p>
        </p:txBody>
      </p:sp>
      <p:grpSp>
        <p:nvGrpSpPr>
          <p:cNvPr id="2" name="Group 1" descr="illustration of coins appearing">
            <a:extLst>
              <a:ext uri="{FF2B5EF4-FFF2-40B4-BE49-F238E27FC236}">
                <a16:creationId xmlns:a16="http://schemas.microsoft.com/office/drawing/2014/main" id="{C134D818-718E-B644-AE15-E25C642E155B}"/>
              </a:ext>
            </a:extLst>
          </p:cNvPr>
          <p:cNvGrpSpPr/>
          <p:nvPr/>
        </p:nvGrpSpPr>
        <p:grpSpPr>
          <a:xfrm>
            <a:off x="827298" y="1460568"/>
            <a:ext cx="2140372" cy="2068278"/>
            <a:chOff x="923305" y="1283237"/>
            <a:chExt cx="2140372" cy="2068278"/>
          </a:xfrm>
        </p:grpSpPr>
        <p:pic>
          <p:nvPicPr>
            <p:cNvPr id="25" name="Picture 24">
              <a:extLst>
                <a:ext uri="{FF2B5EF4-FFF2-40B4-BE49-F238E27FC236}">
                  <a16:creationId xmlns:a16="http://schemas.microsoft.com/office/drawing/2014/main" id="{3E9F6A55-014F-494F-9A4E-72E4F663A4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60774" y="2886631"/>
              <a:ext cx="473255" cy="464884"/>
            </a:xfrm>
            <a:prstGeom prst="rect">
              <a:avLst/>
            </a:prstGeom>
          </p:spPr>
        </p:pic>
        <p:pic>
          <p:nvPicPr>
            <p:cNvPr id="26" name="Picture 25">
              <a:extLst>
                <a:ext uri="{FF2B5EF4-FFF2-40B4-BE49-F238E27FC236}">
                  <a16:creationId xmlns:a16="http://schemas.microsoft.com/office/drawing/2014/main" id="{5725E49B-CB28-9142-9334-D33C788B5A1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3305" y="1283237"/>
              <a:ext cx="797059" cy="796942"/>
            </a:xfrm>
            <a:prstGeom prst="rect">
              <a:avLst/>
            </a:prstGeom>
          </p:spPr>
        </p:pic>
        <p:pic>
          <p:nvPicPr>
            <p:cNvPr id="28" name="Picture 27">
              <a:extLst>
                <a:ext uri="{FF2B5EF4-FFF2-40B4-BE49-F238E27FC236}">
                  <a16:creationId xmlns:a16="http://schemas.microsoft.com/office/drawing/2014/main" id="{84F44766-CAF4-0B48-BA6E-6ED9AB38698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79424" y="1775389"/>
              <a:ext cx="622700" cy="614309"/>
            </a:xfrm>
            <a:prstGeom prst="rect">
              <a:avLst/>
            </a:prstGeom>
          </p:spPr>
        </p:pic>
        <p:pic>
          <p:nvPicPr>
            <p:cNvPr id="29" name="Picture 28">
              <a:extLst>
                <a:ext uri="{FF2B5EF4-FFF2-40B4-BE49-F238E27FC236}">
                  <a16:creationId xmlns:a16="http://schemas.microsoft.com/office/drawing/2014/main" id="{F94584EE-5422-7542-B55C-A81B9F09448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257995" y="1466381"/>
              <a:ext cx="440043" cy="448281"/>
            </a:xfrm>
            <a:prstGeom prst="rect">
              <a:avLst/>
            </a:prstGeom>
          </p:spPr>
        </p:pic>
        <p:pic>
          <p:nvPicPr>
            <p:cNvPr id="38" name="Picture 37">
              <a:extLst>
                <a:ext uri="{FF2B5EF4-FFF2-40B4-BE49-F238E27FC236}">
                  <a16:creationId xmlns:a16="http://schemas.microsoft.com/office/drawing/2014/main" id="{7D14AA69-1F28-F341-A863-6CC9845F3AB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399031" y="1969646"/>
              <a:ext cx="639307" cy="639213"/>
            </a:xfrm>
            <a:prstGeom prst="rect">
              <a:avLst/>
            </a:prstGeom>
          </p:spPr>
        </p:pic>
        <p:pic>
          <p:nvPicPr>
            <p:cNvPr id="39" name="Picture 38">
              <a:extLst>
                <a:ext uri="{FF2B5EF4-FFF2-40B4-BE49-F238E27FC236}">
                  <a16:creationId xmlns:a16="http://schemas.microsoft.com/office/drawing/2014/main" id="{EB2A3CF7-A9AA-9746-ADA4-17050AABE53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14213" y="2143045"/>
              <a:ext cx="722335" cy="713928"/>
            </a:xfrm>
            <a:prstGeom prst="rect">
              <a:avLst/>
            </a:prstGeom>
          </p:spPr>
        </p:pic>
        <p:pic>
          <p:nvPicPr>
            <p:cNvPr id="40" name="Picture 39">
              <a:extLst>
                <a:ext uri="{FF2B5EF4-FFF2-40B4-BE49-F238E27FC236}">
                  <a16:creationId xmlns:a16="http://schemas.microsoft.com/office/drawing/2014/main" id="{5B179EA6-BCCF-3548-BD92-F33D4A2DF19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868089" y="2454912"/>
              <a:ext cx="556281" cy="547898"/>
            </a:xfrm>
            <a:prstGeom prst="rect">
              <a:avLst/>
            </a:prstGeom>
          </p:spPr>
        </p:pic>
        <p:pic>
          <p:nvPicPr>
            <p:cNvPr id="42" name="Picture 41">
              <a:extLst>
                <a:ext uri="{FF2B5EF4-FFF2-40B4-BE49-F238E27FC236}">
                  <a16:creationId xmlns:a16="http://schemas.microsoft.com/office/drawing/2014/main" id="{C27A836D-6B1A-EB4E-A13A-E69DCB90962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424370" y="2707954"/>
              <a:ext cx="639307" cy="639213"/>
            </a:xfrm>
            <a:prstGeom prst="rect">
              <a:avLst/>
            </a:prstGeom>
          </p:spPr>
        </p:pic>
      </p:grpSp>
      <p:pic>
        <p:nvPicPr>
          <p:cNvPr id="49" name="Picture 48" descr="illustration of ten pound note">
            <a:extLst>
              <a:ext uri="{FF2B5EF4-FFF2-40B4-BE49-F238E27FC236}">
                <a16:creationId xmlns:a16="http://schemas.microsoft.com/office/drawing/2014/main" id="{CB4B3AFA-F1DC-F148-82A8-4FF7D8823A6C}"/>
              </a:ext>
            </a:extLst>
          </p:cNvPr>
          <p:cNvPicPr>
            <a:picLocks noChangeAspect="1"/>
          </p:cNvPicPr>
          <p:nvPr/>
        </p:nvPicPr>
        <p:blipFill>
          <a:blip r:embed="rId11"/>
          <a:srcRect/>
          <a:stretch/>
        </p:blipFill>
        <p:spPr>
          <a:xfrm>
            <a:off x="1011650" y="5418307"/>
            <a:ext cx="1443921" cy="795016"/>
          </a:xfrm>
          <a:prstGeom prst="rect">
            <a:avLst/>
          </a:prstGeom>
        </p:spPr>
      </p:pic>
      <p:pic>
        <p:nvPicPr>
          <p:cNvPr id="53" name="Picture 52" descr="illustration of five pound note">
            <a:extLst>
              <a:ext uri="{FF2B5EF4-FFF2-40B4-BE49-F238E27FC236}">
                <a16:creationId xmlns:a16="http://schemas.microsoft.com/office/drawing/2014/main" id="{1367F2FD-BAB8-0740-B598-5B5AAEAD353A}"/>
              </a:ext>
            </a:extLst>
          </p:cNvPr>
          <p:cNvPicPr>
            <a:picLocks noChangeAspect="1"/>
          </p:cNvPicPr>
          <p:nvPr/>
        </p:nvPicPr>
        <p:blipFill>
          <a:blip r:embed="rId12"/>
          <a:srcRect/>
          <a:stretch/>
        </p:blipFill>
        <p:spPr>
          <a:xfrm>
            <a:off x="2010736" y="4976708"/>
            <a:ext cx="1443921" cy="795016"/>
          </a:xfrm>
          <a:prstGeom prst="rect">
            <a:avLst/>
          </a:prstGeom>
        </p:spPr>
      </p:pic>
      <p:pic>
        <p:nvPicPr>
          <p:cNvPr id="51" name="Picture 50" descr="illustration of twenty pound note">
            <a:extLst>
              <a:ext uri="{FF2B5EF4-FFF2-40B4-BE49-F238E27FC236}">
                <a16:creationId xmlns:a16="http://schemas.microsoft.com/office/drawing/2014/main" id="{A434934B-D131-2B42-AC6F-5BC9D0438F96}"/>
              </a:ext>
            </a:extLst>
          </p:cNvPr>
          <p:cNvPicPr>
            <a:picLocks noChangeAspect="1"/>
          </p:cNvPicPr>
          <p:nvPr/>
        </p:nvPicPr>
        <p:blipFill>
          <a:blip r:embed="rId13"/>
          <a:srcRect/>
          <a:stretch/>
        </p:blipFill>
        <p:spPr>
          <a:xfrm>
            <a:off x="1528541" y="4378667"/>
            <a:ext cx="1443921" cy="795016"/>
          </a:xfrm>
          <a:prstGeom prst="rect">
            <a:avLst/>
          </a:prstGeom>
        </p:spPr>
      </p:pic>
      <p:pic>
        <p:nvPicPr>
          <p:cNvPr id="47" name="Picture 46" descr="illustration of fifty pound note">
            <a:extLst>
              <a:ext uri="{FF2B5EF4-FFF2-40B4-BE49-F238E27FC236}">
                <a16:creationId xmlns:a16="http://schemas.microsoft.com/office/drawing/2014/main" id="{F2DDE409-0A25-1B4D-AB9D-382897256C9F}"/>
              </a:ext>
            </a:extLst>
          </p:cNvPr>
          <p:cNvPicPr>
            <a:picLocks noChangeAspect="1"/>
          </p:cNvPicPr>
          <p:nvPr/>
        </p:nvPicPr>
        <p:blipFill>
          <a:blip r:embed="rId14"/>
          <a:srcRect/>
          <a:stretch/>
        </p:blipFill>
        <p:spPr>
          <a:xfrm>
            <a:off x="614923" y="3941992"/>
            <a:ext cx="1443921" cy="795016"/>
          </a:xfrm>
          <a:prstGeom prst="rect">
            <a:avLst/>
          </a:prstGeom>
        </p:spPr>
      </p:pic>
      <p:pic>
        <p:nvPicPr>
          <p:cNvPr id="24" name="Picture 23" descr="illustration of wallet">
            <a:extLst>
              <a:ext uri="{FF2B5EF4-FFF2-40B4-BE49-F238E27FC236}">
                <a16:creationId xmlns:a16="http://schemas.microsoft.com/office/drawing/2014/main" id="{4A706FCE-F7C7-384B-9558-323F5ABE8415}"/>
              </a:ext>
            </a:extLst>
          </p:cNvPr>
          <p:cNvPicPr>
            <a:picLocks noChangeAspect="1"/>
          </p:cNvPicPr>
          <p:nvPr/>
        </p:nvPicPr>
        <p:blipFill>
          <a:blip r:embed="rId15"/>
          <a:stretch>
            <a:fillRect/>
          </a:stretch>
        </p:blipFill>
        <p:spPr>
          <a:xfrm>
            <a:off x="4607520" y="3659589"/>
            <a:ext cx="1698387" cy="1081190"/>
          </a:xfrm>
          <a:prstGeom prst="rect">
            <a:avLst/>
          </a:prstGeom>
        </p:spPr>
      </p:pic>
      <p:pic>
        <p:nvPicPr>
          <p:cNvPr id="22" name="Picture 21" descr="illustration of purse">
            <a:extLst>
              <a:ext uri="{FF2B5EF4-FFF2-40B4-BE49-F238E27FC236}">
                <a16:creationId xmlns:a16="http://schemas.microsoft.com/office/drawing/2014/main" id="{71809AC1-0BC1-B64C-B739-07DD3F667F2D}"/>
              </a:ext>
            </a:extLst>
          </p:cNvPr>
          <p:cNvPicPr>
            <a:picLocks noChangeAspect="1"/>
          </p:cNvPicPr>
          <p:nvPr/>
        </p:nvPicPr>
        <p:blipFill>
          <a:blip r:embed="rId16"/>
          <a:stretch>
            <a:fillRect/>
          </a:stretch>
        </p:blipFill>
        <p:spPr>
          <a:xfrm>
            <a:off x="3742306" y="2713962"/>
            <a:ext cx="1679888" cy="1237632"/>
          </a:xfrm>
          <a:prstGeom prst="rect">
            <a:avLst/>
          </a:prstGeom>
        </p:spPr>
      </p:pic>
      <p:grpSp>
        <p:nvGrpSpPr>
          <p:cNvPr id="4" name="Group 3" descr="illustrations of receipts and photograph">
            <a:extLst>
              <a:ext uri="{FF2B5EF4-FFF2-40B4-BE49-F238E27FC236}">
                <a16:creationId xmlns:a16="http://schemas.microsoft.com/office/drawing/2014/main" id="{A59FBB60-7D94-ED4E-A9DA-E9648672E1E6}"/>
              </a:ext>
            </a:extLst>
          </p:cNvPr>
          <p:cNvGrpSpPr/>
          <p:nvPr/>
        </p:nvGrpSpPr>
        <p:grpSpPr>
          <a:xfrm>
            <a:off x="6933540" y="4605452"/>
            <a:ext cx="2090104" cy="5601473"/>
            <a:chOff x="6968588" y="4384472"/>
            <a:chExt cx="2090104" cy="5601473"/>
          </a:xfrm>
        </p:grpSpPr>
        <p:grpSp>
          <p:nvGrpSpPr>
            <p:cNvPr id="72" name="Group 71">
              <a:extLst>
                <a:ext uri="{FF2B5EF4-FFF2-40B4-BE49-F238E27FC236}">
                  <a16:creationId xmlns:a16="http://schemas.microsoft.com/office/drawing/2014/main" id="{99C7AD55-0EB5-A148-8198-DBA4B4E72EB6}"/>
                </a:ext>
              </a:extLst>
            </p:cNvPr>
            <p:cNvGrpSpPr/>
            <p:nvPr/>
          </p:nvGrpSpPr>
          <p:grpSpPr>
            <a:xfrm rot="787543">
              <a:off x="8021083" y="4405825"/>
              <a:ext cx="1037609" cy="3158486"/>
              <a:chOff x="4953000" y="3195513"/>
              <a:chExt cx="1037609" cy="3158486"/>
            </a:xfrm>
          </p:grpSpPr>
          <p:pic>
            <p:nvPicPr>
              <p:cNvPr id="73" name="Picture 72">
                <a:extLst>
                  <a:ext uri="{FF2B5EF4-FFF2-40B4-BE49-F238E27FC236}">
                    <a16:creationId xmlns:a16="http://schemas.microsoft.com/office/drawing/2014/main" id="{A6D539DD-7955-C24B-AAA4-772107E10A17}"/>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4953000" y="3195513"/>
                <a:ext cx="1037609" cy="1473528"/>
              </a:xfrm>
              <a:prstGeom prst="rect">
                <a:avLst/>
              </a:prstGeom>
            </p:spPr>
          </p:pic>
          <p:pic>
            <p:nvPicPr>
              <p:cNvPr id="74" name="Picture 73">
                <a:extLst>
                  <a:ext uri="{FF2B5EF4-FFF2-40B4-BE49-F238E27FC236}">
                    <a16:creationId xmlns:a16="http://schemas.microsoft.com/office/drawing/2014/main" id="{75F26ED2-1406-9E4B-AB90-5CF2792720E9}"/>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4953000" y="3195513"/>
                <a:ext cx="1037609" cy="1473528"/>
              </a:xfrm>
              <a:prstGeom prst="rect">
                <a:avLst/>
              </a:prstGeom>
            </p:spPr>
          </p:pic>
          <p:sp>
            <p:nvSpPr>
              <p:cNvPr id="75" name="Rectangle 74">
                <a:extLst>
                  <a:ext uri="{FF2B5EF4-FFF2-40B4-BE49-F238E27FC236}">
                    <a16:creationId xmlns:a16="http://schemas.microsoft.com/office/drawing/2014/main" id="{DCDFDC6B-F208-8242-B27E-E079304A257B}"/>
                  </a:ext>
                  <a:ext uri="{C183D7F6-B498-43B3-948B-1728B52AA6E4}">
                    <adec:decorative xmlns:adec="http://schemas.microsoft.com/office/drawing/2017/decorative" val="1"/>
                  </a:ext>
                </a:extLst>
              </p:cNvPr>
              <p:cNvSpPr/>
              <p:nvPr/>
            </p:nvSpPr>
            <p:spPr>
              <a:xfrm>
                <a:off x="5159518" y="4528316"/>
                <a:ext cx="624572" cy="1825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6" name="Picture 75">
              <a:extLst>
                <a:ext uri="{FF2B5EF4-FFF2-40B4-BE49-F238E27FC236}">
                  <a16:creationId xmlns:a16="http://schemas.microsoft.com/office/drawing/2014/main" id="{A545D1BD-3C3F-EB4C-A586-A01B6AE35F6E}"/>
                </a:ext>
                <a:ext uri="{C183D7F6-B498-43B3-948B-1728B52AA6E4}">
                  <adec:decorative xmlns:adec="http://schemas.microsoft.com/office/drawing/2017/decorative" val="1"/>
                </a:ext>
              </a:extLst>
            </p:cNvPr>
            <p:cNvPicPr>
              <a:picLocks noChangeAspect="1"/>
            </p:cNvPicPr>
            <p:nvPr/>
          </p:nvPicPr>
          <p:blipFill>
            <a:blip r:embed="rId18"/>
            <a:srcRect/>
            <a:stretch/>
          </p:blipFill>
          <p:spPr>
            <a:xfrm rot="21313910">
              <a:off x="7345477" y="4384472"/>
              <a:ext cx="1190977" cy="1348120"/>
            </a:xfrm>
            <a:prstGeom prst="rect">
              <a:avLst/>
            </a:prstGeom>
          </p:spPr>
        </p:pic>
        <p:grpSp>
          <p:nvGrpSpPr>
            <p:cNvPr id="77" name="Group 76">
              <a:extLst>
                <a:ext uri="{FF2B5EF4-FFF2-40B4-BE49-F238E27FC236}">
                  <a16:creationId xmlns:a16="http://schemas.microsoft.com/office/drawing/2014/main" id="{F66E3987-E43F-5D47-83D2-F796120D8DCC}"/>
                </a:ext>
              </a:extLst>
            </p:cNvPr>
            <p:cNvGrpSpPr/>
            <p:nvPr/>
          </p:nvGrpSpPr>
          <p:grpSpPr>
            <a:xfrm rot="21129265">
              <a:off x="6968588" y="4760964"/>
              <a:ext cx="1037609" cy="5224981"/>
              <a:chOff x="4953000" y="3195513"/>
              <a:chExt cx="1037609" cy="5224981"/>
            </a:xfrm>
          </p:grpSpPr>
          <p:pic>
            <p:nvPicPr>
              <p:cNvPr id="78" name="Picture 77">
                <a:extLst>
                  <a:ext uri="{FF2B5EF4-FFF2-40B4-BE49-F238E27FC236}">
                    <a16:creationId xmlns:a16="http://schemas.microsoft.com/office/drawing/2014/main" id="{92E5F29D-A604-074B-96C8-55329D1D1736}"/>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4953000" y="3195513"/>
                <a:ext cx="1037609" cy="1473528"/>
              </a:xfrm>
              <a:prstGeom prst="rect">
                <a:avLst/>
              </a:prstGeom>
            </p:spPr>
          </p:pic>
          <p:sp>
            <p:nvSpPr>
              <p:cNvPr id="79" name="Rectangle 78">
                <a:extLst>
                  <a:ext uri="{FF2B5EF4-FFF2-40B4-BE49-F238E27FC236}">
                    <a16:creationId xmlns:a16="http://schemas.microsoft.com/office/drawing/2014/main" id="{703FB169-DB85-9A42-A8C2-B4489FEB0FF7}"/>
                  </a:ext>
                  <a:ext uri="{C183D7F6-B498-43B3-948B-1728B52AA6E4}">
                    <adec:decorative xmlns:adec="http://schemas.microsoft.com/office/drawing/2017/decorative" val="1"/>
                  </a:ext>
                </a:extLst>
              </p:cNvPr>
              <p:cNvSpPr/>
              <p:nvPr/>
            </p:nvSpPr>
            <p:spPr>
              <a:xfrm>
                <a:off x="5159518" y="4528316"/>
                <a:ext cx="624572" cy="3892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D5984742-8D4B-1B49-841B-B094737DD7F3}"/>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4953000" y="3195513"/>
                <a:ext cx="1037609" cy="1473528"/>
              </a:xfrm>
              <a:prstGeom prst="rect">
                <a:avLst/>
              </a:prstGeom>
            </p:spPr>
          </p:pic>
        </p:grpSp>
      </p:grpSp>
      <p:grpSp>
        <p:nvGrpSpPr>
          <p:cNvPr id="3" name="Group 2" descr="illustrations of a debit card and gift card">
            <a:extLst>
              <a:ext uri="{FF2B5EF4-FFF2-40B4-BE49-F238E27FC236}">
                <a16:creationId xmlns:a16="http://schemas.microsoft.com/office/drawing/2014/main" id="{F58E105C-2ABE-414D-8AEA-37B154F75995}"/>
              </a:ext>
            </a:extLst>
          </p:cNvPr>
          <p:cNvGrpSpPr/>
          <p:nvPr/>
        </p:nvGrpSpPr>
        <p:grpSpPr>
          <a:xfrm>
            <a:off x="4165033" y="1635681"/>
            <a:ext cx="5191716" cy="1794009"/>
            <a:chOff x="4165033" y="1635681"/>
            <a:chExt cx="5191716" cy="1794009"/>
          </a:xfrm>
        </p:grpSpPr>
        <p:grpSp>
          <p:nvGrpSpPr>
            <p:cNvPr id="35" name="Group 34">
              <a:extLst>
                <a:ext uri="{FF2B5EF4-FFF2-40B4-BE49-F238E27FC236}">
                  <a16:creationId xmlns:a16="http://schemas.microsoft.com/office/drawing/2014/main" id="{7E2C9348-8B57-B24B-B9C2-D8DA3FA068CB}"/>
                </a:ext>
              </a:extLst>
            </p:cNvPr>
            <p:cNvGrpSpPr/>
            <p:nvPr/>
          </p:nvGrpSpPr>
          <p:grpSpPr>
            <a:xfrm rot="1077734">
              <a:off x="5752210" y="1635681"/>
              <a:ext cx="3604539" cy="1079140"/>
              <a:chOff x="5093445" y="5233708"/>
              <a:chExt cx="3604539" cy="1079140"/>
            </a:xfrm>
          </p:grpSpPr>
          <p:pic>
            <p:nvPicPr>
              <p:cNvPr id="36" name="Picture 35">
                <a:extLst>
                  <a:ext uri="{FF2B5EF4-FFF2-40B4-BE49-F238E27FC236}">
                    <a16:creationId xmlns:a16="http://schemas.microsoft.com/office/drawing/2014/main" id="{FB123759-AD40-D346-85CC-A4B55543A270}"/>
                  </a:ext>
                  <a:ext uri="{C183D7F6-B498-43B3-948B-1728B52AA6E4}">
                    <adec:decorative xmlns:adec="http://schemas.microsoft.com/office/drawing/2017/decorative" val="1"/>
                  </a:ext>
                </a:extLst>
              </p:cNvPr>
              <p:cNvPicPr>
                <a:picLocks noChangeAspect="1"/>
              </p:cNvPicPr>
              <p:nvPr/>
            </p:nvPicPr>
            <p:blipFill>
              <a:blip r:embed="rId19"/>
              <a:stretch>
                <a:fillRect/>
              </a:stretch>
            </p:blipFill>
            <p:spPr>
              <a:xfrm>
                <a:off x="7070571" y="5233708"/>
                <a:ext cx="1627413" cy="1079140"/>
              </a:xfrm>
              <a:prstGeom prst="rect">
                <a:avLst/>
              </a:prstGeom>
            </p:spPr>
          </p:pic>
          <p:sp>
            <p:nvSpPr>
              <p:cNvPr id="37" name="Rectangle 36">
                <a:extLst>
                  <a:ext uri="{FF2B5EF4-FFF2-40B4-BE49-F238E27FC236}">
                    <a16:creationId xmlns:a16="http://schemas.microsoft.com/office/drawing/2014/main" id="{386AA752-79E1-C549-B13F-732ACD1C5B4B}"/>
                  </a:ext>
                  <a:ext uri="{C183D7F6-B498-43B3-948B-1728B52AA6E4}">
                    <adec:decorative xmlns:adec="http://schemas.microsoft.com/office/drawing/2017/decorative" val="1"/>
                  </a:ext>
                </a:extLst>
              </p:cNvPr>
              <p:cNvSpPr/>
              <p:nvPr/>
            </p:nvSpPr>
            <p:spPr>
              <a:xfrm>
                <a:off x="5093445" y="5530881"/>
                <a:ext cx="1977126" cy="484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45223011-7047-414A-AD43-6D63F9A4C6BA}"/>
                </a:ext>
              </a:extLst>
            </p:cNvPr>
            <p:cNvGrpSpPr/>
            <p:nvPr/>
          </p:nvGrpSpPr>
          <p:grpSpPr>
            <a:xfrm rot="20334154">
              <a:off x="4165033" y="2367690"/>
              <a:ext cx="3914230" cy="1062000"/>
              <a:chOff x="4783755" y="3476089"/>
              <a:chExt cx="3914230" cy="1060450"/>
            </a:xfrm>
          </p:grpSpPr>
          <p:pic>
            <p:nvPicPr>
              <p:cNvPr id="43" name="Picture 42">
                <a:extLst>
                  <a:ext uri="{FF2B5EF4-FFF2-40B4-BE49-F238E27FC236}">
                    <a16:creationId xmlns:a16="http://schemas.microsoft.com/office/drawing/2014/main" id="{73FBAF5F-A7BE-BF44-8C51-E407FD731F67}"/>
                  </a:ext>
                  <a:ext uri="{C183D7F6-B498-43B3-948B-1728B52AA6E4}">
                    <adec:decorative xmlns:adec="http://schemas.microsoft.com/office/drawing/2017/decorative" val="1"/>
                  </a:ext>
                </a:extLst>
              </p:cNvPr>
              <p:cNvPicPr>
                <a:picLocks noChangeAspect="1"/>
              </p:cNvPicPr>
              <p:nvPr/>
            </p:nvPicPr>
            <p:blipFill>
              <a:blip r:embed="rId20"/>
              <a:srcRect/>
              <a:stretch/>
            </p:blipFill>
            <p:spPr>
              <a:xfrm>
                <a:off x="7070572" y="3476089"/>
                <a:ext cx="1627413" cy="1060450"/>
              </a:xfrm>
              <a:prstGeom prst="rect">
                <a:avLst/>
              </a:prstGeom>
            </p:spPr>
          </p:pic>
          <p:sp>
            <p:nvSpPr>
              <p:cNvPr id="44" name="Rectangle 43">
                <a:extLst>
                  <a:ext uri="{FF2B5EF4-FFF2-40B4-BE49-F238E27FC236}">
                    <a16:creationId xmlns:a16="http://schemas.microsoft.com/office/drawing/2014/main" id="{9BD368A0-0CED-7C48-8D7E-23A54DB0FA49}"/>
                  </a:ext>
                  <a:ext uri="{C183D7F6-B498-43B3-948B-1728B52AA6E4}">
                    <adec:decorative xmlns:adec="http://schemas.microsoft.com/office/drawing/2017/decorative" val="1"/>
                  </a:ext>
                </a:extLst>
              </p:cNvPr>
              <p:cNvSpPr/>
              <p:nvPr/>
            </p:nvSpPr>
            <p:spPr>
              <a:xfrm>
                <a:off x="4783755" y="3755761"/>
                <a:ext cx="2303344" cy="484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804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42" presetClass="path" presetSubtype="0" decel="50000" fill="hold" nodeType="withEffect">
                                  <p:stCondLst>
                                    <p:cond delay="0"/>
                                  </p:stCondLst>
                                  <p:childTnLst>
                                    <p:animMotion origin="layout" path="M 4.10256E-6 -3.7037E-7 L 0.02051 -3.7037E-7 " pathEditMode="relative" rAng="0" ptsTypes="AA">
                                      <p:cBhvr>
                                        <p:cTn id="14" dur="1000" fill="hold"/>
                                        <p:tgtEl>
                                          <p:spTgt spid="47"/>
                                        </p:tgtEl>
                                        <p:attrNameLst>
                                          <p:attrName>ppt_x</p:attrName>
                                          <p:attrName>ppt_y</p:attrName>
                                        </p:attrNameLst>
                                      </p:cBhvr>
                                      <p:rCtr x="1026" y="0"/>
                                    </p:animMotion>
                                  </p:childTnLst>
                                </p:cTn>
                              </p:par>
                              <p:par>
                                <p:cTn id="15" presetID="10" presetClass="entr" presetSubtype="0" fill="hold" nodeType="withEffect">
                                  <p:stCondLst>
                                    <p:cond delay="2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42" presetClass="path" presetSubtype="0" decel="50000" fill="hold" nodeType="withEffect">
                                  <p:stCondLst>
                                    <p:cond delay="200"/>
                                  </p:stCondLst>
                                  <p:childTnLst>
                                    <p:animMotion origin="layout" path="M -3.33333E-6 2.22222E-6 L 0.02052 2.22222E-6 " pathEditMode="relative" rAng="0" ptsTypes="AA">
                                      <p:cBhvr>
                                        <p:cTn id="19" dur="1000" fill="hold"/>
                                        <p:tgtEl>
                                          <p:spTgt spid="51"/>
                                        </p:tgtEl>
                                        <p:attrNameLst>
                                          <p:attrName>ppt_x</p:attrName>
                                          <p:attrName>ppt_y</p:attrName>
                                        </p:attrNameLst>
                                      </p:cBhvr>
                                      <p:rCtr x="1026" y="0"/>
                                    </p:animMotion>
                                  </p:childTnLst>
                                </p:cTn>
                              </p:par>
                              <p:par>
                                <p:cTn id="20" presetID="10" presetClass="entr" presetSubtype="0" fill="hold" nodeType="withEffect">
                                  <p:stCondLst>
                                    <p:cond delay="4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42" presetClass="path" presetSubtype="0" decel="50000" fill="hold" nodeType="withEffect">
                                  <p:stCondLst>
                                    <p:cond delay="400"/>
                                  </p:stCondLst>
                                  <p:childTnLst>
                                    <p:animMotion origin="layout" path="M -0.02051 1.85185E-6 L 2.77556E-17 1.85185E-6 " pathEditMode="relative" rAng="0" ptsTypes="AA">
                                      <p:cBhvr>
                                        <p:cTn id="24" dur="1000" fill="hold"/>
                                        <p:tgtEl>
                                          <p:spTgt spid="49"/>
                                        </p:tgtEl>
                                        <p:attrNameLst>
                                          <p:attrName>ppt_x</p:attrName>
                                          <p:attrName>ppt_y</p:attrName>
                                        </p:attrNameLst>
                                      </p:cBhvr>
                                      <p:rCtr x="1026" y="0"/>
                                    </p:animMotion>
                                  </p:childTnLst>
                                </p:cTn>
                              </p:par>
                              <p:par>
                                <p:cTn id="25" presetID="10" presetClass="entr" presetSubtype="0" fill="hold" nodeType="withEffect">
                                  <p:stCondLst>
                                    <p:cond delay="60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42" presetClass="path" presetSubtype="0" decel="50000" fill="hold" nodeType="withEffect">
                                  <p:stCondLst>
                                    <p:cond delay="600"/>
                                  </p:stCondLst>
                                  <p:childTnLst>
                                    <p:animMotion origin="layout" path="M -1.28205E-6 -4.81481E-6 L 0.02051 -4.81481E-6 " pathEditMode="relative" rAng="0" ptsTypes="AA">
                                      <p:cBhvr>
                                        <p:cTn id="29" dur="1000" fill="hold"/>
                                        <p:tgtEl>
                                          <p:spTgt spid="53"/>
                                        </p:tgtEl>
                                        <p:attrNameLst>
                                          <p:attrName>ppt_x</p:attrName>
                                          <p:attrName>ppt_y</p:attrName>
                                        </p:attrNameLst>
                                      </p:cBhvr>
                                      <p:rCtr x="1026" y="0"/>
                                    </p:animMotion>
                                  </p:childTnLst>
                                </p:cTn>
                              </p:par>
                            </p:childTnLst>
                          </p:cTn>
                        </p:par>
                        <p:par>
                          <p:cTn id="30" fill="hold">
                            <p:stCondLst>
                              <p:cond delay="2600"/>
                            </p:stCondLst>
                            <p:childTnLst>
                              <p:par>
                                <p:cTn id="31" presetID="2" presetClass="entr" presetSubtype="2"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1000" fill="hold"/>
                                        <p:tgtEl>
                                          <p:spTgt spid="3"/>
                                        </p:tgtEl>
                                        <p:attrNameLst>
                                          <p:attrName>ppt_x</p:attrName>
                                        </p:attrNameLst>
                                      </p:cBhvr>
                                      <p:tavLst>
                                        <p:tav tm="0">
                                          <p:val>
                                            <p:strVal val="1+#ppt_w/2"/>
                                          </p:val>
                                        </p:tav>
                                        <p:tav tm="100000">
                                          <p:val>
                                            <p:strVal val="#ppt_x"/>
                                          </p:val>
                                        </p:tav>
                                      </p:tavLst>
                                    </p:anim>
                                    <p:anim calcmode="lin" valueType="num">
                                      <p:cBhvr additive="base">
                                        <p:cTn id="34" dur="1000" fill="hold"/>
                                        <p:tgtEl>
                                          <p:spTgt spid="3"/>
                                        </p:tgtEl>
                                        <p:attrNameLst>
                                          <p:attrName>ppt_y</p:attrName>
                                        </p:attrNameLst>
                                      </p:cBhvr>
                                      <p:tavLst>
                                        <p:tav tm="0">
                                          <p:val>
                                            <p:strVal val="#ppt_y"/>
                                          </p:val>
                                        </p:tav>
                                        <p:tav tm="100000">
                                          <p:val>
                                            <p:strVal val="#ppt_y"/>
                                          </p:val>
                                        </p:tav>
                                      </p:tavLst>
                                    </p:anim>
                                  </p:childTnLst>
                                </p:cTn>
                              </p:par>
                            </p:childTnLst>
                          </p:cTn>
                        </p:par>
                        <p:par>
                          <p:cTn id="35" fill="hold">
                            <p:stCondLst>
                              <p:cond delay="3600"/>
                            </p:stCondLst>
                            <p:childTnLst>
                              <p:par>
                                <p:cTn id="36" presetID="2" presetClass="entr" presetSubtype="4"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1000" fill="hold"/>
                                        <p:tgtEl>
                                          <p:spTgt spid="4"/>
                                        </p:tgtEl>
                                        <p:attrNameLst>
                                          <p:attrName>ppt_x</p:attrName>
                                        </p:attrNameLst>
                                      </p:cBhvr>
                                      <p:tavLst>
                                        <p:tav tm="0">
                                          <p:val>
                                            <p:strVal val="#ppt_x"/>
                                          </p:val>
                                        </p:tav>
                                        <p:tav tm="100000">
                                          <p:val>
                                            <p:strVal val="#ppt_x"/>
                                          </p:val>
                                        </p:tav>
                                      </p:tavLst>
                                    </p:anim>
                                    <p:anim calcmode="lin" valueType="num">
                                      <p:cBhvr additive="base">
                                        <p:cTn id="39"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B33BE7-C8ED-AD40-9024-85A777321CC7}"/>
              </a:ext>
            </a:extLst>
          </p:cNvPr>
          <p:cNvSpPr>
            <a:spLocks noGrp="1"/>
          </p:cNvSpPr>
          <p:nvPr>
            <p:ph type="title"/>
          </p:nvPr>
        </p:nvSpPr>
        <p:spPr/>
        <p:txBody>
          <a:bodyPr/>
          <a:lstStyle/>
          <a:p>
            <a:pPr lvl="0" eaLnBrk="1" hangingPunct="1">
              <a:lnSpc>
                <a:spcPts val="3800"/>
              </a:lnSpc>
            </a:pPr>
            <a:r>
              <a:rPr lang="en-US" cap="none" dirty="0">
                <a:solidFill>
                  <a:srgbClr val="00864F"/>
                </a:solidFill>
                <a:ea typeface="ＭＳ Ｐゴシック"/>
              </a:rPr>
              <a:t>What does our money look like?</a:t>
            </a:r>
          </a:p>
        </p:txBody>
      </p:sp>
      <p:pic>
        <p:nvPicPr>
          <p:cNvPr id="50" name="Picture 49" descr="two pound coin">
            <a:extLst>
              <a:ext uri="{FF2B5EF4-FFF2-40B4-BE49-F238E27FC236}">
                <a16:creationId xmlns:a16="http://schemas.microsoft.com/office/drawing/2014/main" id="{8A9DD138-1F6B-D748-ACA9-647F255C81B1}"/>
              </a:ext>
            </a:extLst>
          </p:cNvPr>
          <p:cNvPicPr>
            <a:picLocks noChangeAspect="1"/>
          </p:cNvPicPr>
          <p:nvPr/>
        </p:nvPicPr>
        <p:blipFill>
          <a:blip r:embed="rId3"/>
          <a:stretch>
            <a:fillRect/>
          </a:stretch>
        </p:blipFill>
        <p:spPr>
          <a:xfrm>
            <a:off x="1422991" y="2030819"/>
            <a:ext cx="956930" cy="956930"/>
          </a:xfrm>
          <a:prstGeom prst="rect">
            <a:avLst/>
          </a:prstGeom>
        </p:spPr>
      </p:pic>
      <p:pic>
        <p:nvPicPr>
          <p:cNvPr id="28" name="Picture 27" descr="one pound coin">
            <a:extLst>
              <a:ext uri="{FF2B5EF4-FFF2-40B4-BE49-F238E27FC236}">
                <a16:creationId xmlns:a16="http://schemas.microsoft.com/office/drawing/2014/main" id="{0A3D508D-D304-5D48-B896-4041E23AC74F}"/>
              </a:ext>
            </a:extLst>
          </p:cNvPr>
          <p:cNvPicPr>
            <a:picLocks noChangeAspect="1"/>
          </p:cNvPicPr>
          <p:nvPr/>
        </p:nvPicPr>
        <p:blipFill>
          <a:blip r:embed="rId4"/>
          <a:stretch>
            <a:fillRect/>
          </a:stretch>
        </p:blipFill>
        <p:spPr>
          <a:xfrm>
            <a:off x="2535866" y="2136328"/>
            <a:ext cx="752549" cy="748786"/>
          </a:xfrm>
          <a:prstGeom prst="rect">
            <a:avLst/>
          </a:prstGeom>
        </p:spPr>
      </p:pic>
      <p:pic>
        <p:nvPicPr>
          <p:cNvPr id="45" name="Picture 44" descr="fifty pence coin">
            <a:extLst>
              <a:ext uri="{FF2B5EF4-FFF2-40B4-BE49-F238E27FC236}">
                <a16:creationId xmlns:a16="http://schemas.microsoft.com/office/drawing/2014/main" id="{ABD01367-CFB9-ED48-9C7A-4527D6A848AA}"/>
              </a:ext>
            </a:extLst>
          </p:cNvPr>
          <p:cNvPicPr>
            <a:picLocks noChangeAspect="1"/>
          </p:cNvPicPr>
          <p:nvPr/>
        </p:nvPicPr>
        <p:blipFill>
          <a:blip r:embed="rId5"/>
          <a:stretch>
            <a:fillRect/>
          </a:stretch>
        </p:blipFill>
        <p:spPr>
          <a:xfrm>
            <a:off x="3466214" y="2053855"/>
            <a:ext cx="901405" cy="901405"/>
          </a:xfrm>
          <a:prstGeom prst="rect">
            <a:avLst/>
          </a:prstGeom>
        </p:spPr>
      </p:pic>
      <p:pic>
        <p:nvPicPr>
          <p:cNvPr id="42" name="Picture 41" descr="twenty pence coin">
            <a:extLst>
              <a:ext uri="{FF2B5EF4-FFF2-40B4-BE49-F238E27FC236}">
                <a16:creationId xmlns:a16="http://schemas.microsoft.com/office/drawing/2014/main" id="{57CB17D8-FCC7-5747-A75A-EE64FEE42C1B}"/>
              </a:ext>
            </a:extLst>
          </p:cNvPr>
          <p:cNvPicPr>
            <a:picLocks noChangeAspect="1"/>
          </p:cNvPicPr>
          <p:nvPr/>
        </p:nvPicPr>
        <p:blipFill>
          <a:blip r:embed="rId6"/>
          <a:stretch>
            <a:fillRect/>
          </a:stretch>
        </p:blipFill>
        <p:spPr>
          <a:xfrm>
            <a:off x="4533014" y="2216888"/>
            <a:ext cx="589516" cy="589516"/>
          </a:xfrm>
          <a:prstGeom prst="rect">
            <a:avLst/>
          </a:prstGeom>
        </p:spPr>
      </p:pic>
      <p:pic>
        <p:nvPicPr>
          <p:cNvPr id="39" name="Picture 38" descr="ten pence coin">
            <a:extLst>
              <a:ext uri="{FF2B5EF4-FFF2-40B4-BE49-F238E27FC236}">
                <a16:creationId xmlns:a16="http://schemas.microsoft.com/office/drawing/2014/main" id="{EAA5C5DC-E385-9842-9E69-E71713A34D92}"/>
              </a:ext>
            </a:extLst>
          </p:cNvPr>
          <p:cNvPicPr>
            <a:picLocks noChangeAspect="1"/>
          </p:cNvPicPr>
          <p:nvPr/>
        </p:nvPicPr>
        <p:blipFill>
          <a:blip r:embed="rId7"/>
          <a:stretch>
            <a:fillRect/>
          </a:stretch>
        </p:blipFill>
        <p:spPr>
          <a:xfrm>
            <a:off x="5310962" y="2091070"/>
            <a:ext cx="825499" cy="825499"/>
          </a:xfrm>
          <a:prstGeom prst="rect">
            <a:avLst/>
          </a:prstGeom>
        </p:spPr>
      </p:pic>
      <p:pic>
        <p:nvPicPr>
          <p:cNvPr id="36" name="Picture 35" descr="five pence coin">
            <a:extLst>
              <a:ext uri="{FF2B5EF4-FFF2-40B4-BE49-F238E27FC236}">
                <a16:creationId xmlns:a16="http://schemas.microsoft.com/office/drawing/2014/main" id="{C00B89F3-2E2A-3843-8FDC-C265ACA94FBF}"/>
              </a:ext>
            </a:extLst>
          </p:cNvPr>
          <p:cNvPicPr>
            <a:picLocks noChangeAspect="1"/>
          </p:cNvPicPr>
          <p:nvPr/>
        </p:nvPicPr>
        <p:blipFill>
          <a:blip r:embed="rId8"/>
          <a:stretch>
            <a:fillRect/>
          </a:stretch>
        </p:blipFill>
        <p:spPr>
          <a:xfrm>
            <a:off x="6313968" y="2259419"/>
            <a:ext cx="499138" cy="499138"/>
          </a:xfrm>
          <a:prstGeom prst="rect">
            <a:avLst/>
          </a:prstGeom>
        </p:spPr>
      </p:pic>
      <p:pic>
        <p:nvPicPr>
          <p:cNvPr id="33" name="Picture 32" descr="two pence coin">
            <a:extLst>
              <a:ext uri="{FF2B5EF4-FFF2-40B4-BE49-F238E27FC236}">
                <a16:creationId xmlns:a16="http://schemas.microsoft.com/office/drawing/2014/main" id="{6FC0D62B-EABD-1846-AE56-B63A6A1E4C36}"/>
              </a:ext>
            </a:extLst>
          </p:cNvPr>
          <p:cNvPicPr>
            <a:picLocks noChangeAspect="1"/>
          </p:cNvPicPr>
          <p:nvPr/>
        </p:nvPicPr>
        <p:blipFill>
          <a:blip r:embed="rId9"/>
          <a:stretch>
            <a:fillRect/>
          </a:stretch>
        </p:blipFill>
        <p:spPr>
          <a:xfrm>
            <a:off x="6989135" y="2099930"/>
            <a:ext cx="807484" cy="807484"/>
          </a:xfrm>
          <a:prstGeom prst="rect">
            <a:avLst/>
          </a:prstGeom>
        </p:spPr>
      </p:pic>
      <p:pic>
        <p:nvPicPr>
          <p:cNvPr id="30" name="Picture 29" descr="one pence coin">
            <a:extLst>
              <a:ext uri="{FF2B5EF4-FFF2-40B4-BE49-F238E27FC236}">
                <a16:creationId xmlns:a16="http://schemas.microsoft.com/office/drawing/2014/main" id="{6E8391A6-C982-A140-B822-74412C9AF3B3}"/>
              </a:ext>
            </a:extLst>
          </p:cNvPr>
          <p:cNvPicPr>
            <a:picLocks noChangeAspect="1"/>
          </p:cNvPicPr>
          <p:nvPr/>
        </p:nvPicPr>
        <p:blipFill>
          <a:blip r:embed="rId10"/>
          <a:stretch>
            <a:fillRect/>
          </a:stretch>
        </p:blipFill>
        <p:spPr>
          <a:xfrm>
            <a:off x="7924800" y="2222204"/>
            <a:ext cx="561458" cy="561458"/>
          </a:xfrm>
          <a:prstGeom prst="rect">
            <a:avLst/>
          </a:prstGeom>
        </p:spPr>
      </p:pic>
      <p:pic>
        <p:nvPicPr>
          <p:cNvPr id="22" name="Picture 21" descr="fifty pound note">
            <a:extLst>
              <a:ext uri="{FF2B5EF4-FFF2-40B4-BE49-F238E27FC236}">
                <a16:creationId xmlns:a16="http://schemas.microsoft.com/office/drawing/2014/main" id="{622E18AE-AFC8-6D46-A8FE-CECE3D38069D}"/>
              </a:ext>
            </a:extLst>
          </p:cNvPr>
          <p:cNvPicPr>
            <a:picLocks noChangeAspect="1"/>
          </p:cNvPicPr>
          <p:nvPr/>
        </p:nvPicPr>
        <p:blipFill>
          <a:blip r:embed="rId11"/>
          <a:srcRect/>
          <a:stretch/>
        </p:blipFill>
        <p:spPr>
          <a:xfrm>
            <a:off x="404946" y="4058480"/>
            <a:ext cx="1993877" cy="1099125"/>
          </a:xfrm>
          <a:prstGeom prst="rect">
            <a:avLst/>
          </a:prstGeom>
        </p:spPr>
      </p:pic>
      <p:pic>
        <p:nvPicPr>
          <p:cNvPr id="24" name="Picture 23" descr="twenty pound note">
            <a:extLst>
              <a:ext uri="{FF2B5EF4-FFF2-40B4-BE49-F238E27FC236}">
                <a16:creationId xmlns:a16="http://schemas.microsoft.com/office/drawing/2014/main" id="{37FAE4CE-B0FB-0745-B3EC-7A5D7444185B}"/>
              </a:ext>
            </a:extLst>
          </p:cNvPr>
          <p:cNvPicPr>
            <a:picLocks noChangeAspect="1"/>
          </p:cNvPicPr>
          <p:nvPr/>
        </p:nvPicPr>
        <p:blipFill>
          <a:blip r:embed="rId12"/>
          <a:srcRect/>
          <a:stretch/>
        </p:blipFill>
        <p:spPr>
          <a:xfrm>
            <a:off x="2588409" y="4084282"/>
            <a:ext cx="1995278" cy="1047520"/>
          </a:xfrm>
          <a:prstGeom prst="rect">
            <a:avLst/>
          </a:prstGeom>
        </p:spPr>
      </p:pic>
      <p:pic>
        <p:nvPicPr>
          <p:cNvPr id="23" name="Picture 22" descr="ten pound note">
            <a:extLst>
              <a:ext uri="{FF2B5EF4-FFF2-40B4-BE49-F238E27FC236}">
                <a16:creationId xmlns:a16="http://schemas.microsoft.com/office/drawing/2014/main" id="{6CE59547-5B82-364F-AB77-12C76CAFCB8D}"/>
              </a:ext>
            </a:extLst>
          </p:cNvPr>
          <p:cNvPicPr>
            <a:picLocks noChangeAspect="1"/>
          </p:cNvPicPr>
          <p:nvPr/>
        </p:nvPicPr>
        <p:blipFill>
          <a:blip r:embed="rId13"/>
          <a:srcRect/>
          <a:stretch/>
        </p:blipFill>
        <p:spPr>
          <a:xfrm>
            <a:off x="4772571" y="4087607"/>
            <a:ext cx="1995278" cy="1040870"/>
          </a:xfrm>
          <a:prstGeom prst="rect">
            <a:avLst/>
          </a:prstGeom>
        </p:spPr>
      </p:pic>
      <p:pic>
        <p:nvPicPr>
          <p:cNvPr id="25" name="Picture 24" descr="five pound note">
            <a:extLst>
              <a:ext uri="{FF2B5EF4-FFF2-40B4-BE49-F238E27FC236}">
                <a16:creationId xmlns:a16="http://schemas.microsoft.com/office/drawing/2014/main" id="{E105046D-A21D-B244-94ED-85C64DA6CCB7}"/>
              </a:ext>
            </a:extLst>
          </p:cNvPr>
          <p:cNvPicPr>
            <a:picLocks noChangeAspect="1"/>
          </p:cNvPicPr>
          <p:nvPr/>
        </p:nvPicPr>
        <p:blipFill>
          <a:blip r:embed="rId14"/>
          <a:srcRect/>
          <a:stretch/>
        </p:blipFill>
        <p:spPr>
          <a:xfrm>
            <a:off x="6956733" y="4090517"/>
            <a:ext cx="1995278" cy="1035050"/>
          </a:xfrm>
          <a:prstGeom prst="rect">
            <a:avLst/>
          </a:prstGeom>
        </p:spPr>
      </p:pic>
    </p:spTree>
    <p:extLst>
      <p:ext uri="{BB962C8B-B14F-4D97-AF65-F5344CB8AC3E}">
        <p14:creationId xmlns:p14="http://schemas.microsoft.com/office/powerpoint/2010/main" val="18129566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path" presetSubtype="0" decel="50000" fill="hold" nodeType="withEffect">
                                      <p:stCondLst>
                                        <p:cond delay="0"/>
                                      </p:stCondLst>
                                      <p:childTnLst>
                                        <p:animMotion origin="layout" path="M 3.58974E-6 -7.40741E-7 L 0.02051 -7.40741E-7 " pathEditMode="relative" rAng="0" ptsTypes="AA">
                                          <p:cBhvr>
                                            <p:cTn id="9" dur="1000" fill="hold"/>
                                            <p:tgtEl>
                                              <p:spTgt spid="22"/>
                                            </p:tgtEl>
                                            <p:attrNameLst>
                                              <p:attrName>ppt_x</p:attrName>
                                              <p:attrName>ppt_y</p:attrName>
                                            </p:attrNameLst>
                                          </p:cBhvr>
                                          <p:rCtr x="1026" y="0"/>
                                        </p:animMotion>
                                      </p:childTnLst>
                                    </p:cTn>
                                  </p:par>
                                  <p:par>
                                    <p:cTn id="10" presetID="10" presetClass="entr" presetSubtype="0" fill="hold" nodeType="withEffect">
                                      <p:stCondLst>
                                        <p:cond delay="2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42" presetClass="path" presetSubtype="0" decel="50000" fill="hold" nodeType="withEffect">
                                      <p:stCondLst>
                                        <p:cond delay="200"/>
                                      </p:stCondLst>
                                      <p:childTnLst>
                                        <p:animMotion origin="layout" path="M 1.02564E-6 -7.40741E-7 L 0.02051 -7.40741E-7 " pathEditMode="relative" rAng="0" ptsTypes="AA">
                                          <p:cBhvr>
                                            <p:cTn id="14" dur="1000" fill="hold"/>
                                            <p:tgtEl>
                                              <p:spTgt spid="24"/>
                                            </p:tgtEl>
                                            <p:attrNameLst>
                                              <p:attrName>ppt_x</p:attrName>
                                              <p:attrName>ppt_y</p:attrName>
                                            </p:attrNameLst>
                                          </p:cBhvr>
                                          <p:rCtr x="1026" y="0"/>
                                        </p:animMotion>
                                      </p:childTnLst>
                                    </p:cTn>
                                  </p:par>
                                  <p:par>
                                    <p:cTn id="15" presetID="10" presetClass="entr" presetSubtype="0" fill="hold" nodeType="withEffect">
                                      <p:stCondLst>
                                        <p:cond delay="4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42" presetClass="path" presetSubtype="0" decel="50000" fill="hold" nodeType="withEffect">
                                      <p:stCondLst>
                                        <p:cond delay="400"/>
                                      </p:stCondLst>
                                      <p:childTnLst>
                                        <p:animMotion origin="layout" path="M -1.79487E-6 -7.40741E-7 L 0.02051 -7.40741E-7 " pathEditMode="relative" rAng="0" ptsTypes="AA">
                                          <p:cBhvr>
                                            <p:cTn id="19" dur="1000" fill="hold"/>
                                            <p:tgtEl>
                                              <p:spTgt spid="23"/>
                                            </p:tgtEl>
                                            <p:attrNameLst>
                                              <p:attrName>ppt_x</p:attrName>
                                              <p:attrName>ppt_y</p:attrName>
                                            </p:attrNameLst>
                                          </p:cBhvr>
                                          <p:rCtr x="1026" y="0"/>
                                        </p:animMotion>
                                      </p:childTnLst>
                                    </p:cTn>
                                  </p:par>
                                  <p:par>
                                    <p:cTn id="20" presetID="10" presetClass="entr" presetSubtype="0" fill="hold" nodeType="withEffect">
                                      <p:stCondLst>
                                        <p:cond delay="6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42" presetClass="path" presetSubtype="0" decel="50000" fill="hold" nodeType="withEffect">
                                      <p:stCondLst>
                                        <p:cond delay="600"/>
                                      </p:stCondLst>
                                      <p:childTnLst>
                                        <p:animMotion origin="layout" path="M -4.61538E-6 -7.40741E-7 L 0.02052 -7.40741E-7 " pathEditMode="relative" rAng="0" ptsTypes="AA">
                                          <p:cBhvr>
                                            <p:cTn id="24" dur="1000" fill="hold"/>
                                            <p:tgtEl>
                                              <p:spTgt spid="25"/>
                                            </p:tgtEl>
                                            <p:attrNameLst>
                                              <p:attrName>ppt_x</p:attrName>
                                              <p:attrName>ppt_y</p:attrName>
                                            </p:attrNameLst>
                                          </p:cBhvr>
                                          <p:rCtr x="10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42" presetClass="path" presetSubtype="0" accel="50000" fill="hold" nodeType="withEffect">
                                      <p:stCondLst>
                                        <p:cond delay="0"/>
                                      </p:stCondLst>
                                      <p:childTnLst>
                                        <p:animMotion origin="layout" path="M 2.82051E-6 7.40741E-7 L 2.82051E-6 0.05 " pathEditMode="relative" rAng="0" ptsTypes="AA">
                                          <p:cBhvr>
                                            <p:cTn id="9" dur="500" fill="hold"/>
                                            <p:tgtEl>
                                              <p:spTgt spid="15"/>
                                            </p:tgtEl>
                                            <p:attrNameLst>
                                              <p:attrName>ppt_x</p:attrName>
                                              <p:attrName>ppt_y</p:attrName>
                                            </p:attrNameLst>
                                          </p:cBhvr>
                                          <p:rCtr x="0" y="2500"/>
                                        </p:animMotion>
                                      </p:childTnLst>
                                    </p:cTn>
                                  </p:par>
                                  <p:par>
                                    <p:cTn id="10" presetID="10" presetClass="entr" presetSubtype="0" fill="hold" nodeType="withEffect">
                                      <p:stCondLst>
                                        <p:cond delay="2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50"/>
                                            <p:tgtEl>
                                              <p:spTgt spid="16"/>
                                            </p:tgtEl>
                                          </p:cBhvr>
                                        </p:animEffect>
                                      </p:childTnLst>
                                    </p:cTn>
                                  </p:par>
                                  <p:par>
                                    <p:cTn id="13" presetID="42" presetClass="path" presetSubtype="0" accel="50000" fill="hold" nodeType="withEffect">
                                      <p:stCondLst>
                                        <p:cond delay="200"/>
                                      </p:stCondLst>
                                      <p:childTnLst>
                                        <p:animMotion origin="layout" path="M 4.61538E-6 7.40741E-7 L 4.61538E-6 0.05 " pathEditMode="relative" rAng="0" ptsTypes="AA">
                                          <p:cBhvr>
                                            <p:cTn id="14" dur="500" fill="hold"/>
                                            <p:tgtEl>
                                              <p:spTgt spid="16"/>
                                            </p:tgtEl>
                                            <p:attrNameLst>
                                              <p:attrName>ppt_x</p:attrName>
                                              <p:attrName>ppt_y</p:attrName>
                                            </p:attrNameLst>
                                          </p:cBhvr>
                                          <p:rCtr x="0" y="2500"/>
                                        </p:animMotion>
                                      </p:childTnLst>
                                    </p:cTn>
                                  </p:par>
                                  <p:par>
                                    <p:cTn id="15" presetID="10" presetClass="entr" presetSubtype="0" fill="hold"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50"/>
                                            <p:tgtEl>
                                              <p:spTgt spid="19"/>
                                            </p:tgtEl>
                                          </p:cBhvr>
                                        </p:animEffect>
                                      </p:childTnLst>
                                    </p:cTn>
                                  </p:par>
                                  <p:par>
                                    <p:cTn id="18" presetID="42" presetClass="path" presetSubtype="0" accel="50000" fill="hold" nodeType="withEffect">
                                      <p:stCondLst>
                                        <p:cond delay="400"/>
                                      </p:stCondLst>
                                      <p:childTnLst>
                                        <p:animMotion origin="layout" path="M -2.30769E-6 7.40741E-7 L -2.30769E-6 0.05 " pathEditMode="relative" rAng="0" ptsTypes="AA">
                                          <p:cBhvr>
                                            <p:cTn id="19" dur="500" fill="hold"/>
                                            <p:tgtEl>
                                              <p:spTgt spid="19"/>
                                            </p:tgtEl>
                                            <p:attrNameLst>
                                              <p:attrName>ppt_x</p:attrName>
                                              <p:attrName>ppt_y</p:attrName>
                                            </p:attrNameLst>
                                          </p:cBhvr>
                                          <p:rCtr x="0" y="2500"/>
                                        </p:animMotion>
                                      </p:childTnLst>
                                    </p:cTn>
                                  </p:par>
                                  <p:par>
                                    <p:cTn id="20" presetID="10" presetClass="entr" presetSubtype="0" fill="hold" nodeType="withEffect">
                                      <p:stCondLst>
                                        <p:cond delay="6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50"/>
                                            <p:tgtEl>
                                              <p:spTgt spid="20"/>
                                            </p:tgtEl>
                                          </p:cBhvr>
                                        </p:animEffect>
                                      </p:childTnLst>
                                    </p:cTn>
                                  </p:par>
                                  <p:par>
                                    <p:cTn id="23" presetID="42" presetClass="path" presetSubtype="0" accel="50000" fill="hold" nodeType="withEffect">
                                      <p:stCondLst>
                                        <p:cond delay="600"/>
                                      </p:stCondLst>
                                      <p:childTnLst>
                                        <p:animMotion origin="layout" path="M -7.69231E-7 7.40741E-7 L -7.69231E-7 0.05 " pathEditMode="relative" rAng="0" ptsTypes="AA">
                                          <p:cBhvr>
                                            <p:cTn id="24" dur="500" fill="hold"/>
                                            <p:tgtEl>
                                              <p:spTgt spid="20"/>
                                            </p:tgtEl>
                                            <p:attrNameLst>
                                              <p:attrName>ppt_x</p:attrName>
                                              <p:attrName>ppt_y</p:attrName>
                                            </p:attrNameLst>
                                          </p:cBhvr>
                                          <p:rCtr x="0" y="2500"/>
                                        </p:animMotion>
                                      </p:childTnLst>
                                    </p:cTn>
                                  </p:par>
                                  <p:par>
                                    <p:cTn id="25" presetID="10" presetClass="entr" presetSubtype="0" fill="hold" nodeType="withEffect">
                                      <p:stCondLst>
                                        <p:cond delay="8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50"/>
                                            <p:tgtEl>
                                              <p:spTgt spid="18"/>
                                            </p:tgtEl>
                                          </p:cBhvr>
                                        </p:animEffect>
                                      </p:childTnLst>
                                    </p:cTn>
                                  </p:par>
                                  <p:par>
                                    <p:cTn id="28" presetID="42" presetClass="path" presetSubtype="0" accel="50000" fill="hold" nodeType="withEffect">
                                      <p:stCondLst>
                                        <p:cond delay="800"/>
                                      </p:stCondLst>
                                      <p:childTnLst>
                                        <p:animMotion origin="layout" path="M 4.61538E-6 7.40741E-7 L 4.61538E-6 0.05 " pathEditMode="relative" rAng="0" ptsTypes="AA">
                                          <p:cBhvr>
                                            <p:cTn id="29" dur="500" fill="hold"/>
                                            <p:tgtEl>
                                              <p:spTgt spid="18"/>
                                            </p:tgtEl>
                                            <p:attrNameLst>
                                              <p:attrName>ppt_x</p:attrName>
                                              <p:attrName>ppt_y</p:attrName>
                                            </p:attrNameLst>
                                          </p:cBhvr>
                                          <p:rCtr x="0" y="2500"/>
                                        </p:animMotion>
                                      </p:childTnLst>
                                    </p:cTn>
                                  </p:par>
                                  <p:par>
                                    <p:cTn id="30" presetID="10" presetClass="entr" presetSubtype="0" fill="hold" nodeType="withEffect">
                                      <p:stCondLst>
                                        <p:cond delay="10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50"/>
                                            <p:tgtEl>
                                              <p:spTgt spid="17"/>
                                            </p:tgtEl>
                                          </p:cBhvr>
                                        </p:animEffect>
                                      </p:childTnLst>
                                    </p:cTn>
                                  </p:par>
                                  <p:par>
                                    <p:cTn id="33" presetID="42" presetClass="path" presetSubtype="0" accel="50000" fill="hold" nodeType="withEffect">
                                      <p:stCondLst>
                                        <p:cond delay="1000"/>
                                      </p:stCondLst>
                                      <p:childTnLst>
                                        <p:animMotion origin="layout" path="M 5.12821E-7 7.40741E-7 L 5.12821E-7 0.05 " pathEditMode="relative" rAng="0" ptsTypes="AA">
                                          <p:cBhvr>
                                            <p:cTn id="34" dur="500" fill="hold"/>
                                            <p:tgtEl>
                                              <p:spTgt spid="17"/>
                                            </p:tgtEl>
                                            <p:attrNameLst>
                                              <p:attrName>ppt_x</p:attrName>
                                              <p:attrName>ppt_y</p:attrName>
                                            </p:attrNameLst>
                                          </p:cBhvr>
                                          <p:rCtr x="0" y="2500"/>
                                        </p:animMotion>
                                      </p:childTnLst>
                                    </p:cTn>
                                  </p:par>
                                  <p:par>
                                    <p:cTn id="35" presetID="10" presetClass="entr" presetSubtype="0" fill="hold" nodeType="withEffect">
                                      <p:stCondLst>
                                        <p:cond delay="12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50"/>
                                            <p:tgtEl>
                                              <p:spTgt spid="21"/>
                                            </p:tgtEl>
                                          </p:cBhvr>
                                        </p:animEffect>
                                      </p:childTnLst>
                                    </p:cTn>
                                  </p:par>
                                  <p:par>
                                    <p:cTn id="38" presetID="42" presetClass="path" presetSubtype="0" accel="50000" fill="hold" nodeType="withEffect">
                                      <p:stCondLst>
                                        <p:cond delay="1200"/>
                                      </p:stCondLst>
                                      <p:childTnLst>
                                        <p:animMotion origin="layout" path="M -2.82051E-6 7.40741E-7 L -2.82051E-6 0.05 " pathEditMode="relative" rAng="0" ptsTypes="AA">
                                          <p:cBhvr>
                                            <p:cTn id="39" dur="500" fill="hold"/>
                                            <p:tgtEl>
                                              <p:spTgt spid="21"/>
                                            </p:tgtEl>
                                            <p:attrNameLst>
                                              <p:attrName>ppt_x</p:attrName>
                                              <p:attrName>ppt_y</p:attrName>
                                            </p:attrNameLst>
                                          </p:cBhvr>
                                          <p:rCtr x="0" y="2500"/>
                                        </p:animMotion>
                                      </p:childTnLst>
                                    </p:cTn>
                                  </p:par>
                                  <p:par>
                                    <p:cTn id="40" presetID="10" presetClass="entr" presetSubtype="0" fill="hold" nodeType="withEffect">
                                      <p:stCondLst>
                                        <p:cond delay="14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50"/>
                                            <p:tgtEl>
                                              <p:spTgt spid="14"/>
                                            </p:tgtEl>
                                          </p:cBhvr>
                                        </p:animEffect>
                                      </p:childTnLst>
                                    </p:cTn>
                                  </p:par>
                                  <p:par>
                                    <p:cTn id="43" presetID="42" presetClass="path" presetSubtype="0" accel="50000" fill="hold" nodeType="withEffect">
                                      <p:stCondLst>
                                        <p:cond delay="1400"/>
                                      </p:stCondLst>
                                      <p:childTnLst>
                                        <p:animMotion origin="layout" path="M 2.82051E-6 7.40741E-7 L 2.82051E-6 0.05 " pathEditMode="relative" rAng="0" ptsTypes="AA">
                                          <p:cBhvr>
                                            <p:cTn id="44" dur="500" fill="hold"/>
                                            <p:tgtEl>
                                              <p:spTgt spid="14"/>
                                            </p:tgtEl>
                                            <p:attrNameLst>
                                              <p:attrName>ppt_x</p:attrName>
                                              <p:attrName>ppt_y</p:attrName>
                                            </p:attrNameLst>
                                          </p:cBhvr>
                                          <p:rCtr x="0" y="2500"/>
                                        </p:animMotion>
                                      </p:childTnLst>
                                    </p:cTn>
                                  </p:par>
                                </p:childTnLst>
                              </p:cTn>
                            </p:par>
                            <p:par>
                              <p:cTn id="45" fill="hold">
                                <p:stCondLst>
                                  <p:cond delay="1900"/>
                                </p:stCondLst>
                                <p:childTnLst>
                                  <p:par>
                                    <p:cTn id="46" presetID="10" presetClass="entr" presetSubtype="0"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42" presetClass="path" presetSubtype="0" decel="50000" fill="hold" nodeType="withEffect">
                                      <p:stCondLst>
                                        <p:cond delay="0"/>
                                      </p:stCondLst>
                                      <p:childTnLst>
                                        <p:animMotion origin="layout" path="M 3.58974E-6 -7.40741E-7 L 0.02051 -7.40741E-7 " pathEditMode="relative" rAng="0" ptsTypes="AA">
                                          <p:cBhvr>
                                            <p:cTn id="50" dur="1000" fill="hold"/>
                                            <p:tgtEl>
                                              <p:spTgt spid="22"/>
                                            </p:tgtEl>
                                            <p:attrNameLst>
                                              <p:attrName>ppt_x</p:attrName>
                                              <p:attrName>ppt_y</p:attrName>
                                            </p:attrNameLst>
                                          </p:cBhvr>
                                          <p:rCtr x="1026" y="0"/>
                                        </p:animMotion>
                                      </p:childTnLst>
                                    </p:cTn>
                                  </p:par>
                                  <p:par>
                                    <p:cTn id="51" presetID="10" presetClass="entr" presetSubtype="0" fill="hold" nodeType="withEffect">
                                      <p:stCondLst>
                                        <p:cond delay="20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42" presetClass="path" presetSubtype="0" decel="50000" fill="hold" nodeType="withEffect">
                                      <p:stCondLst>
                                        <p:cond delay="200"/>
                                      </p:stCondLst>
                                      <p:childTnLst>
                                        <p:animMotion origin="layout" path="M 1.02564E-6 -7.40741E-7 L 0.02051 -7.40741E-7 " pathEditMode="relative" rAng="0" ptsTypes="AA">
                                          <p:cBhvr>
                                            <p:cTn id="55" dur="1000" fill="hold"/>
                                            <p:tgtEl>
                                              <p:spTgt spid="24"/>
                                            </p:tgtEl>
                                            <p:attrNameLst>
                                              <p:attrName>ppt_x</p:attrName>
                                              <p:attrName>ppt_y</p:attrName>
                                            </p:attrNameLst>
                                          </p:cBhvr>
                                          <p:rCtr x="1026" y="0"/>
                                        </p:animMotion>
                                      </p:childTnLst>
                                    </p:cTn>
                                  </p:par>
                                  <p:par>
                                    <p:cTn id="56" presetID="10" presetClass="entr" presetSubtype="0" fill="hold" nodeType="withEffect">
                                      <p:stCondLst>
                                        <p:cond delay="40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42" presetClass="path" presetSubtype="0" decel="50000" fill="hold" nodeType="withEffect">
                                      <p:stCondLst>
                                        <p:cond delay="400"/>
                                      </p:stCondLst>
                                      <p:childTnLst>
                                        <p:animMotion origin="layout" path="M -1.79487E-6 -7.40741E-7 L 0.02051 -7.40741E-7 " pathEditMode="relative" rAng="0" ptsTypes="AA">
                                          <p:cBhvr>
                                            <p:cTn id="60" dur="1000" fill="hold"/>
                                            <p:tgtEl>
                                              <p:spTgt spid="23"/>
                                            </p:tgtEl>
                                            <p:attrNameLst>
                                              <p:attrName>ppt_x</p:attrName>
                                              <p:attrName>ppt_y</p:attrName>
                                            </p:attrNameLst>
                                          </p:cBhvr>
                                          <p:rCtr x="1026" y="0"/>
                                        </p:animMotion>
                                      </p:childTnLst>
                                    </p:cTn>
                                  </p:par>
                                  <p:par>
                                    <p:cTn id="61" presetID="10" presetClass="entr" presetSubtype="0" fill="hold" nodeType="withEffect">
                                      <p:stCondLst>
                                        <p:cond delay="60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42" presetClass="path" presetSubtype="0" decel="50000" fill="hold" nodeType="withEffect">
                                      <p:stCondLst>
                                        <p:cond delay="600"/>
                                      </p:stCondLst>
                                      <p:childTnLst>
                                        <p:animMotion origin="layout" path="M -4.61538E-6 -7.40741E-7 L 0.02052 -7.40741E-7 " pathEditMode="relative" rAng="0" ptsTypes="AA">
                                          <p:cBhvr>
                                            <p:cTn id="65" dur="1000" fill="hold"/>
                                            <p:tgtEl>
                                              <p:spTgt spid="25"/>
                                            </p:tgtEl>
                                            <p:attrNameLst>
                                              <p:attrName>ppt_x</p:attrName>
                                              <p:attrName>ppt_y</p:attrName>
                                            </p:attrNameLst>
                                          </p:cBhvr>
                                          <p:rCtr x="10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381320-3E88-AE49-889B-1461F86ECF89}"/>
              </a:ext>
            </a:extLst>
          </p:cNvPr>
          <p:cNvSpPr>
            <a:spLocks noGrp="1"/>
          </p:cNvSpPr>
          <p:nvPr>
            <p:ph type="title"/>
          </p:nvPr>
        </p:nvSpPr>
        <p:spPr/>
        <p:txBody>
          <a:bodyPr/>
          <a:lstStyle/>
          <a:p>
            <a:pPr lvl="0" eaLnBrk="1" hangingPunct="1">
              <a:lnSpc>
                <a:spcPts val="3800"/>
              </a:lnSpc>
            </a:pPr>
            <a:r>
              <a:rPr lang="en-US" cap="none" dirty="0">
                <a:solidFill>
                  <a:srgbClr val="00864F"/>
                </a:solidFill>
                <a:ea typeface="ＭＳ Ｐゴシック"/>
              </a:rPr>
              <a:t>Other types of money</a:t>
            </a:r>
          </a:p>
        </p:txBody>
      </p:sp>
      <p:pic>
        <p:nvPicPr>
          <p:cNvPr id="21" name="Picture 20" descr="Gift card">
            <a:extLst>
              <a:ext uri="{FF2B5EF4-FFF2-40B4-BE49-F238E27FC236}">
                <a16:creationId xmlns:a16="http://schemas.microsoft.com/office/drawing/2014/main" id="{611058BA-21DD-B84D-9B36-6FEC1C5B5BC6}"/>
              </a:ext>
            </a:extLst>
          </p:cNvPr>
          <p:cNvPicPr>
            <a:picLocks noChangeAspect="1"/>
          </p:cNvPicPr>
          <p:nvPr/>
        </p:nvPicPr>
        <p:blipFill>
          <a:blip r:embed="rId3"/>
          <a:stretch>
            <a:fillRect/>
          </a:stretch>
        </p:blipFill>
        <p:spPr>
          <a:xfrm>
            <a:off x="845922" y="2877528"/>
            <a:ext cx="2081394" cy="1380176"/>
          </a:xfrm>
          <a:prstGeom prst="rect">
            <a:avLst/>
          </a:prstGeom>
        </p:spPr>
      </p:pic>
      <p:pic>
        <p:nvPicPr>
          <p:cNvPr id="22" name="Picture 21" descr="Debit card">
            <a:extLst>
              <a:ext uri="{FF2B5EF4-FFF2-40B4-BE49-F238E27FC236}">
                <a16:creationId xmlns:a16="http://schemas.microsoft.com/office/drawing/2014/main" id="{A7511338-8AF7-0749-8EB7-A43A2183A096}"/>
              </a:ext>
              <a:ext uri="{C183D7F6-B498-43B3-948B-1728B52AA6E4}">
                <adec:decorative xmlns:adec="http://schemas.microsoft.com/office/drawing/2017/decorative" val="0"/>
              </a:ext>
            </a:extLst>
          </p:cNvPr>
          <p:cNvPicPr>
            <a:picLocks noChangeAspect="1"/>
          </p:cNvPicPr>
          <p:nvPr/>
        </p:nvPicPr>
        <p:blipFill>
          <a:blip r:embed="rId4"/>
          <a:srcRect/>
          <a:stretch/>
        </p:blipFill>
        <p:spPr>
          <a:xfrm>
            <a:off x="4042530" y="2894819"/>
            <a:ext cx="2269258" cy="1396466"/>
          </a:xfrm>
          <a:prstGeom prst="rect">
            <a:avLst/>
          </a:prstGeom>
        </p:spPr>
      </p:pic>
      <p:pic>
        <p:nvPicPr>
          <p:cNvPr id="9" name="Picture 8" descr="mobile phone with a debit and credit card appearing on screen to show paying for things using a phone.">
            <a:extLst>
              <a:ext uri="{FF2B5EF4-FFF2-40B4-BE49-F238E27FC236}">
                <a16:creationId xmlns:a16="http://schemas.microsoft.com/office/drawing/2014/main" id="{E4FE4D80-8154-0149-A88E-3785DC793081}"/>
              </a:ext>
            </a:extLst>
          </p:cNvPr>
          <p:cNvPicPr>
            <a:picLocks noChangeAspect="1"/>
          </p:cNvPicPr>
          <p:nvPr/>
        </p:nvPicPr>
        <p:blipFill>
          <a:blip r:embed="rId5"/>
          <a:srcRect/>
          <a:stretch/>
        </p:blipFill>
        <p:spPr>
          <a:xfrm>
            <a:off x="7050202" y="2214376"/>
            <a:ext cx="1464892" cy="2829905"/>
          </a:xfrm>
          <a:prstGeom prst="rect">
            <a:avLst/>
          </a:prstGeom>
        </p:spPr>
      </p:pic>
      <p:pic>
        <p:nvPicPr>
          <p:cNvPr id="11" name="Picture 10">
            <a:extLst>
              <a:ext uri="{FF2B5EF4-FFF2-40B4-BE49-F238E27FC236}">
                <a16:creationId xmlns:a16="http://schemas.microsoft.com/office/drawing/2014/main" id="{318C6FB1-A4E4-8C49-BC8D-280B75D9BFB3}"/>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7192528" y="4331380"/>
            <a:ext cx="1180240" cy="726301"/>
          </a:xfrm>
          <a:prstGeom prst="rect">
            <a:avLst/>
          </a:prstGeom>
        </p:spPr>
      </p:pic>
      <p:pic>
        <p:nvPicPr>
          <p:cNvPr id="10" name="Picture 9">
            <a:extLst>
              <a:ext uri="{FF2B5EF4-FFF2-40B4-BE49-F238E27FC236}">
                <a16:creationId xmlns:a16="http://schemas.microsoft.com/office/drawing/2014/main" id="{137DAE10-A250-EF46-B645-F647389E9E3B}"/>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7203355" y="4327631"/>
            <a:ext cx="1158586" cy="712976"/>
          </a:xfrm>
          <a:prstGeom prst="rect">
            <a:avLst/>
          </a:prstGeom>
        </p:spPr>
      </p:pic>
      <p:pic>
        <p:nvPicPr>
          <p:cNvPr id="19" name="Picture 18">
            <a:extLst>
              <a:ext uri="{FF2B5EF4-FFF2-40B4-BE49-F238E27FC236}">
                <a16:creationId xmlns:a16="http://schemas.microsoft.com/office/drawing/2014/main" id="{9DF0180E-49B2-3D42-86B0-70D0A98A4319}"/>
              </a:ext>
              <a:ext uri="{C183D7F6-B498-43B3-948B-1728B52AA6E4}">
                <adec:decorative xmlns:adec="http://schemas.microsoft.com/office/drawing/2017/decorative" val="1"/>
              </a:ext>
            </a:extLst>
          </p:cNvPr>
          <p:cNvPicPr>
            <a:picLocks noChangeAspect="1"/>
          </p:cNvPicPr>
          <p:nvPr/>
        </p:nvPicPr>
        <p:blipFill>
          <a:blip r:embed="rId7"/>
          <a:srcRect/>
          <a:stretch/>
        </p:blipFill>
        <p:spPr>
          <a:xfrm>
            <a:off x="7050202" y="4313970"/>
            <a:ext cx="1464892" cy="732446"/>
          </a:xfrm>
          <a:prstGeom prst="rect">
            <a:avLst/>
          </a:prstGeom>
        </p:spPr>
      </p:pic>
    </p:spTree>
    <p:extLst>
      <p:ext uri="{BB962C8B-B14F-4D97-AF65-F5344CB8AC3E}">
        <p14:creationId xmlns:p14="http://schemas.microsoft.com/office/powerpoint/2010/main" val="35152080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2" presetClass="path" presetSubtype="0" fill="hold" nodeType="withEffect" p14:presetBounceEnd="50000">
                                      <p:stCondLst>
                                        <p:cond delay="0"/>
                                      </p:stCondLst>
                                      <p:childTnLst>
                                        <p:animMotion origin="layout" path="M -4.61538E-6 1.11111E-6 L 0.02052 1.11111E-6 " pathEditMode="relative" rAng="0" ptsTypes="AA" p14:bounceEnd="50000">
                                          <p:cBhvr>
                                            <p:cTn id="9" dur="1000" fill="hold"/>
                                            <p:tgtEl>
                                              <p:spTgt spid="21"/>
                                            </p:tgtEl>
                                            <p:attrNameLst>
                                              <p:attrName>ppt_x</p:attrName>
                                              <p:attrName>ppt_y</p:attrName>
                                            </p:attrNameLst>
                                          </p:cBhvr>
                                          <p:rCtr x="1026" y="0"/>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42" presetClass="path" presetSubtype="0" fill="hold" nodeType="withEffect" p14:presetBounceEnd="50000">
                                      <p:stCondLst>
                                        <p:cond delay="0"/>
                                      </p:stCondLst>
                                      <p:childTnLst>
                                        <p:animMotion origin="layout" path="M 0.00609 -2.59259E-6 L -0.01667 -2.59259E-6 " pathEditMode="relative" rAng="0" ptsTypes="AA" p14:bounceEnd="50000">
                                          <p:cBhvr>
                                            <p:cTn id="15" dur="1000" fill="hold"/>
                                            <p:tgtEl>
                                              <p:spTgt spid="22"/>
                                            </p:tgtEl>
                                            <p:attrNameLst>
                                              <p:attrName>ppt_x</p:attrName>
                                              <p:attrName>ppt_y</p:attrName>
                                            </p:attrNameLst>
                                          </p:cBhvr>
                                          <p:rCtr x="-1138" y="0"/>
                                        </p:animMotion>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1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64" presetClass="path" presetSubtype="0" decel="50000" fill="hold" nodeType="withEffect">
                                      <p:stCondLst>
                                        <p:cond delay="1000"/>
                                      </p:stCondLst>
                                      <p:childTnLst>
                                        <p:animMotion origin="layout" path="M 3.07692E-6 -3.7037E-7 L 3.07692E-6 -0.20185 " pathEditMode="relative" rAng="0" ptsTypes="AA">
                                          <p:cBhvr>
                                            <p:cTn id="27" dur="1000" fill="hold"/>
                                            <p:tgtEl>
                                              <p:spTgt spid="10"/>
                                            </p:tgtEl>
                                            <p:attrNameLst>
                                              <p:attrName>ppt_x</p:attrName>
                                              <p:attrName>ppt_y</p:attrName>
                                            </p:attrNameLst>
                                          </p:cBhvr>
                                          <p:rCtr x="0" y="-10093"/>
                                        </p:animMotion>
                                      </p:childTnLst>
                                    </p:cTn>
                                  </p:par>
                                  <p:par>
                                    <p:cTn id="28" presetID="64" presetClass="path" presetSubtype="0" decel="50000" fill="hold" nodeType="withEffect">
                                      <p:stCondLst>
                                        <p:cond delay="1000"/>
                                      </p:stCondLst>
                                      <p:childTnLst>
                                        <p:animMotion origin="layout" path="M 3.07692E-6 -7.40741E-7 L 3.07692E-6 -0.13403 " pathEditMode="relative" rAng="0" ptsTypes="AA">
                                          <p:cBhvr>
                                            <p:cTn id="29" dur="1100" fill="hold"/>
                                            <p:tgtEl>
                                              <p:spTgt spid="11"/>
                                            </p:tgtEl>
                                            <p:attrNameLst>
                                              <p:attrName>ppt_x</p:attrName>
                                              <p:attrName>ppt_y</p:attrName>
                                            </p:attrNameLst>
                                          </p:cBhvr>
                                          <p:rCtr x="0" y="-6713"/>
                                        </p:animMotion>
                                      </p:childTnLst>
                                    </p:cTn>
                                  </p:par>
                                  <p:par>
                                    <p:cTn id="30" presetID="10" presetClass="entr" presetSubtype="0" fill="hold" nodeType="withEffect">
                                      <p:stCondLst>
                                        <p:cond delay="5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2" presetClass="path" presetSubtype="0" fill="hold" nodeType="withEffect">
                                      <p:stCondLst>
                                        <p:cond delay="0"/>
                                      </p:stCondLst>
                                      <p:childTnLst>
                                        <p:animMotion origin="layout" path="M -4.61538E-6 1.11111E-6 L 0.02052 1.11111E-6 " pathEditMode="relative" rAng="0" ptsTypes="AA">
                                          <p:cBhvr>
                                            <p:cTn id="9" dur="1000" fill="hold"/>
                                            <p:tgtEl>
                                              <p:spTgt spid="21"/>
                                            </p:tgtEl>
                                            <p:attrNameLst>
                                              <p:attrName>ppt_x</p:attrName>
                                              <p:attrName>ppt_y</p:attrName>
                                            </p:attrNameLst>
                                          </p:cBhvr>
                                          <p:rCtr x="1026" y="0"/>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42" presetClass="path" presetSubtype="0" fill="hold" nodeType="withEffect">
                                      <p:stCondLst>
                                        <p:cond delay="0"/>
                                      </p:stCondLst>
                                      <p:childTnLst>
                                        <p:animMotion origin="layout" path="M 0.00609 -2.59259E-6 L -0.01667 -2.59259E-6 " pathEditMode="relative" rAng="0" ptsTypes="AA">
                                          <p:cBhvr>
                                            <p:cTn id="15" dur="1000" fill="hold"/>
                                            <p:tgtEl>
                                              <p:spTgt spid="22"/>
                                            </p:tgtEl>
                                            <p:attrNameLst>
                                              <p:attrName>ppt_x</p:attrName>
                                              <p:attrName>ppt_y</p:attrName>
                                            </p:attrNameLst>
                                          </p:cBhvr>
                                          <p:rCtr x="-1138" y="0"/>
                                        </p:animMotion>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1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64" presetClass="path" presetSubtype="0" decel="50000" fill="hold" nodeType="withEffect">
                                      <p:stCondLst>
                                        <p:cond delay="1000"/>
                                      </p:stCondLst>
                                      <p:childTnLst>
                                        <p:animMotion origin="layout" path="M 3.07692E-6 -3.7037E-7 L 3.07692E-6 -0.20185 " pathEditMode="relative" rAng="0" ptsTypes="AA">
                                          <p:cBhvr>
                                            <p:cTn id="27" dur="1000" fill="hold"/>
                                            <p:tgtEl>
                                              <p:spTgt spid="10"/>
                                            </p:tgtEl>
                                            <p:attrNameLst>
                                              <p:attrName>ppt_x</p:attrName>
                                              <p:attrName>ppt_y</p:attrName>
                                            </p:attrNameLst>
                                          </p:cBhvr>
                                          <p:rCtr x="0" y="-10093"/>
                                        </p:animMotion>
                                      </p:childTnLst>
                                    </p:cTn>
                                  </p:par>
                                  <p:par>
                                    <p:cTn id="28" presetID="64" presetClass="path" presetSubtype="0" decel="50000" fill="hold" nodeType="withEffect">
                                      <p:stCondLst>
                                        <p:cond delay="1000"/>
                                      </p:stCondLst>
                                      <p:childTnLst>
                                        <p:animMotion origin="layout" path="M 3.07692E-6 -7.40741E-7 L 3.07692E-6 -0.13403 " pathEditMode="relative" rAng="0" ptsTypes="AA">
                                          <p:cBhvr>
                                            <p:cTn id="29" dur="1100" fill="hold"/>
                                            <p:tgtEl>
                                              <p:spTgt spid="11"/>
                                            </p:tgtEl>
                                            <p:attrNameLst>
                                              <p:attrName>ppt_x</p:attrName>
                                              <p:attrName>ppt_y</p:attrName>
                                            </p:attrNameLst>
                                          </p:cBhvr>
                                          <p:rCtr x="0" y="-6713"/>
                                        </p:animMotion>
                                      </p:childTnLst>
                                    </p:cTn>
                                  </p:par>
                                  <p:par>
                                    <p:cTn id="30" presetID="10" presetClass="entr" presetSubtype="0" fill="hold" nodeType="withEffect">
                                      <p:stCondLst>
                                        <p:cond delay="5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722BB-7FB4-8441-B4B9-C0CDAF170E00}"/>
              </a:ext>
            </a:extLst>
          </p:cNvPr>
          <p:cNvSpPr>
            <a:spLocks noGrp="1"/>
          </p:cNvSpPr>
          <p:nvPr>
            <p:ph type="title"/>
          </p:nvPr>
        </p:nvSpPr>
        <p:spPr>
          <a:xfrm>
            <a:off x="0" y="720000"/>
            <a:ext cx="9906000" cy="463881"/>
          </a:xfrm>
        </p:spPr>
        <p:txBody>
          <a:bodyPr/>
          <a:lstStyle/>
          <a:p>
            <a:pPr lvl="0" eaLnBrk="1" hangingPunct="1">
              <a:lnSpc>
                <a:spcPts val="3800"/>
              </a:lnSpc>
            </a:pPr>
            <a:r>
              <a:rPr lang="en-US" cap="none" dirty="0">
                <a:solidFill>
                  <a:srgbClr val="00864F"/>
                </a:solidFill>
                <a:ea typeface="ＭＳ Ｐゴシック"/>
              </a:rPr>
              <a:t>How safe?</a:t>
            </a:r>
          </a:p>
        </p:txBody>
      </p:sp>
      <p:pic>
        <p:nvPicPr>
          <p:cNvPr id="44" name="Picture 43" descr="Diamond shape containing the words safer at the top and less safe at the bottom. The pictures shown around the outside of the diamond vary in terms of how safe they are as a place to keep money.">
            <a:extLst>
              <a:ext uri="{FF2B5EF4-FFF2-40B4-BE49-F238E27FC236}">
                <a16:creationId xmlns:a16="http://schemas.microsoft.com/office/drawing/2014/main" id="{57A07BBA-61C4-F246-A9B0-EAA862A6E944}"/>
              </a:ext>
            </a:extLst>
          </p:cNvPr>
          <p:cNvPicPr>
            <a:picLocks noChangeAspect="1"/>
          </p:cNvPicPr>
          <p:nvPr/>
        </p:nvPicPr>
        <p:blipFill>
          <a:blip r:embed="rId3"/>
          <a:stretch>
            <a:fillRect/>
          </a:stretch>
        </p:blipFill>
        <p:spPr>
          <a:xfrm>
            <a:off x="1002632" y="1337861"/>
            <a:ext cx="7900736" cy="5226650"/>
          </a:xfrm>
          <a:prstGeom prst="rect">
            <a:avLst/>
          </a:prstGeom>
        </p:spPr>
      </p:pic>
      <p:pic>
        <p:nvPicPr>
          <p:cNvPr id="45" name="Picture 44">
            <a:extLst>
              <a:ext uri="{FF2B5EF4-FFF2-40B4-BE49-F238E27FC236}">
                <a16:creationId xmlns:a16="http://schemas.microsoft.com/office/drawing/2014/main" id="{2D6F7060-BE3A-AA43-91E6-EC19B40F365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04578" y="2009894"/>
            <a:ext cx="1096844" cy="295718"/>
          </a:xfrm>
          <a:prstGeom prst="rect">
            <a:avLst/>
          </a:prstGeom>
        </p:spPr>
      </p:pic>
      <p:pic>
        <p:nvPicPr>
          <p:cNvPr id="46" name="Picture 45">
            <a:extLst>
              <a:ext uri="{FF2B5EF4-FFF2-40B4-BE49-F238E27FC236}">
                <a16:creationId xmlns:a16="http://schemas.microsoft.com/office/drawing/2014/main" id="{C1D0ED69-FEA6-6842-A4C5-3FD5C167B7F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528242" y="5270028"/>
            <a:ext cx="849516" cy="709722"/>
          </a:xfrm>
          <a:prstGeom prst="rect">
            <a:avLst/>
          </a:prstGeom>
        </p:spPr>
      </p:pic>
      <p:pic>
        <p:nvPicPr>
          <p:cNvPr id="24" name="Picture 23" descr="A bed with coins underneath.">
            <a:extLst>
              <a:ext uri="{FF2B5EF4-FFF2-40B4-BE49-F238E27FC236}">
                <a16:creationId xmlns:a16="http://schemas.microsoft.com/office/drawing/2014/main" id="{F5239BDE-A6A5-5F4F-ACAE-58A789DCB418}"/>
              </a:ext>
            </a:extLst>
          </p:cNvPr>
          <p:cNvPicPr>
            <a:picLocks noChangeAspect="1"/>
          </p:cNvPicPr>
          <p:nvPr/>
        </p:nvPicPr>
        <p:blipFill>
          <a:blip r:embed="rId6"/>
          <a:stretch>
            <a:fillRect/>
          </a:stretch>
        </p:blipFill>
        <p:spPr>
          <a:xfrm>
            <a:off x="478828" y="1291590"/>
            <a:ext cx="1639542" cy="891912"/>
          </a:xfrm>
          <a:prstGeom prst="rect">
            <a:avLst/>
          </a:prstGeom>
        </p:spPr>
      </p:pic>
      <p:pic>
        <p:nvPicPr>
          <p:cNvPr id="23" name="Picture 22" descr="shoes with coins in">
            <a:extLst>
              <a:ext uri="{FF2B5EF4-FFF2-40B4-BE49-F238E27FC236}">
                <a16:creationId xmlns:a16="http://schemas.microsoft.com/office/drawing/2014/main" id="{835FB3F1-6E89-DC4B-96CF-C89011B275F7}"/>
              </a:ext>
            </a:extLst>
          </p:cNvPr>
          <p:cNvPicPr>
            <a:picLocks noChangeAspect="1"/>
          </p:cNvPicPr>
          <p:nvPr/>
        </p:nvPicPr>
        <p:blipFill>
          <a:blip r:embed="rId7"/>
          <a:stretch>
            <a:fillRect/>
          </a:stretch>
        </p:blipFill>
        <p:spPr>
          <a:xfrm>
            <a:off x="2468880" y="1026669"/>
            <a:ext cx="712469" cy="1377441"/>
          </a:xfrm>
          <a:prstGeom prst="rect">
            <a:avLst/>
          </a:prstGeom>
        </p:spPr>
      </p:pic>
      <p:pic>
        <p:nvPicPr>
          <p:cNvPr id="18" name="Picture 17" descr="A money box">
            <a:extLst>
              <a:ext uri="{FF2B5EF4-FFF2-40B4-BE49-F238E27FC236}">
                <a16:creationId xmlns:a16="http://schemas.microsoft.com/office/drawing/2014/main" id="{F1581D0D-BADA-AA44-A88D-512449F04D85}"/>
              </a:ext>
            </a:extLst>
          </p:cNvPr>
          <p:cNvPicPr>
            <a:picLocks noChangeAspect="1"/>
          </p:cNvPicPr>
          <p:nvPr/>
        </p:nvPicPr>
        <p:blipFill>
          <a:blip r:embed="rId8"/>
          <a:stretch>
            <a:fillRect/>
          </a:stretch>
        </p:blipFill>
        <p:spPr>
          <a:xfrm>
            <a:off x="1010965" y="2466201"/>
            <a:ext cx="657394" cy="854613"/>
          </a:xfrm>
          <a:prstGeom prst="rect">
            <a:avLst/>
          </a:prstGeom>
        </p:spPr>
      </p:pic>
      <p:pic>
        <p:nvPicPr>
          <p:cNvPr id="3" name="Picture 2" descr="A piggy bank">
            <a:extLst>
              <a:ext uri="{FF2B5EF4-FFF2-40B4-BE49-F238E27FC236}">
                <a16:creationId xmlns:a16="http://schemas.microsoft.com/office/drawing/2014/main" id="{EEF8877A-DA24-0348-B3B9-7E4CD2D4CFFF}"/>
              </a:ext>
            </a:extLst>
          </p:cNvPr>
          <p:cNvPicPr>
            <a:picLocks noChangeAspect="1"/>
          </p:cNvPicPr>
          <p:nvPr/>
        </p:nvPicPr>
        <p:blipFill>
          <a:blip r:embed="rId9"/>
          <a:stretch>
            <a:fillRect/>
          </a:stretch>
        </p:blipFill>
        <p:spPr>
          <a:xfrm>
            <a:off x="308344" y="2742640"/>
            <a:ext cx="885081" cy="605582"/>
          </a:xfrm>
          <a:prstGeom prst="rect">
            <a:avLst/>
          </a:prstGeom>
        </p:spPr>
      </p:pic>
      <p:pic>
        <p:nvPicPr>
          <p:cNvPr id="14" name="Picture 13" descr="A bank.">
            <a:extLst>
              <a:ext uri="{FF2B5EF4-FFF2-40B4-BE49-F238E27FC236}">
                <a16:creationId xmlns:a16="http://schemas.microsoft.com/office/drawing/2014/main" id="{5FA328AD-CBF8-AA4E-ADB7-854F422CC6C7}"/>
              </a:ext>
            </a:extLst>
          </p:cNvPr>
          <p:cNvPicPr>
            <a:picLocks noChangeAspect="1"/>
          </p:cNvPicPr>
          <p:nvPr/>
        </p:nvPicPr>
        <p:blipFill>
          <a:blip r:embed="rId10"/>
          <a:stretch>
            <a:fillRect/>
          </a:stretch>
        </p:blipFill>
        <p:spPr>
          <a:xfrm>
            <a:off x="574296" y="4552019"/>
            <a:ext cx="1098863" cy="1040591"/>
          </a:xfrm>
          <a:prstGeom prst="rect">
            <a:avLst/>
          </a:prstGeom>
        </p:spPr>
      </p:pic>
      <p:pic>
        <p:nvPicPr>
          <p:cNvPr id="4" name="Picture 3" descr="A fish bowl with coins in the bottom.">
            <a:extLst>
              <a:ext uri="{FF2B5EF4-FFF2-40B4-BE49-F238E27FC236}">
                <a16:creationId xmlns:a16="http://schemas.microsoft.com/office/drawing/2014/main" id="{EDEBA7FE-14DB-E448-B8D4-6857DD78FD9B}"/>
              </a:ext>
            </a:extLst>
          </p:cNvPr>
          <p:cNvPicPr>
            <a:picLocks noChangeAspect="1"/>
          </p:cNvPicPr>
          <p:nvPr/>
        </p:nvPicPr>
        <p:blipFill>
          <a:blip r:embed="rId11"/>
          <a:srcRect/>
          <a:stretch/>
        </p:blipFill>
        <p:spPr>
          <a:xfrm>
            <a:off x="1936938" y="5520280"/>
            <a:ext cx="974148" cy="905614"/>
          </a:xfrm>
          <a:prstGeom prst="rect">
            <a:avLst/>
          </a:prstGeom>
        </p:spPr>
      </p:pic>
      <p:grpSp>
        <p:nvGrpSpPr>
          <p:cNvPr id="20" name="Group 19" descr="A purse and wallet">
            <a:extLst>
              <a:ext uri="{FF2B5EF4-FFF2-40B4-BE49-F238E27FC236}">
                <a16:creationId xmlns:a16="http://schemas.microsoft.com/office/drawing/2014/main" id="{8F4C0505-5FE6-D04A-AC28-15B90E58536F}"/>
              </a:ext>
            </a:extLst>
          </p:cNvPr>
          <p:cNvGrpSpPr/>
          <p:nvPr/>
        </p:nvGrpSpPr>
        <p:grpSpPr>
          <a:xfrm>
            <a:off x="6916912" y="1283419"/>
            <a:ext cx="1420028" cy="1007479"/>
            <a:chOff x="9212545" y="1059078"/>
            <a:chExt cx="1723730" cy="1222949"/>
          </a:xfrm>
        </p:grpSpPr>
        <p:pic>
          <p:nvPicPr>
            <p:cNvPr id="21" name="Picture 20">
              <a:extLst>
                <a:ext uri="{FF2B5EF4-FFF2-40B4-BE49-F238E27FC236}">
                  <a16:creationId xmlns:a16="http://schemas.microsoft.com/office/drawing/2014/main" id="{25F46113-D2B1-C644-ACFC-960582697C05}"/>
                </a:ext>
              </a:extLst>
            </p:cNvPr>
            <p:cNvPicPr>
              <a:picLocks noChangeAspect="1"/>
            </p:cNvPicPr>
            <p:nvPr/>
          </p:nvPicPr>
          <p:blipFill>
            <a:blip r:embed="rId12"/>
            <a:stretch>
              <a:fillRect/>
            </a:stretch>
          </p:blipFill>
          <p:spPr>
            <a:xfrm>
              <a:off x="9212545" y="1059078"/>
              <a:ext cx="1194189" cy="887349"/>
            </a:xfrm>
            <a:prstGeom prst="rect">
              <a:avLst/>
            </a:prstGeom>
          </p:spPr>
        </p:pic>
        <p:pic>
          <p:nvPicPr>
            <p:cNvPr id="22" name="Picture 21">
              <a:extLst>
                <a:ext uri="{FF2B5EF4-FFF2-40B4-BE49-F238E27FC236}">
                  <a16:creationId xmlns:a16="http://schemas.microsoft.com/office/drawing/2014/main" id="{C9B83A6D-C58D-3943-A3A6-AB6CC0AA3D6B}"/>
                </a:ext>
              </a:extLst>
            </p:cNvPr>
            <p:cNvPicPr>
              <a:picLocks noChangeAspect="1"/>
            </p:cNvPicPr>
            <p:nvPr/>
          </p:nvPicPr>
          <p:blipFill>
            <a:blip r:embed="rId13"/>
            <a:stretch>
              <a:fillRect/>
            </a:stretch>
          </p:blipFill>
          <p:spPr>
            <a:xfrm>
              <a:off x="9744219" y="1523446"/>
              <a:ext cx="1192056" cy="758581"/>
            </a:xfrm>
            <a:prstGeom prst="rect">
              <a:avLst/>
            </a:prstGeom>
          </p:spPr>
        </p:pic>
      </p:grpSp>
      <p:pic>
        <p:nvPicPr>
          <p:cNvPr id="31" name="Picture 30" descr="A jar containing money">
            <a:extLst>
              <a:ext uri="{FF2B5EF4-FFF2-40B4-BE49-F238E27FC236}">
                <a16:creationId xmlns:a16="http://schemas.microsoft.com/office/drawing/2014/main" id="{167FD000-326B-4345-9C65-5DA4B4609A32}"/>
              </a:ext>
            </a:extLst>
          </p:cNvPr>
          <p:cNvPicPr>
            <a:picLocks noChangeAspect="1"/>
          </p:cNvPicPr>
          <p:nvPr/>
        </p:nvPicPr>
        <p:blipFill>
          <a:blip r:embed="rId14"/>
          <a:srcRect/>
          <a:stretch/>
        </p:blipFill>
        <p:spPr>
          <a:xfrm>
            <a:off x="8563128" y="2387678"/>
            <a:ext cx="612364" cy="920473"/>
          </a:xfrm>
          <a:prstGeom prst="rect">
            <a:avLst/>
          </a:prstGeom>
        </p:spPr>
      </p:pic>
      <p:pic>
        <p:nvPicPr>
          <p:cNvPr id="35" name="Picture 34" descr="A safe">
            <a:extLst>
              <a:ext uri="{FF2B5EF4-FFF2-40B4-BE49-F238E27FC236}">
                <a16:creationId xmlns:a16="http://schemas.microsoft.com/office/drawing/2014/main" id="{77080B94-F8EC-F546-A4AD-2213846202E1}"/>
              </a:ext>
            </a:extLst>
          </p:cNvPr>
          <p:cNvPicPr>
            <a:picLocks noChangeAspect="1"/>
          </p:cNvPicPr>
          <p:nvPr/>
        </p:nvPicPr>
        <p:blipFill>
          <a:blip r:embed="rId15"/>
          <a:srcRect/>
          <a:stretch/>
        </p:blipFill>
        <p:spPr>
          <a:xfrm>
            <a:off x="7079498" y="5429145"/>
            <a:ext cx="849993" cy="868882"/>
          </a:xfrm>
          <a:prstGeom prst="rect">
            <a:avLst/>
          </a:prstGeom>
        </p:spPr>
      </p:pic>
      <p:pic>
        <p:nvPicPr>
          <p:cNvPr id="33" name="Picture 32" descr="A pair of trousers with money peeking from the pocket.">
            <a:extLst>
              <a:ext uri="{FF2B5EF4-FFF2-40B4-BE49-F238E27FC236}">
                <a16:creationId xmlns:a16="http://schemas.microsoft.com/office/drawing/2014/main" id="{185EDB53-CDCB-5C47-AFCC-42B0D037A346}"/>
              </a:ext>
            </a:extLst>
          </p:cNvPr>
          <p:cNvPicPr>
            <a:picLocks noChangeAspect="1"/>
          </p:cNvPicPr>
          <p:nvPr/>
        </p:nvPicPr>
        <p:blipFill>
          <a:blip r:embed="rId16"/>
          <a:srcRect/>
          <a:stretch/>
        </p:blipFill>
        <p:spPr>
          <a:xfrm>
            <a:off x="8317016" y="4734110"/>
            <a:ext cx="748352" cy="1278008"/>
          </a:xfrm>
          <a:prstGeom prst="rect">
            <a:avLst/>
          </a:prstGeom>
        </p:spPr>
      </p:pic>
    </p:spTree>
    <p:extLst>
      <p:ext uri="{BB962C8B-B14F-4D97-AF65-F5344CB8AC3E}">
        <p14:creationId xmlns:p14="http://schemas.microsoft.com/office/powerpoint/2010/main" val="96491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5BC271-BABE-024E-8B5F-F8049710537A}"/>
              </a:ext>
            </a:extLst>
          </p:cNvPr>
          <p:cNvSpPr>
            <a:spLocks noGrp="1"/>
          </p:cNvSpPr>
          <p:nvPr>
            <p:ph type="title"/>
          </p:nvPr>
        </p:nvSpPr>
        <p:spPr>
          <a:xfrm>
            <a:off x="0" y="720000"/>
            <a:ext cx="9906000" cy="1093788"/>
          </a:xfrm>
        </p:spPr>
        <p:txBody>
          <a:bodyPr/>
          <a:lstStyle/>
          <a:p>
            <a:pPr lvl="0" eaLnBrk="1" hangingPunct="1">
              <a:lnSpc>
                <a:spcPts val="3800"/>
              </a:lnSpc>
            </a:pPr>
            <a:r>
              <a:rPr lang="en-US" cap="none" dirty="0">
                <a:solidFill>
                  <a:srgbClr val="00864F"/>
                </a:solidFill>
                <a:ea typeface="ＭＳ Ｐゴシック"/>
              </a:rPr>
              <a:t>Sasha’s Big Day</a:t>
            </a:r>
          </a:p>
        </p:txBody>
      </p:sp>
      <p:sp>
        <p:nvSpPr>
          <p:cNvPr id="20" name="TextBox 19">
            <a:extLst>
              <a:ext uri="{FF2B5EF4-FFF2-40B4-BE49-F238E27FC236}">
                <a16:creationId xmlns:a16="http://schemas.microsoft.com/office/drawing/2014/main" id="{115997D1-0554-F940-B989-F541CCB2D9BD}"/>
              </a:ext>
            </a:extLst>
          </p:cNvPr>
          <p:cNvSpPr txBox="1"/>
          <p:nvPr/>
        </p:nvSpPr>
        <p:spPr>
          <a:xfrm>
            <a:off x="3215640" y="1402830"/>
            <a:ext cx="3474720" cy="788164"/>
          </a:xfrm>
          <a:prstGeom prst="rect">
            <a:avLst/>
          </a:prstGeom>
          <a:noFill/>
        </p:spPr>
        <p:txBody>
          <a:bodyPr wrap="square" lIns="0" tIns="0" rIns="0" bIns="0" rtlCol="0">
            <a:spAutoFit/>
          </a:bodyPr>
          <a:lstStyle/>
          <a:p>
            <a:pPr algn="ctr">
              <a:lnSpc>
                <a:spcPts val="3200"/>
              </a:lnSpc>
              <a:spcAft>
                <a:spcPts val="600"/>
              </a:spcAft>
              <a:buClr>
                <a:schemeClr val="accent1"/>
              </a:buClr>
            </a:pPr>
            <a:r>
              <a:rPr lang="en-US" dirty="0">
                <a:latin typeface="Arial" panose="020B0604020202020204" pitchFamily="34" charset="0"/>
              </a:rPr>
              <a:t>I want you all to listen to this story about Sasha</a:t>
            </a:r>
          </a:p>
        </p:txBody>
      </p:sp>
      <p:grpSp>
        <p:nvGrpSpPr>
          <p:cNvPr id="58" name="Group 57">
            <a:extLst>
              <a:ext uri="{FF2B5EF4-FFF2-40B4-BE49-F238E27FC236}">
                <a16:creationId xmlns:a16="http://schemas.microsoft.com/office/drawing/2014/main" id="{F1B1A9BC-E710-7745-8A6C-DFC0E222CE1E}"/>
              </a:ext>
              <a:ext uri="{C183D7F6-B498-43B3-948B-1728B52AA6E4}">
                <adec:decorative xmlns:adec="http://schemas.microsoft.com/office/drawing/2017/decorative" val="1"/>
              </a:ext>
            </a:extLst>
          </p:cNvPr>
          <p:cNvGrpSpPr/>
          <p:nvPr/>
        </p:nvGrpSpPr>
        <p:grpSpPr>
          <a:xfrm>
            <a:off x="4502039" y="4050480"/>
            <a:ext cx="1685967" cy="923763"/>
            <a:chOff x="5794495" y="5149635"/>
            <a:chExt cx="1685967" cy="923763"/>
          </a:xfrm>
        </p:grpSpPr>
        <p:pic>
          <p:nvPicPr>
            <p:cNvPr id="55" name="Picture 54">
              <a:extLst>
                <a:ext uri="{FF2B5EF4-FFF2-40B4-BE49-F238E27FC236}">
                  <a16:creationId xmlns:a16="http://schemas.microsoft.com/office/drawing/2014/main" id="{C2B1296B-3094-2C41-866A-6B9B223BA7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908278">
              <a:off x="6491910" y="5543175"/>
              <a:ext cx="988552" cy="530223"/>
            </a:xfrm>
            <a:prstGeom prst="rect">
              <a:avLst/>
            </a:prstGeom>
          </p:spPr>
        </p:pic>
        <p:sp>
          <p:nvSpPr>
            <p:cNvPr id="67" name="Rectangle 66">
              <a:extLst>
                <a:ext uri="{FF2B5EF4-FFF2-40B4-BE49-F238E27FC236}">
                  <a16:creationId xmlns:a16="http://schemas.microsoft.com/office/drawing/2014/main" id="{61C5533C-FE07-4147-81EB-97BB9A43C044}"/>
                </a:ext>
                <a:ext uri="{C183D7F6-B498-43B3-948B-1728B52AA6E4}">
                  <adec:decorative xmlns:adec="http://schemas.microsoft.com/office/drawing/2017/decorative" val="1"/>
                </a:ext>
              </a:extLst>
            </p:cNvPr>
            <p:cNvSpPr/>
            <p:nvPr/>
          </p:nvSpPr>
          <p:spPr>
            <a:xfrm rot="2280927">
              <a:off x="5794495" y="5149635"/>
              <a:ext cx="961010" cy="142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Picture of a young boy, smiling and throwing some coins in the air – the images surrounding him are to illustrate the story which should be read out with this slide.">
            <a:extLst>
              <a:ext uri="{FF2B5EF4-FFF2-40B4-BE49-F238E27FC236}">
                <a16:creationId xmlns:a16="http://schemas.microsoft.com/office/drawing/2014/main" id="{924ECCFA-C1D0-1A41-A238-CC11F558F0C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181283" y="4925003"/>
            <a:ext cx="1543434" cy="1341016"/>
          </a:xfrm>
          <a:prstGeom prst="rect">
            <a:avLst/>
          </a:prstGeom>
        </p:spPr>
      </p:pic>
      <p:pic>
        <p:nvPicPr>
          <p:cNvPr id="53" name="Picture 52">
            <a:extLst>
              <a:ext uri="{FF2B5EF4-FFF2-40B4-BE49-F238E27FC236}">
                <a16:creationId xmlns:a16="http://schemas.microsoft.com/office/drawing/2014/main" id="{28C3A111-7FB9-CB42-9BE6-51B80279192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20389305">
            <a:off x="3899050" y="4338217"/>
            <a:ext cx="652990" cy="906930"/>
          </a:xfrm>
          <a:prstGeom prst="rect">
            <a:avLst/>
          </a:prstGeom>
        </p:spPr>
      </p:pic>
      <p:pic>
        <p:nvPicPr>
          <p:cNvPr id="60" name="Picture 59">
            <a:extLst>
              <a:ext uri="{FF2B5EF4-FFF2-40B4-BE49-F238E27FC236}">
                <a16:creationId xmlns:a16="http://schemas.microsoft.com/office/drawing/2014/main" id="{2B7AECBB-06C6-CF4E-A6F8-36458B5F4BD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153890" y="3582240"/>
            <a:ext cx="1442224" cy="1558613"/>
          </a:xfrm>
          <a:prstGeom prst="rect">
            <a:avLst/>
          </a:prstGeom>
        </p:spPr>
      </p:pic>
      <p:pic>
        <p:nvPicPr>
          <p:cNvPr id="16" name="Picture 15">
            <a:extLst>
              <a:ext uri="{FF2B5EF4-FFF2-40B4-BE49-F238E27FC236}">
                <a16:creationId xmlns:a16="http://schemas.microsoft.com/office/drawing/2014/main" id="{337F653E-071D-EE49-8CA8-B63DD11066C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rot="20995889">
            <a:off x="4313867" y="2764968"/>
            <a:ext cx="1241840" cy="1209444"/>
          </a:xfrm>
          <a:prstGeom prst="rect">
            <a:avLst/>
          </a:prstGeom>
        </p:spPr>
      </p:pic>
      <p:pic>
        <p:nvPicPr>
          <p:cNvPr id="18" name="Picture 17">
            <a:extLst>
              <a:ext uri="{FF2B5EF4-FFF2-40B4-BE49-F238E27FC236}">
                <a16:creationId xmlns:a16="http://schemas.microsoft.com/office/drawing/2014/main" id="{8B061B16-0D21-5249-A819-D7001B6468D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760551">
            <a:off x="5664001" y="4723735"/>
            <a:ext cx="303626" cy="141692"/>
          </a:xfrm>
          <a:prstGeom prst="rect">
            <a:avLst/>
          </a:prstGeom>
        </p:spPr>
      </p:pic>
      <p:pic>
        <p:nvPicPr>
          <p:cNvPr id="36" name="Picture 35">
            <a:extLst>
              <a:ext uri="{FF2B5EF4-FFF2-40B4-BE49-F238E27FC236}">
                <a16:creationId xmlns:a16="http://schemas.microsoft.com/office/drawing/2014/main" id="{C23DB3FA-26B0-9548-A419-F3A76924F43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rot="20995889">
            <a:off x="4961024" y="3337226"/>
            <a:ext cx="263144" cy="106270"/>
          </a:xfrm>
          <a:prstGeom prst="rect">
            <a:avLst/>
          </a:prstGeom>
        </p:spPr>
      </p:pic>
      <p:pic>
        <p:nvPicPr>
          <p:cNvPr id="37" name="Picture 36">
            <a:extLst>
              <a:ext uri="{FF2B5EF4-FFF2-40B4-BE49-F238E27FC236}">
                <a16:creationId xmlns:a16="http://schemas.microsoft.com/office/drawing/2014/main" id="{7D830391-52B2-DF40-B51B-F86DC2AAA5B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rot="20995889">
            <a:off x="4866761" y="3669214"/>
            <a:ext cx="182176" cy="116390"/>
          </a:xfrm>
          <a:prstGeom prst="rect">
            <a:avLst/>
          </a:prstGeom>
        </p:spPr>
      </p:pic>
      <p:pic>
        <p:nvPicPr>
          <p:cNvPr id="64" name="Picture 63">
            <a:extLst>
              <a:ext uri="{FF2B5EF4-FFF2-40B4-BE49-F238E27FC236}">
                <a16:creationId xmlns:a16="http://schemas.microsoft.com/office/drawing/2014/main" id="{5A290331-B690-2D44-B146-5254AC969F77}"/>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20794150">
            <a:off x="5769290" y="4697483"/>
            <a:ext cx="303626" cy="141692"/>
          </a:xfrm>
          <a:prstGeom prst="rect">
            <a:avLst/>
          </a:prstGeom>
        </p:spPr>
      </p:pic>
      <p:pic>
        <p:nvPicPr>
          <p:cNvPr id="72" name="Picture 71">
            <a:extLst>
              <a:ext uri="{FF2B5EF4-FFF2-40B4-BE49-F238E27FC236}">
                <a16:creationId xmlns:a16="http://schemas.microsoft.com/office/drawing/2014/main" id="{28980ACE-02D8-6245-8E25-722855BF9978}"/>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rot="20995889">
            <a:off x="4831808" y="3599338"/>
            <a:ext cx="299115" cy="314324"/>
          </a:xfrm>
          <a:prstGeom prst="rect">
            <a:avLst/>
          </a:prstGeom>
        </p:spPr>
      </p:pic>
      <p:pic>
        <p:nvPicPr>
          <p:cNvPr id="74" name="Picture 73">
            <a:extLst>
              <a:ext uri="{FF2B5EF4-FFF2-40B4-BE49-F238E27FC236}">
                <a16:creationId xmlns:a16="http://schemas.microsoft.com/office/drawing/2014/main" id="{4AF095BE-B6B8-E24E-9BB3-BFB00E47AA82}"/>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rot="20995889">
            <a:off x="4823195" y="3293380"/>
            <a:ext cx="496836" cy="207860"/>
          </a:xfrm>
          <a:prstGeom prst="rect">
            <a:avLst/>
          </a:prstGeom>
        </p:spPr>
      </p:pic>
      <p:pic>
        <p:nvPicPr>
          <p:cNvPr id="38" name="Picture 37">
            <a:extLst>
              <a:ext uri="{FF2B5EF4-FFF2-40B4-BE49-F238E27FC236}">
                <a16:creationId xmlns:a16="http://schemas.microsoft.com/office/drawing/2014/main" id="{8B040185-A2BC-AA4D-A21A-F3FB3EB1ED3E}"/>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rot="21174938">
            <a:off x="4894595" y="3259396"/>
            <a:ext cx="389653" cy="101209"/>
          </a:xfrm>
          <a:prstGeom prst="rect">
            <a:avLst/>
          </a:prstGeom>
        </p:spPr>
      </p:pic>
      <p:pic>
        <p:nvPicPr>
          <p:cNvPr id="3" name="Picture 2" descr="Sasha's birthday card and a card for his weekly pocket money">
            <a:extLst>
              <a:ext uri="{FF2B5EF4-FFF2-40B4-BE49-F238E27FC236}">
                <a16:creationId xmlns:a16="http://schemas.microsoft.com/office/drawing/2014/main" id="{6C0E5031-59B4-4D4F-B9BD-BB60612CBA69}"/>
              </a:ext>
            </a:extLst>
          </p:cNvPr>
          <p:cNvPicPr>
            <a:picLocks noChangeAspect="1"/>
          </p:cNvPicPr>
          <p:nvPr/>
        </p:nvPicPr>
        <p:blipFill>
          <a:blip r:embed="rId14"/>
          <a:stretch>
            <a:fillRect/>
          </a:stretch>
        </p:blipFill>
        <p:spPr>
          <a:xfrm>
            <a:off x="7674333" y="2046390"/>
            <a:ext cx="1629687" cy="1134960"/>
          </a:xfrm>
          <a:prstGeom prst="rect">
            <a:avLst/>
          </a:prstGeom>
        </p:spPr>
      </p:pic>
      <p:pic>
        <p:nvPicPr>
          <p:cNvPr id="7" name="Picture 6" descr="Envelope with coins coming out">
            <a:extLst>
              <a:ext uri="{FF2B5EF4-FFF2-40B4-BE49-F238E27FC236}">
                <a16:creationId xmlns:a16="http://schemas.microsoft.com/office/drawing/2014/main" id="{C3EF2D3F-5D46-1647-90E6-BB7B746708E2}"/>
              </a:ext>
            </a:extLst>
          </p:cNvPr>
          <p:cNvPicPr>
            <a:picLocks noChangeAspect="1"/>
          </p:cNvPicPr>
          <p:nvPr/>
        </p:nvPicPr>
        <p:blipFill>
          <a:blip r:embed="rId15"/>
          <a:stretch>
            <a:fillRect/>
          </a:stretch>
        </p:blipFill>
        <p:spPr>
          <a:xfrm rot="21039200">
            <a:off x="7408222" y="3815534"/>
            <a:ext cx="1508255" cy="1533253"/>
          </a:xfrm>
          <a:prstGeom prst="rect">
            <a:avLst/>
          </a:prstGeom>
        </p:spPr>
      </p:pic>
      <p:pic>
        <p:nvPicPr>
          <p:cNvPr id="11" name="Picture 10" descr="A dog">
            <a:extLst>
              <a:ext uri="{FF2B5EF4-FFF2-40B4-BE49-F238E27FC236}">
                <a16:creationId xmlns:a16="http://schemas.microsoft.com/office/drawing/2014/main" id="{2031A2E6-3742-5941-8045-B7DEEE2E4DB4}"/>
              </a:ext>
            </a:extLst>
          </p:cNvPr>
          <p:cNvPicPr>
            <a:picLocks noChangeAspect="1"/>
          </p:cNvPicPr>
          <p:nvPr/>
        </p:nvPicPr>
        <p:blipFill>
          <a:blip r:embed="rId16"/>
          <a:stretch>
            <a:fillRect/>
          </a:stretch>
        </p:blipFill>
        <p:spPr>
          <a:xfrm rot="1441222">
            <a:off x="6098264" y="5598038"/>
            <a:ext cx="1297367" cy="1040982"/>
          </a:xfrm>
          <a:prstGeom prst="rect">
            <a:avLst/>
          </a:prstGeom>
        </p:spPr>
      </p:pic>
      <p:pic>
        <p:nvPicPr>
          <p:cNvPr id="13" name="Picture 12" descr="Sasha holding a comic book">
            <a:extLst>
              <a:ext uri="{FF2B5EF4-FFF2-40B4-BE49-F238E27FC236}">
                <a16:creationId xmlns:a16="http://schemas.microsoft.com/office/drawing/2014/main" id="{5DFAEDBA-165A-FA4E-8959-924F809ABDCF}"/>
              </a:ext>
            </a:extLst>
          </p:cNvPr>
          <p:cNvPicPr>
            <a:picLocks noChangeAspect="1"/>
          </p:cNvPicPr>
          <p:nvPr/>
        </p:nvPicPr>
        <p:blipFill>
          <a:blip r:embed="rId17"/>
          <a:stretch>
            <a:fillRect/>
          </a:stretch>
        </p:blipFill>
        <p:spPr>
          <a:xfrm>
            <a:off x="2034540" y="5138174"/>
            <a:ext cx="1544879" cy="1603546"/>
          </a:xfrm>
          <a:prstGeom prst="rect">
            <a:avLst/>
          </a:prstGeom>
        </p:spPr>
      </p:pic>
      <p:pic>
        <p:nvPicPr>
          <p:cNvPr id="15" name="Picture 14" descr="A card reader and a debit card">
            <a:extLst>
              <a:ext uri="{FF2B5EF4-FFF2-40B4-BE49-F238E27FC236}">
                <a16:creationId xmlns:a16="http://schemas.microsoft.com/office/drawing/2014/main" id="{8EFE3739-8F2A-654A-BBA1-BFDF8B997B39}"/>
              </a:ext>
            </a:extLst>
          </p:cNvPr>
          <p:cNvPicPr>
            <a:picLocks noChangeAspect="1"/>
          </p:cNvPicPr>
          <p:nvPr/>
        </p:nvPicPr>
        <p:blipFill>
          <a:blip r:embed="rId18"/>
          <a:srcRect/>
          <a:stretch/>
        </p:blipFill>
        <p:spPr>
          <a:xfrm>
            <a:off x="365760" y="3562565"/>
            <a:ext cx="2080959" cy="1705181"/>
          </a:xfrm>
          <a:prstGeom prst="rect">
            <a:avLst/>
          </a:prstGeom>
        </p:spPr>
      </p:pic>
      <p:pic>
        <p:nvPicPr>
          <p:cNvPr id="21" name="Picture 20" descr="Sasha's face looking sad">
            <a:extLst>
              <a:ext uri="{FF2B5EF4-FFF2-40B4-BE49-F238E27FC236}">
                <a16:creationId xmlns:a16="http://schemas.microsoft.com/office/drawing/2014/main" id="{4B7E5010-FA7E-094F-9C84-C899E94428A2}"/>
              </a:ext>
            </a:extLst>
          </p:cNvPr>
          <p:cNvPicPr>
            <a:picLocks noChangeAspect="1"/>
          </p:cNvPicPr>
          <p:nvPr/>
        </p:nvPicPr>
        <p:blipFill>
          <a:blip r:embed="rId19"/>
          <a:stretch>
            <a:fillRect/>
          </a:stretch>
        </p:blipFill>
        <p:spPr>
          <a:xfrm rot="239864">
            <a:off x="1390300" y="2108453"/>
            <a:ext cx="1089582" cy="1089582"/>
          </a:xfrm>
          <a:prstGeom prst="rect">
            <a:avLst/>
          </a:prstGeom>
        </p:spPr>
      </p:pic>
    </p:spTree>
    <p:extLst>
      <p:ext uri="{BB962C8B-B14F-4D97-AF65-F5344CB8AC3E}">
        <p14:creationId xmlns:p14="http://schemas.microsoft.com/office/powerpoint/2010/main" val="21448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74"/>
                                        </p:tgtEl>
                                        <p:attrNameLst>
                                          <p:attrName>style.visibility</p:attrName>
                                        </p:attrNameLst>
                                      </p:cBhvr>
                                      <p:to>
                                        <p:strVal val="visible"/>
                                      </p:to>
                                    </p:set>
                                  </p:childTnLst>
                                </p:cTn>
                              </p:par>
                            </p:childTnLst>
                          </p:cTn>
                        </p:par>
                        <p:par>
                          <p:cTn id="7" fill="hold">
                            <p:stCondLst>
                              <p:cond delay="2000"/>
                            </p:stCondLst>
                            <p:childTnLst>
                              <p:par>
                                <p:cTn id="8" presetID="1" presetClass="exit" presetSubtype="0" fill="hold" nodeType="afterEffect">
                                  <p:stCondLst>
                                    <p:cond delay="200"/>
                                  </p:stCondLst>
                                  <p:childTnLst>
                                    <p:set>
                                      <p:cBhvr>
                                        <p:cTn id="9" dur="1" fill="hold">
                                          <p:stCondLst>
                                            <p:cond delay="0"/>
                                          </p:stCondLst>
                                        </p:cTn>
                                        <p:tgtEl>
                                          <p:spTgt spid="74"/>
                                        </p:tgtEl>
                                        <p:attrNameLst>
                                          <p:attrName>style.visibility</p:attrName>
                                        </p:attrNameLst>
                                      </p:cBhvr>
                                      <p:to>
                                        <p:strVal val="hidden"/>
                                      </p:to>
                                    </p:set>
                                  </p:childTnLst>
                                </p:cTn>
                              </p:par>
                            </p:childTnLst>
                          </p:cTn>
                        </p:par>
                        <p:par>
                          <p:cTn id="10" fill="hold">
                            <p:stCondLst>
                              <p:cond delay="2200"/>
                            </p:stCondLst>
                            <p:childTnLst>
                              <p:par>
                                <p:cTn id="11" presetID="1" presetClass="entr" presetSubtype="0" fill="hold" nodeType="afterEffect">
                                  <p:stCondLst>
                                    <p:cond delay="1000"/>
                                  </p:stCondLst>
                                  <p:childTnLst>
                                    <p:set>
                                      <p:cBhvr>
                                        <p:cTn id="12" dur="1" fill="hold">
                                          <p:stCondLst>
                                            <p:cond delay="0"/>
                                          </p:stCondLst>
                                        </p:cTn>
                                        <p:tgtEl>
                                          <p:spTgt spid="72"/>
                                        </p:tgtEl>
                                        <p:attrNameLst>
                                          <p:attrName>style.visibility</p:attrName>
                                        </p:attrNameLst>
                                      </p:cBhvr>
                                      <p:to>
                                        <p:strVal val="visible"/>
                                      </p:to>
                                    </p:set>
                                  </p:childTnLst>
                                </p:cTn>
                              </p:par>
                            </p:childTnLst>
                          </p:cTn>
                        </p:par>
                        <p:par>
                          <p:cTn id="13" fill="hold">
                            <p:stCondLst>
                              <p:cond delay="3200"/>
                            </p:stCondLst>
                            <p:childTnLst>
                              <p:par>
                                <p:cTn id="14" presetID="8" presetClass="emph" presetSubtype="0" repeatCount="2000" accel="50000" decel="50000" autoRev="1" fill="hold" nodeType="afterEffect">
                                  <p:stCondLst>
                                    <p:cond delay="0"/>
                                  </p:stCondLst>
                                  <p:childTnLst>
                                    <p:animRot by="-1200000">
                                      <p:cBhvr>
                                        <p:cTn id="15" dur="500" fill="hold"/>
                                        <p:tgtEl>
                                          <p:spTgt spid="58"/>
                                        </p:tgtEl>
                                        <p:attrNameLst>
                                          <p:attrName>r</p:attrName>
                                        </p:attrNameLst>
                                      </p:cBhvr>
                                    </p:animRot>
                                  </p:childTnLst>
                                </p:cTn>
                              </p:par>
                              <p:par>
                                <p:cTn id="16" presetID="42" presetClass="path" presetSubtype="0" repeatCount="2000" accel="50000" decel="50000" autoRev="1" fill="hold" nodeType="withEffect">
                                  <p:stCondLst>
                                    <p:cond delay="0"/>
                                  </p:stCondLst>
                                  <p:childTnLst>
                                    <p:animMotion origin="layout" path="M 3.84615E-6 -1.48148E-6 L 0.00368 -0.12245 " pathEditMode="relative" rAng="0" ptsTypes="AA">
                                      <p:cBhvr>
                                        <p:cTn id="17" dur="500" fill="hold"/>
                                        <p:tgtEl>
                                          <p:spTgt spid="64"/>
                                        </p:tgtEl>
                                        <p:attrNameLst>
                                          <p:attrName>ppt_x</p:attrName>
                                          <p:attrName>ppt_y</p:attrName>
                                        </p:attrNameLst>
                                      </p:cBhvr>
                                      <p:rCtr x="176" y="-6134"/>
                                    </p:animMotion>
                                  </p:childTnLst>
                                </p:cTn>
                              </p:par>
                              <p:par>
                                <p:cTn id="18" presetID="8" presetClass="emph" presetSubtype="0" repeatCount="0" fill="hold" nodeType="withEffect">
                                  <p:stCondLst>
                                    <p:cond delay="100"/>
                                  </p:stCondLst>
                                  <p:childTnLst>
                                    <p:animRot by="21600000">
                                      <p:cBhvr>
                                        <p:cTn id="19" dur="750" fill="hold"/>
                                        <p:tgtEl>
                                          <p:spTgt spid="64"/>
                                        </p:tgtEl>
                                        <p:attrNameLst>
                                          <p:attrName>r</p:attrName>
                                        </p:attrNameLst>
                                      </p:cBhvr>
                                    </p:animRot>
                                  </p:childTnLst>
                                </p:cTn>
                              </p:par>
                              <p:par>
                                <p:cTn id="20" presetID="42" presetClass="path" presetSubtype="0" repeatCount="2000" accel="50000" decel="50000" autoRev="1" fill="hold" nodeType="withEffect">
                                  <p:stCondLst>
                                    <p:cond delay="0"/>
                                  </p:stCondLst>
                                  <p:childTnLst>
                                    <p:animMotion origin="layout" path="M 7.69231E-7 4.81481E-6 L 0.00401 -0.08195 " pathEditMode="relative" rAng="0" ptsTypes="AA">
                                      <p:cBhvr>
                                        <p:cTn id="21" dur="500" fill="hold"/>
                                        <p:tgtEl>
                                          <p:spTgt spid="18"/>
                                        </p:tgtEl>
                                        <p:attrNameLst>
                                          <p:attrName>ppt_x</p:attrName>
                                          <p:attrName>ppt_y</p:attrName>
                                        </p:attrNameLst>
                                      </p:cBhvr>
                                      <p:rCtr x="192" y="-4097"/>
                                    </p:animMotion>
                                  </p:childTnLst>
                                </p:cTn>
                              </p:par>
                              <p:par>
                                <p:cTn id="22" presetID="8" presetClass="emph" presetSubtype="0" fill="hold" nodeType="withEffect">
                                  <p:stCondLst>
                                    <p:cond delay="100"/>
                                  </p:stCondLst>
                                  <p:childTnLst>
                                    <p:animRot by="21600000">
                                      <p:cBhvr>
                                        <p:cTn id="23" dur="750" fill="hold"/>
                                        <p:tgtEl>
                                          <p:spTgt spid="18"/>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50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5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par>
                          <p:cTn id="50" fill="hold">
                            <p:stCondLst>
                              <p:cond delay="500"/>
                            </p:stCondLst>
                            <p:childTnLst>
                              <p:par>
                                <p:cTn id="51" presetID="1" presetClass="entr" presetSubtype="0" fill="hold" nodeType="afterEffect">
                                  <p:stCondLst>
                                    <p:cond delay="3500"/>
                                  </p:stCondLst>
                                  <p:childTnLst>
                                    <p:set>
                                      <p:cBhvr>
                                        <p:cTn id="52" dur="1" fill="hold">
                                          <p:stCondLst>
                                            <p:cond delay="0"/>
                                          </p:stCondLst>
                                        </p:cTn>
                                        <p:tgtEl>
                                          <p:spTgt spid="74"/>
                                        </p:tgtEl>
                                        <p:attrNameLst>
                                          <p:attrName>style.visibility</p:attrName>
                                        </p:attrNameLst>
                                      </p:cBhvr>
                                      <p:to>
                                        <p:strVal val="visible"/>
                                      </p:to>
                                    </p:set>
                                  </p:childTnLst>
                                </p:cTn>
                              </p:par>
                            </p:childTnLst>
                          </p:cTn>
                        </p:par>
                        <p:par>
                          <p:cTn id="53" fill="hold">
                            <p:stCondLst>
                              <p:cond delay="4000"/>
                            </p:stCondLst>
                            <p:childTnLst>
                              <p:par>
                                <p:cTn id="54" presetID="1" presetClass="exit" presetSubtype="0" fill="hold" nodeType="afterEffect">
                                  <p:stCondLst>
                                    <p:cond delay="200"/>
                                  </p:stCondLst>
                                  <p:childTnLst>
                                    <p:set>
                                      <p:cBhvr>
                                        <p:cTn id="55" dur="1" fill="hold">
                                          <p:stCondLst>
                                            <p:cond delay="0"/>
                                          </p:stCondLst>
                                        </p:cTn>
                                        <p:tgtEl>
                                          <p:spTgt spid="74"/>
                                        </p:tgtEl>
                                        <p:attrNameLst>
                                          <p:attrName>style.visibility</p:attrName>
                                        </p:attrNameLst>
                                      </p:cBhvr>
                                      <p:to>
                                        <p:strVal val="hidden"/>
                                      </p:to>
                                    </p:set>
                                  </p:childTnLst>
                                </p:cTn>
                              </p:par>
                              <p:par>
                                <p:cTn id="56" presetID="1" presetClass="entr" presetSubtype="0" fill="hold" nodeType="withEffect">
                                  <p:stCondLst>
                                    <p:cond delay="4000"/>
                                  </p:stCondLst>
                                  <p:childTnLst>
                                    <p:set>
                                      <p:cBhvr>
                                        <p:cTn id="57" dur="1" fill="hold">
                                          <p:stCondLst>
                                            <p:cond delay="0"/>
                                          </p:stCondLst>
                                        </p:cTn>
                                        <p:tgtEl>
                                          <p:spTgt spid="74"/>
                                        </p:tgtEl>
                                        <p:attrNameLst>
                                          <p:attrName>style.visibility</p:attrName>
                                        </p:attrNameLst>
                                      </p:cBhvr>
                                      <p:to>
                                        <p:strVal val="visible"/>
                                      </p:to>
                                    </p:set>
                                  </p:childTnLst>
                                </p:cTn>
                              </p:par>
                            </p:childTnLst>
                          </p:cTn>
                        </p:par>
                        <p:par>
                          <p:cTn id="58" fill="hold">
                            <p:stCondLst>
                              <p:cond delay="8000"/>
                            </p:stCondLst>
                            <p:childTnLst>
                              <p:par>
                                <p:cTn id="59" presetID="1" presetClass="exit" presetSubtype="0" fill="hold" nodeType="afterEffect">
                                  <p:stCondLst>
                                    <p:cond delay="200"/>
                                  </p:stCondLst>
                                  <p:childTnLst>
                                    <p:set>
                                      <p:cBhvr>
                                        <p:cTn id="60" dur="1" fill="hold">
                                          <p:stCondLst>
                                            <p:cond delay="0"/>
                                          </p:stCondLst>
                                        </p:cTn>
                                        <p:tgtEl>
                                          <p:spTgt spid="74"/>
                                        </p:tgtEl>
                                        <p:attrNameLst>
                                          <p:attrName>style.visibility</p:attrName>
                                        </p:attrNameLst>
                                      </p:cBhvr>
                                      <p:to>
                                        <p:strVal val="hidden"/>
                                      </p:to>
                                    </p:set>
                                  </p:childTnLst>
                                </p:cTn>
                              </p:par>
                            </p:childTnLst>
                          </p:cTn>
                        </p:par>
                        <p:par>
                          <p:cTn id="61" fill="hold">
                            <p:stCondLst>
                              <p:cond delay="8200"/>
                            </p:stCondLst>
                            <p:childTnLst>
                              <p:par>
                                <p:cTn id="62" presetID="42" presetClass="path" presetSubtype="0" autoRev="1" fill="hold" nodeType="afterEffect">
                                  <p:stCondLst>
                                    <p:cond delay="1000"/>
                                  </p:stCondLst>
                                  <p:childTnLst>
                                    <p:animMotion origin="layout" path="M -2.05128E-6 1.11111E-6 L 0.00064 -0.00556 " pathEditMode="relative" rAng="0" ptsTypes="AA">
                                      <p:cBhvr>
                                        <p:cTn id="63" dur="500" fill="hold"/>
                                        <p:tgtEl>
                                          <p:spTgt spid="38"/>
                                        </p:tgtEl>
                                        <p:attrNameLst>
                                          <p:attrName>ppt_x</p:attrName>
                                          <p:attrName>ppt_y</p:attrName>
                                        </p:attrNameLst>
                                      </p:cBhvr>
                                      <p:rCtr x="32" y="-278"/>
                                    </p:animMotion>
                                  </p:childTnLst>
                                </p:cTn>
                              </p:par>
                            </p:childTnLst>
                          </p:cTn>
                        </p:par>
                        <p:par>
                          <p:cTn id="64" fill="hold">
                            <p:stCondLst>
                              <p:cond delay="10200"/>
                            </p:stCondLst>
                            <p:childTnLst>
                              <p:par>
                                <p:cTn id="65" presetID="8" presetClass="emph" presetSubtype="0" repeatCount="2000" accel="50000" decel="50000" autoRev="1" fill="hold" nodeType="afterEffect">
                                  <p:stCondLst>
                                    <p:cond delay="0"/>
                                  </p:stCondLst>
                                  <p:childTnLst>
                                    <p:animRot by="-1200000">
                                      <p:cBhvr>
                                        <p:cTn id="66" dur="500" fill="hold"/>
                                        <p:tgtEl>
                                          <p:spTgt spid="58"/>
                                        </p:tgtEl>
                                        <p:attrNameLst>
                                          <p:attrName>r</p:attrName>
                                        </p:attrNameLst>
                                      </p:cBhvr>
                                    </p:animRot>
                                  </p:childTnLst>
                                </p:cTn>
                              </p:par>
                              <p:par>
                                <p:cTn id="67" presetID="42" presetClass="path" presetSubtype="0" repeatCount="2000" accel="50000" decel="50000" autoRev="1" fill="hold" nodeType="withEffect">
                                  <p:stCondLst>
                                    <p:cond delay="0"/>
                                  </p:stCondLst>
                                  <p:childTnLst>
                                    <p:animMotion origin="layout" path="M 7.69231E-7 4.81481E-6 L -0.00064 -0.08102 " pathEditMode="relative" rAng="0" ptsTypes="AA">
                                      <p:cBhvr>
                                        <p:cTn id="68" dur="500" fill="hold"/>
                                        <p:tgtEl>
                                          <p:spTgt spid="18"/>
                                        </p:tgtEl>
                                        <p:attrNameLst>
                                          <p:attrName>ppt_x</p:attrName>
                                          <p:attrName>ppt_y</p:attrName>
                                        </p:attrNameLst>
                                      </p:cBhvr>
                                      <p:rCtr x="-32" y="-4051"/>
                                    </p:animMotion>
                                  </p:childTnLst>
                                </p:cTn>
                              </p:par>
                              <p:par>
                                <p:cTn id="69" presetID="8" presetClass="emph" presetSubtype="0" fill="hold" nodeType="withEffect">
                                  <p:stCondLst>
                                    <p:cond delay="100"/>
                                  </p:stCondLst>
                                  <p:childTnLst>
                                    <p:animRot by="21600000">
                                      <p:cBhvr>
                                        <p:cTn id="70" dur="750" fill="hold"/>
                                        <p:tgtEl>
                                          <p:spTgt spid="18"/>
                                        </p:tgtEl>
                                        <p:attrNameLst>
                                          <p:attrName>r</p:attrName>
                                        </p:attrNameLst>
                                      </p:cBhvr>
                                    </p:animRot>
                                  </p:childTnLst>
                                </p:cTn>
                              </p:par>
                              <p:par>
                                <p:cTn id="71" presetID="42" presetClass="path" presetSubtype="0" repeatCount="2000" accel="50000" decel="50000" autoRev="1" fill="hold" nodeType="withEffect">
                                  <p:stCondLst>
                                    <p:cond delay="0"/>
                                  </p:stCondLst>
                                  <p:childTnLst>
                                    <p:animMotion origin="layout" path="M 3.84615E-6 -1.48148E-6 L -0.00209 -0.11667 " pathEditMode="relative" rAng="0" ptsTypes="AA">
                                      <p:cBhvr>
                                        <p:cTn id="72" dur="500" fill="hold"/>
                                        <p:tgtEl>
                                          <p:spTgt spid="64"/>
                                        </p:tgtEl>
                                        <p:attrNameLst>
                                          <p:attrName>ppt_x</p:attrName>
                                          <p:attrName>ppt_y</p:attrName>
                                        </p:attrNameLst>
                                      </p:cBhvr>
                                      <p:rCtr x="-112" y="-5833"/>
                                    </p:animMotion>
                                  </p:childTnLst>
                                </p:cTn>
                              </p:par>
                              <p:par>
                                <p:cTn id="73" presetID="8" presetClass="emph" presetSubtype="0" fill="hold" nodeType="withEffect">
                                  <p:stCondLst>
                                    <p:cond delay="100"/>
                                  </p:stCondLst>
                                  <p:childTnLst>
                                    <p:animRot by="21600000">
                                      <p:cBhvr>
                                        <p:cTn id="74" dur="750" fill="hold"/>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11DB0D-A528-1542-8DF0-6956073C2FD3}"/>
              </a:ext>
            </a:extLst>
          </p:cNvPr>
          <p:cNvSpPr>
            <a:spLocks noGrp="1"/>
          </p:cNvSpPr>
          <p:nvPr>
            <p:ph type="title"/>
          </p:nvPr>
        </p:nvSpPr>
        <p:spPr>
          <a:xfrm>
            <a:off x="0" y="720000"/>
            <a:ext cx="9906000" cy="720230"/>
          </a:xfrm>
        </p:spPr>
        <p:txBody>
          <a:bodyPr/>
          <a:lstStyle/>
          <a:p>
            <a:pPr lvl="0" eaLnBrk="1" hangingPunct="1">
              <a:lnSpc>
                <a:spcPts val="3800"/>
              </a:lnSpc>
            </a:pPr>
            <a:r>
              <a:rPr lang="en-US" cap="none" dirty="0">
                <a:solidFill>
                  <a:srgbClr val="00864F"/>
                </a:solidFill>
                <a:ea typeface="ＭＳ Ｐゴシック"/>
              </a:rPr>
              <a:t>What have we learnt today?</a:t>
            </a:r>
          </a:p>
        </p:txBody>
      </p:sp>
      <p:sp>
        <p:nvSpPr>
          <p:cNvPr id="13" name="TextBox 12">
            <a:extLst>
              <a:ext uri="{FF2B5EF4-FFF2-40B4-BE49-F238E27FC236}">
                <a16:creationId xmlns:a16="http://schemas.microsoft.com/office/drawing/2014/main" id="{742AF4E2-91AC-4C45-BE0F-FC173F5B33EC}"/>
              </a:ext>
            </a:extLst>
          </p:cNvPr>
          <p:cNvSpPr txBox="1"/>
          <p:nvPr/>
        </p:nvSpPr>
        <p:spPr>
          <a:xfrm>
            <a:off x="2122170" y="1620000"/>
            <a:ext cx="5661660" cy="800284"/>
          </a:xfrm>
          <a:prstGeom prst="rect">
            <a:avLst/>
          </a:prstGeom>
          <a:noFill/>
        </p:spPr>
        <p:txBody>
          <a:bodyPr wrap="square" lIns="0" tIns="0" rIns="0" bIns="0" rtlCol="0">
            <a:spAutoFit/>
          </a:bodyPr>
          <a:lstStyle/>
          <a:p>
            <a:pPr algn="ctr">
              <a:lnSpc>
                <a:spcPts val="3200"/>
              </a:lnSpc>
              <a:spcAft>
                <a:spcPts val="1200"/>
              </a:spcAft>
              <a:buClr>
                <a:schemeClr val="accent1"/>
              </a:buClr>
            </a:pPr>
            <a:r>
              <a:rPr lang="en-US" dirty="0">
                <a:latin typeface="Arial" panose="020B0604020202020204" pitchFamily="34" charset="0"/>
              </a:rPr>
              <a:t>What advice would you give to someone to help them to keep their money safe?</a:t>
            </a:r>
          </a:p>
        </p:txBody>
      </p:sp>
      <p:pic>
        <p:nvPicPr>
          <p:cNvPr id="29" name="Picture 28" descr="A wallet">
            <a:extLst>
              <a:ext uri="{FF2B5EF4-FFF2-40B4-BE49-F238E27FC236}">
                <a16:creationId xmlns:a16="http://schemas.microsoft.com/office/drawing/2014/main" id="{FE9B1632-3768-7340-AB61-427041E371A5}"/>
              </a:ext>
            </a:extLst>
          </p:cNvPr>
          <p:cNvPicPr>
            <a:picLocks noChangeAspect="1"/>
          </p:cNvPicPr>
          <p:nvPr/>
        </p:nvPicPr>
        <p:blipFill>
          <a:blip r:embed="rId3"/>
          <a:stretch>
            <a:fillRect/>
          </a:stretch>
        </p:blipFill>
        <p:spPr>
          <a:xfrm>
            <a:off x="2814513" y="2775235"/>
            <a:ext cx="860392" cy="711730"/>
          </a:xfrm>
          <a:prstGeom prst="rect">
            <a:avLst/>
          </a:prstGeom>
        </p:spPr>
      </p:pic>
      <p:pic>
        <p:nvPicPr>
          <p:cNvPr id="14" name="Picture 13" descr="A bank">
            <a:extLst>
              <a:ext uri="{FF2B5EF4-FFF2-40B4-BE49-F238E27FC236}">
                <a16:creationId xmlns:a16="http://schemas.microsoft.com/office/drawing/2014/main" id="{39DB1960-412A-0C41-9F28-CABC316B734C}"/>
              </a:ext>
            </a:extLst>
          </p:cNvPr>
          <p:cNvPicPr>
            <a:picLocks noChangeAspect="1"/>
          </p:cNvPicPr>
          <p:nvPr/>
        </p:nvPicPr>
        <p:blipFill>
          <a:blip r:embed="rId4"/>
          <a:stretch>
            <a:fillRect/>
          </a:stretch>
        </p:blipFill>
        <p:spPr>
          <a:xfrm>
            <a:off x="4478214" y="2485570"/>
            <a:ext cx="949572" cy="899214"/>
          </a:xfrm>
          <a:prstGeom prst="rect">
            <a:avLst/>
          </a:prstGeom>
        </p:spPr>
      </p:pic>
      <p:pic>
        <p:nvPicPr>
          <p:cNvPr id="8" name="Picture 7" descr="A purse">
            <a:extLst>
              <a:ext uri="{FF2B5EF4-FFF2-40B4-BE49-F238E27FC236}">
                <a16:creationId xmlns:a16="http://schemas.microsoft.com/office/drawing/2014/main" id="{E5E8D744-1D58-444F-A291-4ABA20B18EEC}"/>
              </a:ext>
            </a:extLst>
          </p:cNvPr>
          <p:cNvPicPr>
            <a:picLocks noChangeAspect="1"/>
          </p:cNvPicPr>
          <p:nvPr/>
        </p:nvPicPr>
        <p:blipFill>
          <a:blip r:embed="rId5"/>
          <a:stretch>
            <a:fillRect/>
          </a:stretch>
        </p:blipFill>
        <p:spPr>
          <a:xfrm>
            <a:off x="6232030" y="2770160"/>
            <a:ext cx="877950" cy="730082"/>
          </a:xfrm>
          <a:prstGeom prst="rect">
            <a:avLst/>
          </a:prstGeom>
        </p:spPr>
      </p:pic>
      <p:sp>
        <p:nvSpPr>
          <p:cNvPr id="16" name="TextBox 15">
            <a:extLst>
              <a:ext uri="{FF2B5EF4-FFF2-40B4-BE49-F238E27FC236}">
                <a16:creationId xmlns:a16="http://schemas.microsoft.com/office/drawing/2014/main" id="{BBD7E9BF-29AB-3546-B1DC-5CD3998FBB42}"/>
              </a:ext>
            </a:extLst>
          </p:cNvPr>
          <p:cNvSpPr txBox="1"/>
          <p:nvPr/>
        </p:nvSpPr>
        <p:spPr>
          <a:xfrm>
            <a:off x="0" y="4032000"/>
            <a:ext cx="9906000" cy="389915"/>
          </a:xfrm>
          <a:prstGeom prst="rect">
            <a:avLst/>
          </a:prstGeom>
          <a:noFill/>
        </p:spPr>
        <p:txBody>
          <a:bodyPr wrap="square" lIns="0" tIns="0" rIns="0" bIns="0" rtlCol="0">
            <a:spAutoFit/>
          </a:bodyPr>
          <a:lstStyle/>
          <a:p>
            <a:pPr algn="ctr">
              <a:lnSpc>
                <a:spcPts val="3200"/>
              </a:lnSpc>
              <a:spcAft>
                <a:spcPts val="1200"/>
              </a:spcAft>
              <a:buClr>
                <a:schemeClr val="accent1"/>
              </a:buClr>
            </a:pPr>
            <a:r>
              <a:rPr lang="en-US" dirty="0">
                <a:latin typeface="Arial" panose="020B0604020202020204" pitchFamily="34" charset="0"/>
              </a:rPr>
              <a:t>How can money make you feel?</a:t>
            </a:r>
          </a:p>
        </p:txBody>
      </p:sp>
      <p:pic>
        <p:nvPicPr>
          <p:cNvPr id="32" name="Picture 31" descr="Illustration of a twenty pound note">
            <a:extLst>
              <a:ext uri="{FF2B5EF4-FFF2-40B4-BE49-F238E27FC236}">
                <a16:creationId xmlns:a16="http://schemas.microsoft.com/office/drawing/2014/main" id="{852B5AB7-DD21-8141-9271-30732F5E9068}"/>
              </a:ext>
            </a:extLst>
          </p:cNvPr>
          <p:cNvPicPr>
            <a:picLocks noChangeAspect="1"/>
          </p:cNvPicPr>
          <p:nvPr/>
        </p:nvPicPr>
        <p:blipFill>
          <a:blip r:embed="rId6"/>
          <a:srcRect/>
          <a:stretch/>
        </p:blipFill>
        <p:spPr>
          <a:xfrm>
            <a:off x="4560391" y="4702589"/>
            <a:ext cx="1298924" cy="715181"/>
          </a:xfrm>
          <a:prstGeom prst="rect">
            <a:avLst/>
          </a:prstGeom>
        </p:spPr>
      </p:pic>
      <p:pic>
        <p:nvPicPr>
          <p:cNvPr id="33" name="Picture 32" descr="Illustration of a five pound note">
            <a:extLst>
              <a:ext uri="{FF2B5EF4-FFF2-40B4-BE49-F238E27FC236}">
                <a16:creationId xmlns:a16="http://schemas.microsoft.com/office/drawing/2014/main" id="{CB938E69-2B3C-B14A-B15A-5D42E06F7E42}"/>
              </a:ext>
            </a:extLst>
          </p:cNvPr>
          <p:cNvPicPr>
            <a:picLocks noChangeAspect="1"/>
          </p:cNvPicPr>
          <p:nvPr/>
        </p:nvPicPr>
        <p:blipFill>
          <a:blip r:embed="rId7"/>
          <a:srcRect/>
          <a:stretch/>
        </p:blipFill>
        <p:spPr>
          <a:xfrm>
            <a:off x="5091646" y="5255128"/>
            <a:ext cx="1414974" cy="779077"/>
          </a:xfrm>
          <a:prstGeom prst="rect">
            <a:avLst/>
          </a:prstGeom>
        </p:spPr>
      </p:pic>
      <p:pic>
        <p:nvPicPr>
          <p:cNvPr id="34" name="Picture 33" descr="illustration of a stack of coins">
            <a:extLst>
              <a:ext uri="{FF2B5EF4-FFF2-40B4-BE49-F238E27FC236}">
                <a16:creationId xmlns:a16="http://schemas.microsoft.com/office/drawing/2014/main" id="{EAA98B51-B132-724D-AA49-940A285CB600}"/>
              </a:ext>
            </a:extLst>
          </p:cNvPr>
          <p:cNvPicPr>
            <a:picLocks noChangeAspect="1"/>
          </p:cNvPicPr>
          <p:nvPr/>
        </p:nvPicPr>
        <p:blipFill>
          <a:blip r:embed="rId8"/>
          <a:stretch>
            <a:fillRect/>
          </a:stretch>
        </p:blipFill>
        <p:spPr>
          <a:xfrm>
            <a:off x="3856799" y="4850133"/>
            <a:ext cx="1353054" cy="1324697"/>
          </a:xfrm>
          <a:prstGeom prst="rect">
            <a:avLst/>
          </a:prstGeom>
        </p:spPr>
      </p:pic>
    </p:spTree>
    <p:extLst>
      <p:ext uri="{BB962C8B-B14F-4D97-AF65-F5344CB8AC3E}">
        <p14:creationId xmlns:p14="http://schemas.microsoft.com/office/powerpoint/2010/main" val="34384622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42" presetClass="path" presetSubtype="0" fill="hold" nodeType="withEffect" p14:presetBounceEnd="50000">
                                      <p:stCondLst>
                                        <p:cond delay="0"/>
                                      </p:stCondLst>
                                      <p:childTnLst>
                                        <p:animMotion origin="layout" path="M 3.07692E-6 -1.48148E-6 L 0.02051 -1.48148E-6 " pathEditMode="relative" rAng="0" ptsTypes="AA" p14:bounceEnd="50000">
                                          <p:cBhvr>
                                            <p:cTn id="13" dur="1000" fill="hold"/>
                                            <p:tgtEl>
                                              <p:spTgt spid="29"/>
                                            </p:tgtEl>
                                            <p:attrNameLst>
                                              <p:attrName>ppt_x</p:attrName>
                                              <p:attrName>ppt_y</p:attrName>
                                            </p:attrNameLst>
                                          </p:cBhvr>
                                          <p:rCtr x="1026" y="0"/>
                                        </p:animMotion>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42" presetClass="path" presetSubtype="0" fill="hold" nodeType="withEffect" p14:presetBounceEnd="50000">
                                      <p:stCondLst>
                                        <p:cond delay="0"/>
                                      </p:stCondLst>
                                      <p:childTnLst>
                                        <p:animMotion origin="layout" path="M 0 7.40741E-7 L 0 0.01782 " pathEditMode="relative" rAng="0" ptsTypes="AA" p14:bounceEnd="50000">
                                          <p:cBhvr>
                                            <p:cTn id="18" dur="1000" fill="hold"/>
                                            <p:tgtEl>
                                              <p:spTgt spid="14"/>
                                            </p:tgtEl>
                                            <p:attrNameLst>
                                              <p:attrName>ppt_x</p:attrName>
                                              <p:attrName>ppt_y</p:attrName>
                                            </p:attrNameLst>
                                          </p:cBhvr>
                                          <p:rCtr x="0" y="880"/>
                                        </p:animMotion>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42" presetClass="path" presetSubtype="0" fill="hold" nodeType="withEffect" p14:presetBounceEnd="50000">
                                      <p:stCondLst>
                                        <p:cond delay="0"/>
                                      </p:stCondLst>
                                      <p:childTnLst>
                                        <p:animMotion origin="layout" path="M 0.00609 -1.48148E-6 L -0.01667 -1.48148E-6 " pathEditMode="relative" rAng="0" ptsTypes="AA" p14:bounceEnd="50000">
                                          <p:cBhvr>
                                            <p:cTn id="23" dur="1000" fill="hold"/>
                                            <p:tgtEl>
                                              <p:spTgt spid="8"/>
                                            </p:tgtEl>
                                            <p:attrNameLst>
                                              <p:attrName>ppt_x</p:attrName>
                                              <p:attrName>ppt_y</p:attrName>
                                            </p:attrNameLst>
                                          </p:cBhvr>
                                          <p:rCtr x="-1138" y="0"/>
                                        </p:animMotion>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2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childTnLst>
                                    </p:cTn>
                                  </p:par>
                                  <p:par>
                                    <p:cTn id="35" presetID="42" presetClass="path" presetSubtype="0" decel="50000" fill="hold" nodeType="withEffect">
                                      <p:stCondLst>
                                        <p:cond delay="200"/>
                                      </p:stCondLst>
                                      <p:childTnLst>
                                        <p:animMotion origin="layout" path="M -1.53846E-6 -1.48148E-6 L 0.02051 -1.48148E-6 " pathEditMode="relative" rAng="0" ptsTypes="AA">
                                          <p:cBhvr>
                                            <p:cTn id="36" dur="1000" fill="hold"/>
                                            <p:tgtEl>
                                              <p:spTgt spid="32"/>
                                            </p:tgtEl>
                                            <p:attrNameLst>
                                              <p:attrName>ppt_x</p:attrName>
                                              <p:attrName>ppt_y</p:attrName>
                                            </p:attrNameLst>
                                          </p:cBhvr>
                                          <p:rCtr x="1026" y="0"/>
                                        </p:animMotion>
                                      </p:childTnLst>
                                    </p:cTn>
                                  </p:par>
                                  <p:par>
                                    <p:cTn id="37" presetID="10" presetClass="entr" presetSubtype="0" fill="hold" nodeType="withEffect">
                                      <p:stCondLst>
                                        <p:cond delay="40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childTnLst>
                                    </p:cTn>
                                  </p:par>
                                  <p:par>
                                    <p:cTn id="40" presetID="42" presetClass="path" presetSubtype="0" decel="50000" fill="hold" nodeType="withEffect">
                                      <p:stCondLst>
                                        <p:cond delay="400"/>
                                      </p:stCondLst>
                                      <p:childTnLst>
                                        <p:animMotion origin="layout" path="M 3.33333E-6 3.33333E-6 L 0.02051 3.33333E-6 " pathEditMode="relative" rAng="0" ptsTypes="AA">
                                          <p:cBhvr>
                                            <p:cTn id="41" dur="1000" fill="hold"/>
                                            <p:tgtEl>
                                              <p:spTgt spid="33"/>
                                            </p:tgtEl>
                                            <p:attrNameLst>
                                              <p:attrName>ppt_x</p:attrName>
                                              <p:attrName>ppt_y</p:attrName>
                                            </p:attrNameLst>
                                          </p:cBhvr>
                                          <p:rCtr x="10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42" presetClass="path" presetSubtype="0" fill="hold" nodeType="withEffect">
                                      <p:stCondLst>
                                        <p:cond delay="0"/>
                                      </p:stCondLst>
                                      <p:childTnLst>
                                        <p:animMotion origin="layout" path="M 3.07692E-6 -1.48148E-6 L 0.02051 -1.48148E-6 " pathEditMode="relative" rAng="0" ptsTypes="AA">
                                          <p:cBhvr>
                                            <p:cTn id="13" dur="1000" fill="hold"/>
                                            <p:tgtEl>
                                              <p:spTgt spid="29"/>
                                            </p:tgtEl>
                                            <p:attrNameLst>
                                              <p:attrName>ppt_x</p:attrName>
                                              <p:attrName>ppt_y</p:attrName>
                                            </p:attrNameLst>
                                          </p:cBhvr>
                                          <p:rCtr x="1026" y="0"/>
                                        </p:animMotion>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42" presetClass="path" presetSubtype="0" fill="hold" nodeType="withEffect">
                                      <p:stCondLst>
                                        <p:cond delay="0"/>
                                      </p:stCondLst>
                                      <p:childTnLst>
                                        <p:animMotion origin="layout" path="M 0 7.40741E-7 L 0 0.01782 " pathEditMode="relative" rAng="0" ptsTypes="AA">
                                          <p:cBhvr>
                                            <p:cTn id="18" dur="1000" fill="hold"/>
                                            <p:tgtEl>
                                              <p:spTgt spid="14"/>
                                            </p:tgtEl>
                                            <p:attrNameLst>
                                              <p:attrName>ppt_x</p:attrName>
                                              <p:attrName>ppt_y</p:attrName>
                                            </p:attrNameLst>
                                          </p:cBhvr>
                                          <p:rCtr x="0" y="880"/>
                                        </p:animMotion>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42" presetClass="path" presetSubtype="0" fill="hold" nodeType="withEffect">
                                      <p:stCondLst>
                                        <p:cond delay="0"/>
                                      </p:stCondLst>
                                      <p:childTnLst>
                                        <p:animMotion origin="layout" path="M 0.00609 -1.48148E-6 L -0.01667 -1.48148E-6 " pathEditMode="relative" rAng="0" ptsTypes="AA">
                                          <p:cBhvr>
                                            <p:cTn id="23" dur="1000" fill="hold"/>
                                            <p:tgtEl>
                                              <p:spTgt spid="8"/>
                                            </p:tgtEl>
                                            <p:attrNameLst>
                                              <p:attrName>ppt_x</p:attrName>
                                              <p:attrName>ppt_y</p:attrName>
                                            </p:attrNameLst>
                                          </p:cBhvr>
                                          <p:rCtr x="-1138" y="0"/>
                                        </p:animMotion>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2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childTnLst>
                                    </p:cTn>
                                  </p:par>
                                  <p:par>
                                    <p:cTn id="35" presetID="42" presetClass="path" presetSubtype="0" decel="50000" fill="hold" nodeType="withEffect">
                                      <p:stCondLst>
                                        <p:cond delay="200"/>
                                      </p:stCondLst>
                                      <p:childTnLst>
                                        <p:animMotion origin="layout" path="M -1.53846E-6 -1.48148E-6 L 0.02051 -1.48148E-6 " pathEditMode="relative" rAng="0" ptsTypes="AA">
                                          <p:cBhvr>
                                            <p:cTn id="36" dur="1000" fill="hold"/>
                                            <p:tgtEl>
                                              <p:spTgt spid="32"/>
                                            </p:tgtEl>
                                            <p:attrNameLst>
                                              <p:attrName>ppt_x</p:attrName>
                                              <p:attrName>ppt_y</p:attrName>
                                            </p:attrNameLst>
                                          </p:cBhvr>
                                          <p:rCtr x="1026" y="0"/>
                                        </p:animMotion>
                                      </p:childTnLst>
                                    </p:cTn>
                                  </p:par>
                                  <p:par>
                                    <p:cTn id="37" presetID="10" presetClass="entr" presetSubtype="0" fill="hold" nodeType="withEffect">
                                      <p:stCondLst>
                                        <p:cond delay="40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childTnLst>
                                    </p:cTn>
                                  </p:par>
                                  <p:par>
                                    <p:cTn id="40" presetID="42" presetClass="path" presetSubtype="0" decel="50000" fill="hold" nodeType="withEffect">
                                      <p:stCondLst>
                                        <p:cond delay="400"/>
                                      </p:stCondLst>
                                      <p:childTnLst>
                                        <p:animMotion origin="layout" path="M 3.33333E-6 1.85185E-6 L 0.02051 1.85185E-6 " pathEditMode="relative" rAng="0" ptsTypes="AA">
                                          <p:cBhvr>
                                            <p:cTn id="41" dur="1000" fill="hold"/>
                                            <p:tgtEl>
                                              <p:spTgt spid="33"/>
                                            </p:tgtEl>
                                            <p:attrNameLst>
                                              <p:attrName>ppt_x</p:attrName>
                                              <p:attrName>ppt_y</p:attrName>
                                            </p:attrNameLst>
                                          </p:cBhvr>
                                          <p:rCtr x="10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6974-B4CC-6240-B582-F50750A9B79A}"/>
              </a:ext>
            </a:extLst>
          </p:cNvPr>
          <p:cNvSpPr>
            <a:spLocks noGrp="1"/>
          </p:cNvSpPr>
          <p:nvPr>
            <p:ph type="title"/>
          </p:nvPr>
        </p:nvSpPr>
        <p:spPr>
          <a:xfrm>
            <a:off x="0" y="1858771"/>
            <a:ext cx="9906000" cy="1093788"/>
          </a:xfrm>
        </p:spPr>
        <p:txBody>
          <a:bodyPr/>
          <a:lstStyle/>
          <a:p>
            <a:pPr lvl="0"/>
            <a:r>
              <a:rPr lang="en-GB" sz="5400" cap="none" dirty="0">
                <a:solidFill>
                  <a:srgbClr val="00864F"/>
                </a:solidFill>
                <a:ea typeface="ＭＳ Ｐゴシック"/>
              </a:rPr>
              <a:t>A big thank you!</a:t>
            </a:r>
          </a:p>
        </p:txBody>
      </p:sp>
      <p:pic>
        <p:nvPicPr>
          <p:cNvPr id="3" name="Picture 2" descr="illustration of clapping hands">
            <a:extLst>
              <a:ext uri="{FF2B5EF4-FFF2-40B4-BE49-F238E27FC236}">
                <a16:creationId xmlns:a16="http://schemas.microsoft.com/office/drawing/2014/main" id="{71F35291-3203-BC47-AC3E-9DC856354AE5}"/>
              </a:ext>
            </a:extLst>
          </p:cNvPr>
          <p:cNvPicPr>
            <a:picLocks noChangeAspect="1"/>
          </p:cNvPicPr>
          <p:nvPr/>
        </p:nvPicPr>
        <p:blipFill>
          <a:blip r:embed="rId3"/>
          <a:stretch>
            <a:fillRect/>
          </a:stretch>
        </p:blipFill>
        <p:spPr>
          <a:xfrm>
            <a:off x="3939440" y="2867330"/>
            <a:ext cx="2278084" cy="2977578"/>
          </a:xfrm>
          <a:prstGeom prst="rect">
            <a:avLst/>
          </a:prstGeom>
        </p:spPr>
      </p:pic>
      <p:pic>
        <p:nvPicPr>
          <p:cNvPr id="27" name="Picture 26" descr="Lloyds Bank logo">
            <a:extLst>
              <a:ext uri="{FF2B5EF4-FFF2-40B4-BE49-F238E27FC236}">
                <a16:creationId xmlns:a16="http://schemas.microsoft.com/office/drawing/2014/main" id="{65FCEFC9-FD25-FD4C-8224-601E709B9131}"/>
              </a:ext>
            </a:extLst>
          </p:cNvPr>
          <p:cNvPicPr>
            <a:picLocks noChangeAspect="1"/>
          </p:cNvPicPr>
          <p:nvPr/>
        </p:nvPicPr>
        <p:blipFill>
          <a:blip r:embed="rId4"/>
          <a:stretch>
            <a:fillRect/>
          </a:stretch>
        </p:blipFill>
        <p:spPr>
          <a:xfrm>
            <a:off x="4259578" y="317241"/>
            <a:ext cx="1386843" cy="1254166"/>
          </a:xfrm>
          <a:prstGeom prst="rect">
            <a:avLst/>
          </a:prstGeom>
        </p:spPr>
      </p:pic>
    </p:spTree>
    <p:extLst>
      <p:ext uri="{BB962C8B-B14F-4D97-AF65-F5344CB8AC3E}">
        <p14:creationId xmlns:p14="http://schemas.microsoft.com/office/powerpoint/2010/main" val="994528412"/>
      </p:ext>
    </p:extLst>
  </p:cSld>
  <p:clrMapOvr>
    <a:masterClrMapping/>
  </p:clrMapOvr>
</p:sld>
</file>

<file path=ppt/theme/theme1.xml><?xml version="1.0" encoding="utf-8"?>
<a:theme xmlns:a="http://schemas.openxmlformats.org/drawingml/2006/main" name="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2.xml><?xml version="1.0" encoding="utf-8"?>
<a:theme xmlns:a="http://schemas.openxmlformats.org/drawingml/2006/main" name="1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3.xml><?xml version="1.0" encoding="utf-8"?>
<a:theme xmlns:a="http://schemas.openxmlformats.org/drawingml/2006/main" name="2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4800" dirty="0" smtClean="0"/>
        </a:defPPr>
      </a:lstStyle>
    </a:txDef>
  </a:objectDefaults>
  <a:extraClrSchemeLst/>
</a:theme>
</file>

<file path=ppt/theme/theme4.xml><?xml version="1.0" encoding="utf-8"?>
<a:theme xmlns:a="http://schemas.openxmlformats.org/drawingml/2006/main" name="4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60ee5f1-4fa3-4fcc-a1f3-b38b940c1174" xsi:nil="true"/>
    <_ip_UnifiedCompliancePolicyProperties xmlns="http://schemas.microsoft.com/sharepoint/v3" xsi:nil="true"/>
    <lcf76f155ced4ddcb4097134ff3c332f xmlns="e905878e-99a7-4763-9462-8a2108216d4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0AB34C709A0441BEAA2F437930AB4E" ma:contentTypeVersion="20" ma:contentTypeDescription="Create a new document." ma:contentTypeScope="" ma:versionID="7cb9199c82f2e745307eadcb80cc6d2a">
  <xsd:schema xmlns:xsd="http://www.w3.org/2001/XMLSchema" xmlns:xs="http://www.w3.org/2001/XMLSchema" xmlns:p="http://schemas.microsoft.com/office/2006/metadata/properties" xmlns:ns1="http://schemas.microsoft.com/sharepoint/v3" xmlns:ns2="e905878e-99a7-4763-9462-8a2108216d4e" xmlns:ns3="460ee5f1-4fa3-4fcc-a1f3-b38b940c1174" targetNamespace="http://schemas.microsoft.com/office/2006/metadata/properties" ma:root="true" ma:fieldsID="8bb6a22e848f6ca4eaec622697d07a6e" ns1:_="" ns2:_="" ns3:_="">
    <xsd:import namespace="http://schemas.microsoft.com/sharepoint/v3"/>
    <xsd:import namespace="e905878e-99a7-4763-9462-8a2108216d4e"/>
    <xsd:import namespace="460ee5f1-4fa3-4fcc-a1f3-b38b940c1174"/>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5878e-99a7-4763-9462-8a2108216d4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0ee5f1-4fa3-4fcc-a1f3-b38b940c11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7264030-4d86-466e-bbca-f4e8faaf37d9}" ma:internalName="TaxCatchAll" ma:showField="CatchAllData" ma:web="460ee5f1-4fa3-4fcc-a1f3-b38b940c11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65531-41C7-47CF-9719-E9C7EB19A572}">
  <ds:schemaRefs>
    <ds:schemaRef ds:uri="http://schemas.microsoft.com/office/infopath/2007/PartnerControls"/>
    <ds:schemaRef ds:uri="http://schemas.microsoft.com/sharepoint/v3"/>
    <ds:schemaRef ds:uri="460ee5f1-4fa3-4fcc-a1f3-b38b940c1174"/>
    <ds:schemaRef ds:uri="http://schemas.microsoft.com/office/2006/metadata/properties"/>
    <ds:schemaRef ds:uri="http://purl.org/dc/dcmitype/"/>
    <ds:schemaRef ds:uri="http://www.w3.org/XML/1998/namespace"/>
    <ds:schemaRef ds:uri="http://purl.org/dc/elements/1.1/"/>
    <ds:schemaRef ds:uri="http://schemas.microsoft.com/office/2006/documentManagement/types"/>
    <ds:schemaRef ds:uri="http://schemas.openxmlformats.org/package/2006/metadata/core-properties"/>
    <ds:schemaRef ds:uri="e905878e-99a7-4763-9462-8a2108216d4e"/>
    <ds:schemaRef ds:uri="http://purl.org/dc/terms/"/>
  </ds:schemaRefs>
</ds:datastoreItem>
</file>

<file path=customXml/itemProps2.xml><?xml version="1.0" encoding="utf-8"?>
<ds:datastoreItem xmlns:ds="http://schemas.openxmlformats.org/officeDocument/2006/customXml" ds:itemID="{395FA838-2229-479F-A544-D4368D6EE625}">
  <ds:schemaRefs>
    <ds:schemaRef ds:uri="http://schemas.microsoft.com/sharepoint/v3/contenttype/forms"/>
  </ds:schemaRefs>
</ds:datastoreItem>
</file>

<file path=customXml/itemProps3.xml><?xml version="1.0" encoding="utf-8"?>
<ds:datastoreItem xmlns:ds="http://schemas.openxmlformats.org/officeDocument/2006/customXml" ds:itemID="{25217279-5171-4882-9D31-3D4D8C7F9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05878e-99a7-4763-9462-8a2108216d4e"/>
    <ds:schemaRef ds:uri="460ee5f1-4fa3-4fcc-a1f3-b38b940c11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emplate/>
  <TotalTime>61946</TotalTime>
  <Words>121</Words>
  <Application>Microsoft Office PowerPoint</Application>
  <PresentationFormat>A4 Paper (210x297 mm)</PresentationFormat>
  <Paragraphs>23</Paragraphs>
  <Slides>9</Slides>
  <Notes>9</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9</vt:i4>
      </vt:variant>
    </vt:vector>
  </HeadingPairs>
  <TitlesOfParts>
    <vt:vector size="16" baseType="lpstr">
      <vt:lpstr>ＭＳ Ｐゴシック</vt:lpstr>
      <vt:lpstr>Arial</vt:lpstr>
      <vt:lpstr>Wingdings</vt:lpstr>
      <vt:lpstr>Lloyds Banking Group Master slides</vt:lpstr>
      <vt:lpstr>1_Lloyds Banking Group Master slides</vt:lpstr>
      <vt:lpstr>2_Lloyds Banking Group Master slides</vt:lpstr>
      <vt:lpstr>4_Lloyds Banking Group Master slides</vt:lpstr>
      <vt:lpstr>Keeping my money safe</vt:lpstr>
      <vt:lpstr>Let’s get started</vt:lpstr>
      <vt:lpstr>What's in my wallet/purse?</vt:lpstr>
      <vt:lpstr>What does our money look like?</vt:lpstr>
      <vt:lpstr>Other types of money</vt:lpstr>
      <vt:lpstr>How safe?</vt:lpstr>
      <vt:lpstr>Sasha’s Big Day</vt:lpstr>
      <vt:lpstr>What have we learnt today?</vt:lpstr>
      <vt:lpstr>A big thank you!</vt:lpstr>
    </vt:vector>
  </TitlesOfParts>
  <Company>Lloyds Banking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IN PRESENTATION TITLE CAPS</dc:title>
  <dc:creator>Rimoncelli, Dan (Strategy &amp; Planning, LBG Group Marketing)</dc:creator>
  <cp:lastModifiedBy>Myers, Tracey (Group Corporate Affairs)</cp:lastModifiedBy>
  <cp:revision>3381</cp:revision>
  <cp:lastPrinted>2019-11-12T10:09:47Z</cp:lastPrinted>
  <dcterms:created xsi:type="dcterms:W3CDTF">2009-01-21T19:55:17Z</dcterms:created>
  <dcterms:modified xsi:type="dcterms:W3CDTF">2025-02-17T15:38:58Z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0x010100B90AB34C709A0441BEAA2F437930AB4E</vt:lpwstr>
  </property>
  <property fmtid="{D5CDD505-2E9C-101B-9397-08002B2CF9AE}" pid="3" name="TitusGUID">
    <vt:lpwstr>8cb2ee10-1e9e-4c83-a19e-3964e6dc3dc4</vt:lpwstr>
  </property>
  <property fmtid="{D5CDD505-2E9C-101B-9397-08002B2CF9AE}" pid="4" name="TITUS">
    <vt:lpwstr>&lt;p align="center"&gt; &lt;/p&gt;</vt:lpwstr>
  </property>
  <property fmtid="{D5CDD505-2E9C-101B-9397-08002B2CF9AE}" pid="5" name="Classification">
    <vt:lpwstr>Internal</vt:lpwstr>
  </property>
  <property fmtid="{D5CDD505-2E9C-101B-9397-08002B2CF9AE}" pid="6" name="HeadersandFooters">
    <vt:lpwstr>None</vt:lpwstr>
  </property>
  <property fmtid="{D5CDD505-2E9C-101B-9397-08002B2CF9AE}" pid="7" name="MSIP_Label_7bc792f8-6d75-423a-9981-629281829092_Enabled">
    <vt:lpwstr>True</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Owner">
    <vt:lpwstr>Priya.Shah@lloydsbanking.com</vt:lpwstr>
  </property>
  <property fmtid="{D5CDD505-2E9C-101B-9397-08002B2CF9AE}" pid="10" name="MSIP_Label_7bc792f8-6d75-423a-9981-629281829092_SetDate">
    <vt:lpwstr>2019-10-25T15:37:23.6238436Z</vt:lpwstr>
  </property>
  <property fmtid="{D5CDD505-2E9C-101B-9397-08002B2CF9AE}" pid="11" name="MSIP_Label_7bc792f8-6d75-423a-9981-629281829092_Name">
    <vt:lpwstr>Limited</vt:lpwstr>
  </property>
  <property fmtid="{D5CDD505-2E9C-101B-9397-08002B2CF9AE}" pid="12" name="MSIP_Label_7bc792f8-6d75-423a-9981-629281829092_Application">
    <vt:lpwstr>Microsoft Azure Information Protection</vt:lpwstr>
  </property>
  <property fmtid="{D5CDD505-2E9C-101B-9397-08002B2CF9AE}" pid="13" name="MSIP_Label_7bc792f8-6d75-423a-9981-629281829092_ActionId">
    <vt:lpwstr>63e1f0ce-b232-4455-ab4d-7e59a96c6da6</vt:lpwstr>
  </property>
  <property fmtid="{D5CDD505-2E9C-101B-9397-08002B2CF9AE}" pid="14" name="MSIP_Label_7bc792f8-6d75-423a-9981-629281829092_Extended_MSFT_Method">
    <vt:lpwstr>Automatic</vt:lpwstr>
  </property>
  <property fmtid="{D5CDD505-2E9C-101B-9397-08002B2CF9AE}" pid="15" name="Sensitivity">
    <vt:lpwstr>Limited</vt:lpwstr>
  </property>
  <property fmtid="{D5CDD505-2E9C-101B-9397-08002B2CF9AE}" pid="16" name="MediaServiceImageTags">
    <vt:lpwstr/>
  </property>
</Properties>
</file>