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50" r:id="rId5"/>
    <p:sldMasterId id="2147484050" r:id="rId6"/>
    <p:sldMasterId id="2147484126" r:id="rId7"/>
  </p:sldMasterIdLst>
  <p:notesMasterIdLst>
    <p:notesMasterId r:id="rId19"/>
  </p:notesMasterIdLst>
  <p:handoutMasterIdLst>
    <p:handoutMasterId r:id="rId20"/>
  </p:handoutMasterIdLst>
  <p:sldIdLst>
    <p:sldId id="1127" r:id="rId8"/>
    <p:sldId id="1074" r:id="rId9"/>
    <p:sldId id="1109" r:id="rId10"/>
    <p:sldId id="1072" r:id="rId11"/>
    <p:sldId id="1125" r:id="rId12"/>
    <p:sldId id="1101" r:id="rId13"/>
    <p:sldId id="1128" r:id="rId14"/>
    <p:sldId id="1129" r:id="rId15"/>
    <p:sldId id="1130" r:id="rId16"/>
    <p:sldId id="1131" r:id="rId17"/>
    <p:sldId id="1106" r:id="rId18"/>
  </p:sldIdLst>
  <p:sldSz cx="9906000" cy="6858000" type="A4"/>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021"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043"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061"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082"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5100" algn="l" defTabSz="914043" rtl="0" eaLnBrk="1" latinLnBrk="0" hangingPunct="1">
      <a:defRPr sz="2400" kern="1200">
        <a:solidFill>
          <a:schemeClr val="tx1"/>
        </a:solidFill>
        <a:latin typeface="Arial" charset="0"/>
        <a:ea typeface="ＭＳ Ｐゴシック"/>
        <a:cs typeface="ＭＳ Ｐゴシック"/>
      </a:defRPr>
    </a:lvl6pPr>
    <a:lvl7pPr marL="2742126" algn="l" defTabSz="914043" rtl="0" eaLnBrk="1" latinLnBrk="0" hangingPunct="1">
      <a:defRPr sz="2400" kern="1200">
        <a:solidFill>
          <a:schemeClr val="tx1"/>
        </a:solidFill>
        <a:latin typeface="Arial" charset="0"/>
        <a:ea typeface="ＭＳ Ｐゴシック"/>
        <a:cs typeface="ＭＳ Ｐゴシック"/>
      </a:defRPr>
    </a:lvl7pPr>
    <a:lvl8pPr marL="3199143" algn="l" defTabSz="914043" rtl="0" eaLnBrk="1" latinLnBrk="0" hangingPunct="1">
      <a:defRPr sz="2400" kern="1200">
        <a:solidFill>
          <a:schemeClr val="tx1"/>
        </a:solidFill>
        <a:latin typeface="Arial" charset="0"/>
        <a:ea typeface="ＭＳ Ｐゴシック"/>
        <a:cs typeface="ＭＳ Ｐゴシック"/>
      </a:defRPr>
    </a:lvl8pPr>
    <a:lvl9pPr marL="3656164" algn="l" defTabSz="914043"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54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 Priya (Responsible Business)" initials="SP(B" lastIdx="5" clrIdx="0">
    <p:extLst>
      <p:ext uri="{19B8F6BF-5375-455C-9EA6-DF929625EA0E}">
        <p15:presenceInfo xmlns:p15="http://schemas.microsoft.com/office/powerpoint/2012/main" userId="S-1-5-21-1285278-2735368383-2968457176-1820342" providerId="AD"/>
      </p:ext>
    </p:extLst>
  </p:cmAuthor>
  <p:cmAuthor id="2" name="Liz Booth" initials="LB" lastIdx="1" clrIdx="1">
    <p:extLst>
      <p:ext uri="{19B8F6BF-5375-455C-9EA6-DF929625EA0E}">
        <p15:presenceInfo xmlns:p15="http://schemas.microsoft.com/office/powerpoint/2012/main" userId="S::liz.booth@y-e.org.uk::2115e261-9d77-4550-9ca4-f98225bd55f1" providerId="AD"/>
      </p:ext>
    </p:extLst>
  </p:cmAuthor>
  <p:cmAuthor id="3" name="Lizzie Angel" initials="LA" lastIdx="1" clrIdx="2">
    <p:extLst>
      <p:ext uri="{19B8F6BF-5375-455C-9EA6-DF929625EA0E}">
        <p15:presenceInfo xmlns:p15="http://schemas.microsoft.com/office/powerpoint/2012/main" userId="S::lizzie.angel@six.agency::acfecc51-4d15-4327-9462-44593bbbaac1" providerId="AD"/>
      </p:ext>
    </p:extLst>
  </p:cmAuthor>
  <p:cmAuthor id="4" name="Sam Kennard" initials="SK" lastIdx="1" clrIdx="3">
    <p:extLst>
      <p:ext uri="{19B8F6BF-5375-455C-9EA6-DF929625EA0E}">
        <p15:presenceInfo xmlns:p15="http://schemas.microsoft.com/office/powerpoint/2012/main" userId="Sam Kenn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637"/>
    <a:srgbClr val="006C32"/>
    <a:srgbClr val="2178B0"/>
    <a:srgbClr val="7FB598"/>
    <a:srgbClr val="0D5595"/>
    <a:srgbClr val="999999"/>
    <a:srgbClr val="D24702"/>
    <a:srgbClr val="00864F"/>
    <a:srgbClr val="E3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5" autoAdjust="0"/>
    <p:restoredTop sz="91020" autoAdjust="0"/>
  </p:normalViewPr>
  <p:slideViewPr>
    <p:cSldViewPr snapToGrid="0">
      <p:cViewPr varScale="1">
        <p:scale>
          <a:sx n="67" d="100"/>
          <a:sy n="67" d="100"/>
        </p:scale>
        <p:origin x="1316" y="56"/>
      </p:cViewPr>
      <p:guideLst>
        <p:guide orient="horz" pos="2160"/>
        <p:guide pos="5480"/>
      </p:guideLst>
    </p:cSldViewPr>
  </p:slid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51" d="100"/>
          <a:sy n="51" d="100"/>
        </p:scale>
        <p:origin x="-2958"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3" tIns="45712" rIns="91423" bIns="4571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3" tIns="45712" rIns="91423" bIns="45712" rtlCol="0"/>
          <a:lstStyle>
            <a:lvl1pPr algn="r">
              <a:defRPr sz="1200"/>
            </a:lvl1pPr>
          </a:lstStyle>
          <a:p>
            <a:pPr>
              <a:defRPr/>
            </a:pPr>
            <a:fld id="{02E97D1F-482D-40B7-B3FB-D9145185FB74}" type="datetimeFigureOut">
              <a:rPr lang="en-GB"/>
              <a:pPr>
                <a:defRPr/>
              </a:pPr>
              <a:t>17/02/2025</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3" tIns="45712" rIns="91423" bIns="4571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3" tIns="45712" rIns="91423" bIns="45712" rtlCol="0" anchor="b"/>
          <a:lstStyle>
            <a:lvl1pPr algn="r">
              <a:defRPr sz="1200"/>
            </a:lvl1pPr>
          </a:lstStyle>
          <a:p>
            <a:pPr>
              <a:defRPr/>
            </a:pPr>
            <a:fld id="{9BC276CA-7A31-4D89-AC2C-B82E4ECBF57B}" type="slidenum">
              <a:rPr lang="en-GB"/>
              <a:pPr>
                <a:defRPr/>
              </a:pPr>
              <a:t>‹#›</a:t>
            </a:fld>
            <a:endParaRPr lang="en-GB" dirty="0"/>
          </a:p>
        </p:txBody>
      </p:sp>
      <p:sp>
        <p:nvSpPr>
          <p:cNvPr id="6"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t> </a:t>
            </a:r>
          </a:p>
        </p:txBody>
      </p:sp>
      <p:sp>
        <p:nvSpPr>
          <p:cNvPr id="7"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t> </a:t>
            </a:r>
          </a:p>
        </p:txBody>
      </p:sp>
    </p:spTree>
    <p:extLst>
      <p:ext uri="{BB962C8B-B14F-4D97-AF65-F5344CB8AC3E}">
        <p14:creationId xmlns:p14="http://schemas.microsoft.com/office/powerpoint/2010/main" val="11170312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19"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038" y="4716464"/>
            <a:ext cx="5435600"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23"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ED762B99-C702-4D74-AD98-6FB8273BF44F}" type="slidenum">
              <a:rPr lang="en-GB"/>
              <a:pPr>
                <a:defRPr/>
              </a:pPr>
              <a:t>‹#›</a:t>
            </a:fld>
            <a:endParaRPr lang="en-GB" dirty="0"/>
          </a:p>
        </p:txBody>
      </p:sp>
      <p:sp>
        <p:nvSpPr>
          <p:cNvPr id="2"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
        <p:nvSpPr>
          <p:cNvPr id="3"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Tree>
    <p:extLst>
      <p:ext uri="{BB962C8B-B14F-4D97-AF65-F5344CB8AC3E}">
        <p14:creationId xmlns:p14="http://schemas.microsoft.com/office/powerpoint/2010/main" val="3562063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02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04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3pPr>
    <a:lvl4pPr marL="137106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4pPr>
    <a:lvl5pPr marL="1828082"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5pPr>
    <a:lvl6pPr marL="2285100" algn="l" defTabSz="457021" rtl="0" eaLnBrk="1" latinLnBrk="0" hangingPunct="1">
      <a:defRPr sz="1200" kern="1200">
        <a:solidFill>
          <a:schemeClr val="tx1"/>
        </a:solidFill>
        <a:latin typeface="+mn-lt"/>
        <a:ea typeface="+mn-ea"/>
        <a:cs typeface="+mn-cs"/>
      </a:defRPr>
    </a:lvl6pPr>
    <a:lvl7pPr marL="2742126" algn="l" defTabSz="457021" rtl="0" eaLnBrk="1" latinLnBrk="0" hangingPunct="1">
      <a:defRPr sz="1200" kern="1200">
        <a:solidFill>
          <a:schemeClr val="tx1"/>
        </a:solidFill>
        <a:latin typeface="+mn-lt"/>
        <a:ea typeface="+mn-ea"/>
        <a:cs typeface="+mn-cs"/>
      </a:defRPr>
    </a:lvl7pPr>
    <a:lvl8pPr marL="3199143" algn="l" defTabSz="457021" rtl="0" eaLnBrk="1" latinLnBrk="0" hangingPunct="1">
      <a:defRPr sz="1200" kern="1200">
        <a:solidFill>
          <a:schemeClr val="tx1"/>
        </a:solidFill>
        <a:latin typeface="+mn-lt"/>
        <a:ea typeface="+mn-ea"/>
        <a:cs typeface="+mn-cs"/>
      </a:defRPr>
    </a:lvl8pPr>
    <a:lvl9pPr marL="3656164" algn="l" defTabSz="457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43284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59310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344695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216858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83809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158634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386021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923482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D5A31CE6-D911-477C-A7AC-B7A8C71C2041}"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8644530C-80C8-451B-AD84-2D6386CC847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95997137-2C23-4EE5-B466-EBAADFD66157}"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DA7E6012-E7F4-4CCB-AC7F-6D1E21363CF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BD14A5F2-ECFD-419D-8A3D-FB68055A0A0C}"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49E482FC-4743-4B5D-840A-E0DA9FB9B8F9}"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1EFF293-253A-4058-BC41-6514B45B4BBF}"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AAA84B4-3E80-4470-B191-42540EF9FAEE}"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9DD25F7D-969F-4DB1-9D0B-31C71FF0BFD1}"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6C984B0-B239-402E-AFA0-5136A6BA0EDE}"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FE6A1F2-FF12-4252-909F-8DA4413D75C3}"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B168241F-3071-4136-B53C-5393C184828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56B77C99-E5BE-425E-9E82-D332162ED42B}"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ccessibility 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C4665E-14A9-BF4C-8463-752F3BEC6696}"/>
              </a:ext>
            </a:extLst>
          </p:cNvPr>
          <p:cNvSpPr>
            <a:spLocks noGrp="1"/>
          </p:cNvSpPr>
          <p:nvPr>
            <p:ph type="title"/>
          </p:nvPr>
        </p:nvSpPr>
        <p:spPr>
          <a:xfrm>
            <a:off x="0" y="720000"/>
            <a:ext cx="9906000" cy="553998"/>
          </a:xfrm>
        </p:spPr>
        <p:txBody>
          <a:bodyPr anchor="t" anchorCtr="0">
            <a:spAutoFit/>
          </a:bodyPr>
          <a:lstStyle>
            <a:lvl1pPr algn="ctr">
              <a:defRPr sz="3600"/>
            </a:lvl1pPr>
          </a:lstStyle>
          <a:p>
            <a:r>
              <a:rPr lang="en-GB" dirty="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496" y="2230426"/>
            <a:ext cx="7776864" cy="1470025"/>
          </a:xfrm>
        </p:spPr>
        <p:txBody>
          <a:bodyPr anchor="t" anchorCtr="0">
            <a:normAutofit/>
          </a:bodyPr>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270872" y="368458"/>
            <a:ext cx="1258318" cy="1500404"/>
          </a:xfrm>
          <a:prstGeom prst="rect">
            <a:avLst/>
          </a:prstGeom>
          <a:noFill/>
          <a:ln w="9525">
            <a:noFill/>
            <a:miter lim="800000"/>
            <a:headEnd/>
            <a:tailEnd/>
          </a:ln>
        </p:spPr>
      </p:pic>
      <p:sp>
        <p:nvSpPr>
          <p:cNvPr id="10" name="Rectangle 9"/>
          <p:cNvSpPr/>
          <p:nvPr userDrawn="1"/>
        </p:nvSpPr>
        <p:spPr>
          <a:xfrm>
            <a:off x="8279617" y="6118414"/>
            <a:ext cx="1246909" cy="354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r>
              <a:rPr lang="en-GB" sz="800" b="1" dirty="0">
                <a:solidFill>
                  <a:srgbClr val="FFFFFF"/>
                </a:solidFill>
                <a:latin typeface="Arial" pitchFamily="34" charset="0"/>
                <a:cs typeface="Arial" pitchFamily="34" charset="0"/>
              </a:rPr>
              <a:t>INTERNAL USE ONLY</a:t>
            </a:r>
          </a:p>
        </p:txBody>
      </p:sp>
      <p:sp>
        <p:nvSpPr>
          <p:cNvPr id="4" name="hc" descr=" "/>
          <p:cNvSpPr txBox="1"/>
          <p:nvPr userDrawn="1"/>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userDrawn="1"/>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127311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CONTENTS</a:t>
            </a:r>
            <a:endParaRPr lang="en-GB" dirty="0"/>
          </a:p>
        </p:txBody>
      </p:sp>
      <p:sp>
        <p:nvSpPr>
          <p:cNvPr id="3" name="Content Placeholder 2"/>
          <p:cNvSpPr>
            <a:spLocks noGrp="1"/>
          </p:cNvSpPr>
          <p:nvPr>
            <p:ph idx="1" hasCustomPrompt="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Bullet one</a:t>
            </a:r>
          </a:p>
          <a:p>
            <a:pPr lvl="0"/>
            <a:r>
              <a:rPr lang="en-US" dirty="0"/>
              <a:t>Bullet two</a:t>
            </a:r>
          </a:p>
          <a:p>
            <a:pPr lvl="0"/>
            <a:r>
              <a:rPr lang="en-US" dirty="0"/>
              <a:t>Bullet three</a:t>
            </a:r>
          </a:p>
          <a:p>
            <a:pPr lvl="0"/>
            <a:r>
              <a:rPr lang="en-US" dirty="0"/>
              <a:t>Bullet four</a:t>
            </a:r>
          </a:p>
          <a:p>
            <a:pPr lvl="0"/>
            <a:r>
              <a:rPr lang="en-US" dirty="0"/>
              <a:t>Bullet five</a:t>
            </a:r>
          </a:p>
          <a:p>
            <a:pPr lvl="0"/>
            <a:r>
              <a:rPr lang="en-US" dirty="0"/>
              <a:t>Bullet six</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81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INTRODUCTION</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8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8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 No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6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 With graphic">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3"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1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82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9" name="Straight Connector 8"/>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40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26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 - ARROWS</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12" name="Picture 11" descr="arrows.png"/>
          <p:cNvPicPr>
            <a:picLocks noChangeAspect="1"/>
          </p:cNvPicPr>
          <p:nvPr userDrawn="1"/>
        </p:nvPicPr>
        <p:blipFill>
          <a:blip r:embed="rId3" cstate="email"/>
          <a:srcRect/>
          <a:stretch>
            <a:fillRect/>
          </a:stretch>
        </p:blipFill>
        <p:spPr>
          <a:xfrm>
            <a:off x="52" y="4005064"/>
            <a:ext cx="4720351" cy="2852936"/>
          </a:xfrm>
          <a:prstGeom prst="rect">
            <a:avLst/>
          </a:prstGeom>
        </p:spPr>
      </p:pic>
    </p:spTree>
    <p:extLst>
      <p:ext uri="{BB962C8B-B14F-4D97-AF65-F5344CB8AC3E}">
        <p14:creationId xmlns:p14="http://schemas.microsoft.com/office/powerpoint/2010/main" val="138562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devices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STATISTICS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7" descr="bubbles.png"/>
          <p:cNvPicPr>
            <a:picLocks noChangeAspect="1"/>
          </p:cNvPicPr>
          <p:nvPr userDrawn="1"/>
        </p:nvPicPr>
        <p:blipFill>
          <a:blip r:embed="rId3" cstate="email"/>
          <a:srcRect/>
          <a:stretch>
            <a:fillRect/>
          </a:stretch>
        </p:blipFill>
        <p:spPr>
          <a:xfrm>
            <a:off x="4551432" y="2085787"/>
            <a:ext cx="5354568" cy="4772214"/>
          </a:xfrm>
          <a:prstGeom prst="rect">
            <a:avLst/>
          </a:prstGeom>
        </p:spPr>
      </p:pic>
    </p:spTree>
    <p:extLst>
      <p:ext uri="{BB962C8B-B14F-4D97-AF65-F5344CB8AC3E}">
        <p14:creationId xmlns:p14="http://schemas.microsoft.com/office/powerpoint/2010/main" val="238835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devices -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QUOTE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9" name="Picture 8" descr="QUOTES.png"/>
          <p:cNvPicPr>
            <a:picLocks noChangeAspect="1"/>
          </p:cNvPicPr>
          <p:nvPr userDrawn="1"/>
        </p:nvPicPr>
        <p:blipFill>
          <a:blip r:embed="rId3" cstate="email"/>
          <a:srcRect/>
          <a:stretch>
            <a:fillRect/>
          </a:stretch>
        </p:blipFill>
        <p:spPr>
          <a:xfrm>
            <a:off x="4881003" y="1700809"/>
            <a:ext cx="5025008" cy="4320480"/>
          </a:xfrm>
          <a:prstGeom prst="rect">
            <a:avLst/>
          </a:prstGeom>
        </p:spPr>
      </p:pic>
    </p:spTree>
    <p:extLst>
      <p:ext uri="{BB962C8B-B14F-4D97-AF65-F5344CB8AC3E}">
        <p14:creationId xmlns:p14="http://schemas.microsoft.com/office/powerpoint/2010/main" val="1294605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 devices - Value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VALUE LOGO – DESCRIPTION</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6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23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7814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endParaRPr lang="en-GB" dirty="0">
              <a:solidFill>
                <a:srgbClr val="FFFFFF"/>
              </a:solidFill>
            </a:endParaRPr>
          </a:p>
        </p:txBody>
      </p:sp>
      <p:pic>
        <p:nvPicPr>
          <p:cNvPr id="8" name="Picture 7" descr="LBG PPT Template Design_2007 update_v318.jpg"/>
          <p:cNvPicPr>
            <a:picLocks noChangeAspect="1"/>
          </p:cNvPicPr>
          <p:nvPr userDrawn="1"/>
        </p:nvPicPr>
        <p:blipFill>
          <a:blip r:embed="rId2" cstate="email"/>
          <a:srcRect/>
          <a:stretch>
            <a:fillRect/>
          </a:stretch>
        </p:blipFill>
        <p:spPr>
          <a:xfrm>
            <a:off x="3728864" y="1844824"/>
            <a:ext cx="2664296" cy="3168352"/>
          </a:xfrm>
          <a:prstGeom prst="rect">
            <a:avLst/>
          </a:prstGeom>
        </p:spPr>
      </p:pic>
      <p:sp>
        <p:nvSpPr>
          <p:cNvPr id="4" name="TextBox 3"/>
          <p:cNvSpPr txBox="1"/>
          <p:nvPr userDrawn="1"/>
        </p:nvSpPr>
        <p:spPr>
          <a:xfrm>
            <a:off x="0" y="6195749"/>
            <a:ext cx="9906000" cy="215444"/>
          </a:xfrm>
          <a:prstGeom prst="rect">
            <a:avLst/>
          </a:prstGeom>
          <a:noFill/>
        </p:spPr>
        <p:txBody>
          <a:bodyPr wrap="square" lIns="91405" tIns="45701" rIns="91405" bIns="45701" rtlCol="0">
            <a:spAutoFit/>
          </a:bodyPr>
          <a:lstStyle/>
          <a:p>
            <a:pPr algn="ctr" eaLnBrk="0" hangingPunct="0"/>
            <a:r>
              <a:rPr lang="en-GB" sz="800" dirty="0">
                <a:solidFill>
                  <a:srgbClr val="000000"/>
                </a:solidFill>
                <a:ea typeface="ＭＳ Ｐゴシック" pitchFamily="-65" charset="-128"/>
                <a:cs typeface="+mn-cs"/>
              </a:rPr>
              <a:t>© 2013 Lloyds Banking Group and its subsidiaries</a:t>
            </a:r>
          </a:p>
        </p:txBody>
      </p:sp>
    </p:spTree>
    <p:extLst>
      <p:ext uri="{BB962C8B-B14F-4D97-AF65-F5344CB8AC3E}">
        <p14:creationId xmlns:p14="http://schemas.microsoft.com/office/powerpoint/2010/main" val="311662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6" y="1327962"/>
            <a:ext cx="8932863" cy="2139950"/>
          </a:xfrm>
        </p:spPr>
        <p:txBody>
          <a:bodyPr/>
          <a:lstStyle>
            <a:lvl1pPr>
              <a:defRPr sz="1600">
                <a:latin typeface="Arial" pitchFamily="34" charset="0"/>
                <a:cs typeface="Arial" pitchFamily="34" charset="0"/>
              </a:defRPr>
            </a:lvl1pPr>
            <a:lvl2pPr>
              <a:buFont typeface="Wingdings" pitchFamily="2" charset="2"/>
              <a:buChar char="§"/>
              <a:defRPr sz="1400">
                <a:latin typeface="Arial" pitchFamily="34" charset="0"/>
                <a:cs typeface="Arial" pitchFamily="34" charset="0"/>
              </a:defRPr>
            </a:lvl2pPr>
            <a:lvl3pPr marL="894997" indent="-133298">
              <a:buFont typeface="Wingdings" pitchFamily="2" charset="2"/>
              <a:buChar char="§"/>
              <a:defRPr sz="11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8" name="Title 7"/>
          <p:cNvSpPr>
            <a:spLocks noGrp="1"/>
          </p:cNvSpPr>
          <p:nvPr>
            <p:ph type="title" hasCustomPrompt="1"/>
          </p:nvPr>
        </p:nvSpPr>
        <p:spPr/>
        <p:txBody>
          <a:bodyPr/>
          <a:lstStyle>
            <a:lvl1pPr>
              <a:defRPr b="0" baseline="0">
                <a:latin typeface="Arial" pitchFamily="34" charset="0"/>
                <a:cs typeface="Arial" pitchFamily="34" charset="0"/>
              </a:defRPr>
            </a:lvl1pPr>
          </a:lstStyle>
          <a:p>
            <a:r>
              <a:rPr lang="en-US" dirty="0"/>
              <a:t>Click to edit Master title style</a:t>
            </a:r>
            <a:br>
              <a:rPr lang="en-US" dirty="0"/>
            </a:br>
            <a:endParaRPr lang="en-GB" dirty="0"/>
          </a:p>
        </p:txBody>
      </p:sp>
      <p:sp>
        <p:nvSpPr>
          <p:cNvPr id="4" name="Slide Number Placeholder 4"/>
          <p:cNvSpPr>
            <a:spLocks noGrp="1"/>
          </p:cNvSpPr>
          <p:nvPr>
            <p:ph type="sldNum" sz="quarter" idx="10"/>
          </p:nvPr>
        </p:nvSpPr>
        <p:spPr/>
        <p:txBody>
          <a:bodyPr/>
          <a:lstStyle>
            <a:lvl1pPr algn="r">
              <a:defRPr sz="1000" i="0">
                <a:latin typeface="+mn-lt"/>
              </a:defRPr>
            </a:lvl1pPr>
          </a:lstStyle>
          <a:p>
            <a:pPr>
              <a:defRPr/>
            </a:pPr>
            <a:fld id="{FEA22204-5800-4013-A5F3-1C8F1B23E3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422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itle 4"/>
          <p:cNvSpPr>
            <a:spLocks noGrp="1"/>
          </p:cNvSpPr>
          <p:nvPr>
            <p:ph type="title"/>
          </p:nvPr>
        </p:nvSpPr>
        <p:spPr>
          <a:xfrm>
            <a:off x="627991" y="407592"/>
            <a:ext cx="7386599" cy="341315"/>
          </a:xfrm>
        </p:spPr>
        <p:txBody>
          <a:bodyPr/>
          <a:lstStyle>
            <a:lvl1pPr>
              <a:defRPr sz="2500" b="1" i="0" cap="none" baseline="0"/>
            </a:lvl1pPr>
          </a:lstStyle>
          <a:p>
            <a:r>
              <a:rPr lang="en-US" dirty="0"/>
              <a:t>Click to edit Master title style</a:t>
            </a:r>
            <a:endParaRPr lang="en-GB" dirty="0"/>
          </a:p>
        </p:txBody>
      </p:sp>
      <p:sp>
        <p:nvSpPr>
          <p:cNvPr id="7" name="Text Placeholder 5"/>
          <p:cNvSpPr>
            <a:spLocks noGrp="1"/>
          </p:cNvSpPr>
          <p:nvPr>
            <p:ph type="body" sz="quarter" idx="15"/>
          </p:nvPr>
        </p:nvSpPr>
        <p:spPr>
          <a:xfrm>
            <a:off x="628103" y="748879"/>
            <a:ext cx="7393372" cy="928472"/>
          </a:xfrm>
        </p:spPr>
        <p:txBody>
          <a:bodyPr/>
          <a:lstStyle>
            <a:lvl1pPr marL="0" indent="0">
              <a:lnSpc>
                <a:spcPct val="90000"/>
              </a:lnSpc>
              <a:spcAft>
                <a:spcPts val="0"/>
              </a:spcAft>
              <a:buNone/>
              <a:defRPr sz="1400" b="0"/>
            </a:lvl1pPr>
            <a:lvl2pPr marL="241228" indent="0">
              <a:buNone/>
              <a:defRPr/>
            </a:lvl2pPr>
            <a:lvl3pPr marL="476321" indent="0">
              <a:buNone/>
              <a:defRPr/>
            </a:lvl3pPr>
            <a:lvl4pPr marL="701196" indent="0">
              <a:buNone/>
              <a:defRPr/>
            </a:lvl4pPr>
            <a:lvl5pPr marL="936290" indent="0">
              <a:buNone/>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rtlCol="0">
            <a:noAutofit/>
          </a:bodyPr>
          <a:lstStyle>
            <a:lvl1pPr defTabSz="801140" fontAlgn="auto">
              <a:spcBef>
                <a:spcPts val="0"/>
              </a:spcBef>
              <a:spcAft>
                <a:spcPts val="0"/>
              </a:spcAft>
              <a:defRPr sz="800">
                <a:solidFill>
                  <a:srgbClr val="000000">
                    <a:tint val="75000"/>
                  </a:srgbClr>
                </a:solidFill>
                <a:latin typeface="Arial" panose="020B0604020202020204" pitchFamily="34" charset="0"/>
                <a:cs typeface="Arial" panose="020B0604020202020204" pitchFamily="34" charset="0"/>
              </a:defRPr>
            </a:lvl1pPr>
          </a:lstStyle>
          <a:p>
            <a:pPr>
              <a:defRPr/>
            </a:pPr>
            <a:fld id="{55F04BFF-2D8E-4F91-9C63-1E92328C93F6}" type="slidenum">
              <a:rPr lang="en-GB"/>
              <a:pPr>
                <a:defRPr/>
              </a:pPr>
              <a:t>‹#›</a:t>
            </a:fld>
            <a:endParaRPr lang="en-GB" dirty="0"/>
          </a:p>
        </p:txBody>
      </p:sp>
    </p:spTree>
    <p:extLst>
      <p:ext uri="{BB962C8B-B14F-4D97-AF65-F5344CB8AC3E}">
        <p14:creationId xmlns:p14="http://schemas.microsoft.com/office/powerpoint/2010/main" val="200370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432421" y="1344562"/>
            <a:ext cx="8085413" cy="4409650"/>
          </a:xfrm>
          <a:prstGeom prst="rect">
            <a:avLst/>
          </a:prstGeom>
        </p:spPr>
        <p:txBody>
          <a:bodyPr/>
          <a:lstStyle>
            <a:lvl1pPr marL="0" indent="0">
              <a:spcAft>
                <a:spcPts val="1102"/>
              </a:spcAft>
              <a:buClr>
                <a:schemeClr val="accent1"/>
              </a:buClr>
              <a:buFont typeface="Arial" panose="020B0604020202020204" pitchFamily="34" charset="0"/>
              <a:buNone/>
              <a:defRPr sz="1400" b="0">
                <a:solidFill>
                  <a:schemeClr val="tx1"/>
                </a:solidFill>
              </a:defRPr>
            </a:lvl1pPr>
            <a:lvl2pPr marL="244222" indent="-231369">
              <a:spcAft>
                <a:spcPts val="1102"/>
              </a:spcAft>
              <a:buFont typeface="Arial" panose="020B0604020202020204" pitchFamily="34" charset="0"/>
              <a:buChar char="•"/>
              <a:defRPr sz="1400"/>
            </a:lvl2pPr>
            <a:lvl3pPr marL="488445" indent="-231369">
              <a:spcBef>
                <a:spcPts val="0"/>
              </a:spcBef>
              <a:spcAft>
                <a:spcPts val="1102"/>
              </a:spcAft>
              <a:buFont typeface="Arial" panose="020B0604020202020204" pitchFamily="34" charset="0"/>
              <a:buChar char="–"/>
              <a:defRPr sz="1400"/>
            </a:lvl3pPr>
            <a:lvl4pPr marL="732666" indent="-231369">
              <a:spcBef>
                <a:spcPts val="0"/>
              </a:spcBef>
              <a:spcAft>
                <a:spcPts val="1102"/>
              </a:spcAft>
              <a:buClr>
                <a:schemeClr val="accent1"/>
              </a:buClr>
              <a:buFont typeface="Arial" panose="020B0604020202020204" pitchFamily="34" charset="0"/>
              <a:buChar char="•"/>
              <a:defRPr sz="1400">
                <a:latin typeface="+mj-lt"/>
              </a:defRPr>
            </a:lvl4pPr>
            <a:lvl5pPr marL="964035" indent="-231369">
              <a:spcBef>
                <a:spcPts val="0"/>
              </a:spcBef>
              <a:spcAft>
                <a:spcPts val="1102"/>
              </a:spcAft>
              <a:buClr>
                <a:schemeClr val="accent1"/>
              </a:buClr>
              <a:defRPr sz="1400">
                <a:latin typeface="+mj-lt"/>
              </a:defRPr>
            </a:lvl5pPr>
            <a:lvl6pPr marL="1206117" indent="-244222">
              <a:spcBef>
                <a:spcPts val="0"/>
              </a:spcBef>
              <a:spcAft>
                <a:spcPts val="810"/>
              </a:spcAft>
              <a:buClr>
                <a:schemeClr val="accent1"/>
              </a:buClr>
              <a:defRPr sz="1400">
                <a:latin typeface="+mj-lt"/>
              </a:defRPr>
            </a:lvl6pPr>
            <a:lvl7pPr marL="1452478" indent="-246366">
              <a:spcBef>
                <a:spcPts val="0"/>
              </a:spcBef>
              <a:spcAft>
                <a:spcPts val="810"/>
              </a:spcAft>
              <a:buClr>
                <a:schemeClr val="accent1"/>
              </a:buClr>
              <a:defRPr sz="1400">
                <a:latin typeface="+mj-lt"/>
              </a:defRPr>
            </a:lvl7pPr>
            <a:lvl8pPr marL="1698846" indent="-242080">
              <a:spcAft>
                <a:spcPts val="810"/>
              </a:spcAft>
              <a:buClr>
                <a:schemeClr val="accent1"/>
              </a:buClr>
              <a:defRPr sz="1400">
                <a:latin typeface="+mj-lt"/>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6"/>
          </p:nvPr>
        </p:nvSpPr>
        <p:spPr/>
        <p:txBody>
          <a:bodyPr>
            <a:noAutofit/>
          </a:bodyPr>
          <a:lstStyle>
            <a:lvl1pPr defTabSz="839547">
              <a:defRPr/>
            </a:lvl1pPr>
          </a:lstStyle>
          <a:p>
            <a:pPr>
              <a:defRPr/>
            </a:pPr>
            <a:fld id="{2194F706-5654-4EF5-A905-D5C44BE836D8}" type="slidenum">
              <a:rPr lang="en-GB">
                <a:solidFill>
                  <a:srgbClr val="000000"/>
                </a:solidFill>
              </a:rPr>
              <a:pPr>
                <a:defRPr/>
              </a:pPr>
              <a:t>‹#›</a:t>
            </a:fld>
            <a:endParaRPr lang="en-GB" dirty="0">
              <a:solidFill>
                <a:srgbClr val="000000"/>
              </a:solidFill>
            </a:endParaRPr>
          </a:p>
        </p:txBody>
      </p:sp>
      <p:sp>
        <p:nvSpPr>
          <p:cNvPr id="10" name="Text Placeholder 5"/>
          <p:cNvSpPr>
            <a:spLocks noGrp="1"/>
          </p:cNvSpPr>
          <p:nvPr>
            <p:ph type="body" sz="quarter" idx="17" hasCustomPrompt="1"/>
          </p:nvPr>
        </p:nvSpPr>
        <p:spPr>
          <a:xfrm>
            <a:off x="432426" y="703117"/>
            <a:ext cx="8081048" cy="382060"/>
          </a:xfrm>
        </p:spPr>
        <p:txBody>
          <a:bodyPr/>
          <a:lstStyle>
            <a:lvl1pPr marL="0" indent="0">
              <a:lnSpc>
                <a:spcPct val="80000"/>
              </a:lnSpc>
              <a:spcAft>
                <a:spcPts val="0"/>
              </a:spcAft>
              <a:buNone/>
              <a:defRPr sz="1400" b="1"/>
            </a:lvl1pPr>
            <a:lvl2pPr marL="249680" indent="0">
              <a:buNone/>
              <a:defRPr/>
            </a:lvl2pPr>
            <a:lvl3pPr marL="493017" indent="0">
              <a:buNone/>
              <a:defRPr/>
            </a:lvl3pPr>
            <a:lvl4pPr marL="725770" indent="0">
              <a:buNone/>
              <a:defRPr/>
            </a:lvl4pPr>
            <a:lvl5pPr marL="969105" indent="0">
              <a:buNone/>
              <a:defRPr/>
            </a:lvl5pPr>
          </a:lstStyle>
          <a:p>
            <a:pPr lvl="0"/>
            <a:r>
              <a:rPr lang="en-US" dirty="0"/>
              <a:t>Add a subhead here</a:t>
            </a:r>
            <a:endParaRPr lang="en-GB" dirty="0"/>
          </a:p>
        </p:txBody>
      </p:sp>
      <p:sp>
        <p:nvSpPr>
          <p:cNvPr id="12" name="Title 1"/>
          <p:cNvSpPr>
            <a:spLocks noGrp="1"/>
          </p:cNvSpPr>
          <p:nvPr>
            <p:ph type="title"/>
          </p:nvPr>
        </p:nvSpPr>
        <p:spPr>
          <a:xfrm>
            <a:off x="423863" y="248232"/>
            <a:ext cx="8091194" cy="446400"/>
          </a:xfrm>
        </p:spPr>
        <p:txBody>
          <a:bodyPr/>
          <a:lstStyle/>
          <a:p>
            <a:r>
              <a:rPr lang="en-US"/>
              <a:t>Click to edit Master title style</a:t>
            </a:r>
            <a:endParaRPr lang="en-GB" dirty="0"/>
          </a:p>
        </p:txBody>
      </p:sp>
    </p:spTree>
    <p:extLst>
      <p:ext uri="{BB962C8B-B14F-4D97-AF65-F5344CB8AC3E}">
        <p14:creationId xmlns:p14="http://schemas.microsoft.com/office/powerpoint/2010/main" val="23793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57" y="6118469"/>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r>
              <a:rPr lang="en-GB" sz="800" b="1" dirty="0">
                <a:solidFill>
                  <a:srgbClr val="FFFFFF"/>
                </a:solidFill>
                <a:latin typeface="Arial" pitchFamily="34" charset="0"/>
                <a:cs typeface="Arial" pitchFamily="34" charset="0"/>
              </a:rPr>
              <a:t>INTERNAL USE ONLY</a:t>
            </a:r>
          </a:p>
        </p:txBody>
      </p:sp>
      <p:sp>
        <p:nvSpPr>
          <p:cNvPr id="2" name="Title 1"/>
          <p:cNvSpPr>
            <a:spLocks noGrp="1"/>
          </p:cNvSpPr>
          <p:nvPr>
            <p:ph type="ctrTitle"/>
          </p:nvPr>
        </p:nvSpPr>
        <p:spPr>
          <a:xfrm>
            <a:off x="416496" y="2230432"/>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6676" indent="0" algn="ctr">
              <a:buNone/>
              <a:defRPr>
                <a:solidFill>
                  <a:schemeClr val="tx1">
                    <a:tint val="75000"/>
                  </a:schemeClr>
                </a:solidFill>
              </a:defRPr>
            </a:lvl2pPr>
            <a:lvl3pPr marL="913359" indent="0" algn="ctr">
              <a:buNone/>
              <a:defRPr>
                <a:solidFill>
                  <a:schemeClr val="tx1">
                    <a:tint val="75000"/>
                  </a:schemeClr>
                </a:solidFill>
              </a:defRPr>
            </a:lvl3pPr>
            <a:lvl4pPr marL="1370031" indent="0" algn="ctr">
              <a:buNone/>
              <a:defRPr>
                <a:solidFill>
                  <a:schemeClr val="tx1">
                    <a:tint val="75000"/>
                  </a:schemeClr>
                </a:solidFill>
              </a:defRPr>
            </a:lvl4pPr>
            <a:lvl5pPr marL="1826700" indent="0" algn="ctr">
              <a:buNone/>
              <a:defRPr>
                <a:solidFill>
                  <a:schemeClr val="tx1">
                    <a:tint val="75000"/>
                  </a:schemeClr>
                </a:solidFill>
              </a:defRPr>
            </a:lvl5pPr>
            <a:lvl6pPr marL="2283365" indent="0" algn="ctr">
              <a:buNone/>
              <a:defRPr>
                <a:solidFill>
                  <a:schemeClr val="tx1">
                    <a:tint val="75000"/>
                  </a:schemeClr>
                </a:solidFill>
              </a:defRPr>
            </a:lvl6pPr>
            <a:lvl7pPr marL="2740070" indent="0" algn="ctr">
              <a:buNone/>
              <a:defRPr>
                <a:solidFill>
                  <a:schemeClr val="tx1">
                    <a:tint val="75000"/>
                  </a:schemeClr>
                </a:solidFill>
              </a:defRPr>
            </a:lvl7pPr>
            <a:lvl8pPr marL="3196727" indent="0" algn="ctr">
              <a:buNone/>
              <a:defRPr>
                <a:solidFill>
                  <a:schemeClr val="tx1">
                    <a:tint val="75000"/>
                  </a:schemeClr>
                </a:solidFill>
              </a:defRPr>
            </a:lvl8pPr>
            <a:lvl9pPr marL="365340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7" name="fc" descr=" "/>
          <p:cNvSpPr txBox="1"/>
          <p:nvPr userDrawn="1"/>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1993490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197" indent="-133197">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85850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62551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6770" indent="-174425">
              <a:spcBef>
                <a:spcPts val="0"/>
              </a:spcBef>
              <a:spcAft>
                <a:spcPts val="800"/>
              </a:spcAft>
              <a:buFont typeface="Arial" pitchFamily="34" charset="0"/>
              <a:buChar char="•"/>
              <a:defRPr sz="1600"/>
            </a:lvl2pPr>
            <a:lvl3pPr marL="539128" indent="-182352">
              <a:spcBef>
                <a:spcPts val="0"/>
              </a:spcBef>
              <a:spcAft>
                <a:spcPts val="800"/>
              </a:spcAft>
              <a:defRPr sz="1400"/>
            </a:lvl3pPr>
            <a:lvl4pPr marL="713552" indent="-174425">
              <a:spcBef>
                <a:spcPts val="0"/>
              </a:spcBef>
              <a:spcAft>
                <a:spcPts val="800"/>
              </a:spcAft>
              <a:buFont typeface="Arial" pitchFamily="34" charset="0"/>
              <a:buChar char="•"/>
              <a:defRPr sz="1400"/>
            </a:lvl4pPr>
            <a:lvl5pPr marL="897491" indent="-183938">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extLst>
      <p:ext uri="{BB962C8B-B14F-4D97-AF65-F5344CB8AC3E}">
        <p14:creationId xmlns:p14="http://schemas.microsoft.com/office/powerpoint/2010/main" val="1666392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80"/>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1271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7"/>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18916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43640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8"/>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10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35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8208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90" y="208599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2868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66"/>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3176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18956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4"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6760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0183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endParaRPr lang="en-GB" dirty="0">
              <a:solidFill>
                <a:srgbClr val="FFFFFF"/>
              </a:solidFill>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336" tIns="45671" rIns="91336" bIns="45671">
            <a:spAutoFit/>
          </a:bodyPr>
          <a:lstStyle/>
          <a:p>
            <a:pPr algn="ctr">
              <a:defRPr/>
            </a:pPr>
            <a:r>
              <a:rPr lang="en-GB" sz="800" dirty="0">
                <a:solidFill>
                  <a:srgbClr val="000000"/>
                </a:solidFill>
                <a:ea typeface="ＭＳ Ｐゴシック" pitchFamily="-65" charset="-128"/>
              </a:rPr>
              <a:t>© 2013 Lloyds Banking Group and its subsidiaries</a:t>
            </a:r>
            <a:endParaRPr lang="en-GB" sz="800" dirty="0">
              <a:solidFill>
                <a:srgbClr val="000000"/>
              </a:solidFill>
            </a:endParaRPr>
          </a:p>
        </p:txBody>
      </p:sp>
    </p:spTree>
    <p:extLst>
      <p:ext uri="{BB962C8B-B14F-4D97-AF65-F5344CB8AC3E}">
        <p14:creationId xmlns:p14="http://schemas.microsoft.com/office/powerpoint/2010/main" val="3506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788" r:id="rId15"/>
    <p:sldLayoutId id="2147483811"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26627"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0589AE54-360F-474D-AB99-8015EE03A5BB}"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789" r:id="rId15"/>
    <p:sldLayoutId id="2147483826"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504" y="174885"/>
            <a:ext cx="8064896" cy="1093878"/>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16504" y="1700827"/>
            <a:ext cx="8064896" cy="442535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791556" y="6528154"/>
            <a:ext cx="727224" cy="216024"/>
          </a:xfrm>
          <a:prstGeom prst="rect">
            <a:avLst/>
          </a:prstGeom>
        </p:spPr>
        <p:txBody>
          <a:bodyPr vert="horz" lIns="0" tIns="0" rIns="0" bIns="0" rtlCol="0" anchor="t" anchorCtr="0"/>
          <a:lstStyle>
            <a:lvl1pPr algn="r">
              <a:defRPr sz="900">
                <a:solidFill>
                  <a:schemeClr val="tx1"/>
                </a:solidFill>
              </a:defRPr>
            </a:lvl1pPr>
          </a:lstStyle>
          <a:p>
            <a:pPr eaLnBrk="0" hangingPunct="0"/>
            <a:fld id="{CEE31768-F321-4AAF-8AE0-C4CD1ECF0978}" type="slidenum">
              <a:rPr lang="en-GB" smtClean="0">
                <a:solidFill>
                  <a:srgbClr val="000000"/>
                </a:solidFill>
                <a:ea typeface="ＭＳ Ｐゴシック" pitchFamily="-65" charset="-128"/>
                <a:cs typeface="+mn-cs"/>
              </a:rPr>
              <a:pPr eaLnBrk="0" hangingPunct="0"/>
              <a:t>‹#›</a:t>
            </a:fld>
            <a:endParaRPr lang="en-GB" dirty="0">
              <a:solidFill>
                <a:srgbClr val="000000"/>
              </a:solidFill>
              <a:ea typeface="ＭＳ Ｐゴシック" pitchFamily="-65" charset="-128"/>
              <a:cs typeface="+mn-cs"/>
            </a:endParaRPr>
          </a:p>
        </p:txBody>
      </p:sp>
      <p:sp>
        <p:nvSpPr>
          <p:cNvPr id="4" name="hc" descr=" "/>
          <p:cNvSpPr txBox="1"/>
          <p:nvPr/>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296659857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Lst>
  <p:hf hdr="0" ftr="0" dt="0"/>
  <p:txStyles>
    <p:titleStyle>
      <a:lvl1pPr algn="l" defTabSz="914043" rtl="0" eaLnBrk="1" latinLnBrk="0" hangingPunct="1">
        <a:spcBef>
          <a:spcPct val="0"/>
        </a:spcBef>
        <a:buNone/>
        <a:defRPr sz="2600" kern="1200" cap="all" baseline="0">
          <a:solidFill>
            <a:schemeClr val="accent1"/>
          </a:solidFill>
          <a:latin typeface="Arial" pitchFamily="34" charset="0"/>
          <a:ea typeface="+mj-ea"/>
          <a:cs typeface="Arial" pitchFamily="34" charset="0"/>
        </a:defRPr>
      </a:lvl1pPr>
    </p:titleStyle>
    <p:bodyStyle>
      <a:lvl1pPr marL="182489" indent="-18248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657" indent="-28563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071142" indent="-157100"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59957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659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solidFill>
                  <a:srgbClr val="000000"/>
                </a:solidFill>
              </a:rPr>
              <a:pPr>
                <a:defRPr/>
              </a:pPr>
              <a:t>‹#›</a:t>
            </a:fld>
            <a:endParaRPr lang="en-GB" dirty="0">
              <a:solidFill>
                <a:srgbClr val="000000"/>
              </a:solidFill>
            </a:endParaRPr>
          </a:p>
        </p:txBody>
      </p:sp>
      <p:sp>
        <p:nvSpPr>
          <p:cNvPr id="3" name="hc" descr=" "/>
          <p:cNvSpPr txBox="1"/>
          <p:nvPr/>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4" name="fc" descr=" "/>
          <p:cNvSpPr txBox="1"/>
          <p:nvPr/>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20232961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p:titleStyle>
    <p:bodyStyle>
      <a:lvl1pPr marL="182352" indent="-18235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089" indent="-28542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0339" indent="-156985"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8369"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5034"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1717"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9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6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40"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9" rtl="0" eaLnBrk="1" latinLnBrk="0" hangingPunct="1">
        <a:defRPr sz="1800" kern="1200">
          <a:solidFill>
            <a:schemeClr val="tx1"/>
          </a:solidFill>
          <a:latin typeface="+mn-lt"/>
          <a:ea typeface="+mn-ea"/>
          <a:cs typeface="+mn-cs"/>
        </a:defRPr>
      </a:lvl1pPr>
      <a:lvl2pPr marL="456676" algn="l" defTabSz="913359" rtl="0" eaLnBrk="1" latinLnBrk="0" hangingPunct="1">
        <a:defRPr sz="1800" kern="1200">
          <a:solidFill>
            <a:schemeClr val="tx1"/>
          </a:solidFill>
          <a:latin typeface="+mn-lt"/>
          <a:ea typeface="+mn-ea"/>
          <a:cs typeface="+mn-cs"/>
        </a:defRPr>
      </a:lvl2pPr>
      <a:lvl3pPr marL="913359" algn="l" defTabSz="913359" rtl="0" eaLnBrk="1" latinLnBrk="0" hangingPunct="1">
        <a:defRPr sz="1800" kern="1200">
          <a:solidFill>
            <a:schemeClr val="tx1"/>
          </a:solidFill>
          <a:latin typeface="+mn-lt"/>
          <a:ea typeface="+mn-ea"/>
          <a:cs typeface="+mn-cs"/>
        </a:defRPr>
      </a:lvl3pPr>
      <a:lvl4pPr marL="1370031" algn="l" defTabSz="913359" rtl="0" eaLnBrk="1" latinLnBrk="0" hangingPunct="1">
        <a:defRPr sz="1800" kern="1200">
          <a:solidFill>
            <a:schemeClr val="tx1"/>
          </a:solidFill>
          <a:latin typeface="+mn-lt"/>
          <a:ea typeface="+mn-ea"/>
          <a:cs typeface="+mn-cs"/>
        </a:defRPr>
      </a:lvl4pPr>
      <a:lvl5pPr marL="1826700" algn="l" defTabSz="913359" rtl="0" eaLnBrk="1" latinLnBrk="0" hangingPunct="1">
        <a:defRPr sz="1800" kern="1200">
          <a:solidFill>
            <a:schemeClr val="tx1"/>
          </a:solidFill>
          <a:latin typeface="+mn-lt"/>
          <a:ea typeface="+mn-ea"/>
          <a:cs typeface="+mn-cs"/>
        </a:defRPr>
      </a:lvl5pPr>
      <a:lvl6pPr marL="2283365" algn="l" defTabSz="913359" rtl="0" eaLnBrk="1" latinLnBrk="0" hangingPunct="1">
        <a:defRPr sz="1800" kern="1200">
          <a:solidFill>
            <a:schemeClr val="tx1"/>
          </a:solidFill>
          <a:latin typeface="+mn-lt"/>
          <a:ea typeface="+mn-ea"/>
          <a:cs typeface="+mn-cs"/>
        </a:defRPr>
      </a:lvl6pPr>
      <a:lvl7pPr marL="2740070" algn="l" defTabSz="913359" rtl="0" eaLnBrk="1" latinLnBrk="0" hangingPunct="1">
        <a:defRPr sz="1800" kern="1200">
          <a:solidFill>
            <a:schemeClr val="tx1"/>
          </a:solidFill>
          <a:latin typeface="+mn-lt"/>
          <a:ea typeface="+mn-ea"/>
          <a:cs typeface="+mn-cs"/>
        </a:defRPr>
      </a:lvl7pPr>
      <a:lvl8pPr marL="3196727" algn="l" defTabSz="913359" rtl="0" eaLnBrk="1" latinLnBrk="0" hangingPunct="1">
        <a:defRPr sz="1800" kern="1200">
          <a:solidFill>
            <a:schemeClr val="tx1"/>
          </a:solidFill>
          <a:latin typeface="+mn-lt"/>
          <a:ea typeface="+mn-ea"/>
          <a:cs typeface="+mn-cs"/>
        </a:defRPr>
      </a:lvl8pPr>
      <a:lvl9pPr marL="3653404" algn="l" defTabSz="913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loyds Bank logo">
            <a:extLst>
              <a:ext uri="{FF2B5EF4-FFF2-40B4-BE49-F238E27FC236}">
                <a16:creationId xmlns:a16="http://schemas.microsoft.com/office/drawing/2014/main" id="{DFF45E69-A396-9244-A63F-7AAAA038C575}"/>
              </a:ext>
            </a:extLst>
          </p:cNvPr>
          <p:cNvPicPr>
            <a:picLocks noChangeAspect="1"/>
          </p:cNvPicPr>
          <p:nvPr/>
        </p:nvPicPr>
        <p:blipFill>
          <a:blip r:embed="rId3"/>
          <a:stretch>
            <a:fillRect/>
          </a:stretch>
        </p:blipFill>
        <p:spPr>
          <a:xfrm>
            <a:off x="0" y="0"/>
            <a:ext cx="9906000" cy="6858000"/>
          </a:xfrm>
          <a:prstGeom prst="rect">
            <a:avLst/>
          </a:prstGeom>
        </p:spPr>
      </p:pic>
      <p:sp>
        <p:nvSpPr>
          <p:cNvPr id="9" name="TextBox 8">
            <a:extLst>
              <a:ext uri="{FF2B5EF4-FFF2-40B4-BE49-F238E27FC236}">
                <a16:creationId xmlns:a16="http://schemas.microsoft.com/office/drawing/2014/main" id="{EA885CCC-26B2-A146-9D6D-22A0A68C5FDD}"/>
              </a:ext>
            </a:extLst>
          </p:cNvPr>
          <p:cNvSpPr txBox="1"/>
          <p:nvPr/>
        </p:nvSpPr>
        <p:spPr>
          <a:xfrm>
            <a:off x="494952" y="1603524"/>
            <a:ext cx="4776927" cy="338554"/>
          </a:xfrm>
          <a:prstGeom prst="rect">
            <a:avLst/>
          </a:prstGeom>
          <a:noFill/>
        </p:spPr>
        <p:txBody>
          <a:bodyPr wrap="square" lIns="0" tIns="0" rIns="0" bIns="0" rtlCol="0">
            <a:spAutoFit/>
          </a:bodyPr>
          <a:lstStyle/>
          <a:p>
            <a:r>
              <a:rPr lang="en-US" sz="2200" dirty="0">
                <a:solidFill>
                  <a:schemeClr val="bg1"/>
                </a:solidFill>
              </a:rPr>
              <a:t>Let’s talk about money</a:t>
            </a:r>
          </a:p>
        </p:txBody>
      </p:sp>
      <p:sp>
        <p:nvSpPr>
          <p:cNvPr id="2" name="Title 1">
            <a:extLst>
              <a:ext uri="{FF2B5EF4-FFF2-40B4-BE49-F238E27FC236}">
                <a16:creationId xmlns:a16="http://schemas.microsoft.com/office/drawing/2014/main" id="{8023BAA8-A588-3245-86FC-1AEC52E129F5}"/>
              </a:ext>
            </a:extLst>
          </p:cNvPr>
          <p:cNvSpPr>
            <a:spLocks noGrp="1"/>
          </p:cNvSpPr>
          <p:nvPr>
            <p:ph type="title"/>
          </p:nvPr>
        </p:nvSpPr>
        <p:spPr>
          <a:xfrm>
            <a:off x="465216" y="2147466"/>
            <a:ext cx="8262472" cy="974626"/>
          </a:xfrm>
        </p:spPr>
        <p:txBody>
          <a:bodyPr/>
          <a:lstStyle/>
          <a:p>
            <a:pPr lvl="0" algn="l" eaLnBrk="1" hangingPunct="1">
              <a:lnSpc>
                <a:spcPts val="3800"/>
              </a:lnSpc>
            </a:pPr>
            <a:r>
              <a:rPr lang="en-US" sz="4000" b="1" cap="none" dirty="0">
                <a:solidFill>
                  <a:srgbClr val="FFFFFF"/>
                </a:solidFill>
                <a:ea typeface="ＭＳ Ｐゴシック"/>
              </a:rPr>
              <a:t>Life, work, money…</a:t>
            </a:r>
            <a:br>
              <a:rPr lang="en-US" sz="4000" b="1" cap="none" dirty="0">
                <a:solidFill>
                  <a:srgbClr val="FFFFFF"/>
                </a:solidFill>
                <a:ea typeface="ＭＳ Ｐゴシック"/>
              </a:rPr>
            </a:br>
            <a:r>
              <a:rPr lang="en-US" sz="4000" b="1" cap="none" dirty="0">
                <a:solidFill>
                  <a:srgbClr val="FFFFFF"/>
                </a:solidFill>
                <a:ea typeface="ＭＳ Ｐゴシック"/>
              </a:rPr>
              <a:t>How do I stay in control?</a:t>
            </a:r>
            <a:endParaRPr lang="en-US" dirty="0"/>
          </a:p>
        </p:txBody>
      </p:sp>
      <p:sp>
        <p:nvSpPr>
          <p:cNvPr id="7" name="TextBox 6">
            <a:extLst>
              <a:ext uri="{FF2B5EF4-FFF2-40B4-BE49-F238E27FC236}">
                <a16:creationId xmlns:a16="http://schemas.microsoft.com/office/drawing/2014/main" id="{A28E96C0-CD1A-AC4D-ABA0-ED178591F82E}"/>
              </a:ext>
            </a:extLst>
          </p:cNvPr>
          <p:cNvSpPr txBox="1"/>
          <p:nvPr/>
        </p:nvSpPr>
        <p:spPr>
          <a:xfrm>
            <a:off x="528113" y="5842238"/>
            <a:ext cx="7555831" cy="184666"/>
          </a:xfrm>
          <a:prstGeom prst="rect">
            <a:avLst/>
          </a:prstGeom>
          <a:noFill/>
        </p:spPr>
        <p:txBody>
          <a:bodyPr wrap="square" lIns="0" tIns="0" rIns="0" bIns="0" rtlCol="0">
            <a:spAutoFit/>
          </a:bodyPr>
          <a:lstStyle/>
          <a:p>
            <a:r>
              <a:rPr lang="en-GB" sz="1200" dirty="0">
                <a:solidFill>
                  <a:schemeClr val="bg1"/>
                </a:solidFill>
              </a:rPr>
              <a:t>This material is intended for information purposes only and does not constitute advice or a recommendation.</a:t>
            </a:r>
          </a:p>
        </p:txBody>
      </p:sp>
      <p:pic>
        <p:nvPicPr>
          <p:cNvPr id="8" name="Picture 7" descr="Young money formerly pfeg &#10;FINANCIAL EDUCATION QUALITY MARK RECOMMENDED FINANCIAL EDUCATION RESOURCE Assessed by independent experts Supported By the Money Advice Service Issue No. 0152 | Issue Date: January 2025">
            <a:extLst>
              <a:ext uri="{FF2B5EF4-FFF2-40B4-BE49-F238E27FC236}">
                <a16:creationId xmlns:a16="http://schemas.microsoft.com/office/drawing/2014/main" id="{121C286E-3C08-C136-50BB-FB49972C0657}"/>
              </a:ext>
            </a:extLst>
          </p:cNvPr>
          <p:cNvPicPr>
            <a:picLocks noChangeAspect="1"/>
          </p:cNvPicPr>
          <p:nvPr/>
        </p:nvPicPr>
        <p:blipFill>
          <a:blip r:embed="rId4"/>
          <a:srcRect/>
          <a:stretch/>
        </p:blipFill>
        <p:spPr>
          <a:xfrm>
            <a:off x="494952" y="378568"/>
            <a:ext cx="1732278" cy="1019568"/>
          </a:xfrm>
          <a:prstGeom prst="rect">
            <a:avLst/>
          </a:prstGeom>
        </p:spPr>
      </p:pic>
    </p:spTree>
    <p:extLst>
      <p:ext uri="{BB962C8B-B14F-4D97-AF65-F5344CB8AC3E}">
        <p14:creationId xmlns:p14="http://schemas.microsoft.com/office/powerpoint/2010/main" val="370484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E233-DFAF-D14A-9ECF-4B21A2568A69}"/>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Me and my money!</a:t>
            </a:r>
            <a:endParaRPr lang="en-US" dirty="0"/>
          </a:p>
        </p:txBody>
      </p:sp>
      <p:sp>
        <p:nvSpPr>
          <p:cNvPr id="45" name="TextBox 44">
            <a:extLst>
              <a:ext uri="{FF2B5EF4-FFF2-40B4-BE49-F238E27FC236}">
                <a16:creationId xmlns:a16="http://schemas.microsoft.com/office/drawing/2014/main" id="{0C2909FC-AE92-3242-9566-601C6EF813CB}"/>
              </a:ext>
            </a:extLst>
          </p:cNvPr>
          <p:cNvSpPr txBox="1"/>
          <p:nvPr/>
        </p:nvSpPr>
        <p:spPr>
          <a:xfrm>
            <a:off x="0" y="1488083"/>
            <a:ext cx="9906000" cy="369332"/>
          </a:xfrm>
          <a:prstGeom prst="rect">
            <a:avLst/>
          </a:prstGeom>
          <a:noFill/>
        </p:spPr>
        <p:txBody>
          <a:bodyPr wrap="square" lIns="0" tIns="0" rIns="0" bIns="0" rtlCol="0">
            <a:spAutoFit/>
          </a:bodyPr>
          <a:lstStyle/>
          <a:p>
            <a:pPr marL="0" indent="0" algn="ctr">
              <a:buNone/>
            </a:pPr>
            <a:r>
              <a:rPr lang="en-US" dirty="0"/>
              <a:t>Write down…</a:t>
            </a:r>
          </a:p>
        </p:txBody>
      </p:sp>
      <p:sp>
        <p:nvSpPr>
          <p:cNvPr id="27" name="Rectangle 26">
            <a:extLst>
              <a:ext uri="{FF2B5EF4-FFF2-40B4-BE49-F238E27FC236}">
                <a16:creationId xmlns:a16="http://schemas.microsoft.com/office/drawing/2014/main" id="{70AA620E-98B9-C148-99C9-8EF88874B462}"/>
              </a:ext>
              <a:ext uri="{C183D7F6-B498-43B3-948B-1728B52AA6E4}">
                <adec:decorative xmlns:adec="http://schemas.microsoft.com/office/drawing/2017/decorative" val="1"/>
              </a:ext>
            </a:extLst>
          </p:cNvPr>
          <p:cNvSpPr/>
          <p:nvPr/>
        </p:nvSpPr>
        <p:spPr>
          <a:xfrm>
            <a:off x="0" y="2730043"/>
            <a:ext cx="6607125" cy="4127957"/>
          </a:xfrm>
          <a:prstGeom prst="rect">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2E2C3D8B-7037-2445-81F7-BA91A65FE02C}"/>
              </a:ext>
            </a:extLst>
          </p:cNvPr>
          <p:cNvSpPr txBox="1"/>
          <p:nvPr/>
        </p:nvSpPr>
        <p:spPr>
          <a:xfrm>
            <a:off x="414125" y="3314203"/>
            <a:ext cx="5775750" cy="2800767"/>
          </a:xfrm>
          <a:prstGeom prst="rect">
            <a:avLst/>
          </a:prstGeom>
          <a:noFill/>
        </p:spPr>
        <p:txBody>
          <a:bodyPr wrap="square" rtlCol="0">
            <a:spAutoFit/>
          </a:bodyPr>
          <a:lstStyle/>
          <a:p>
            <a:pPr>
              <a:buClr>
                <a:schemeClr val="accent1"/>
              </a:buClr>
            </a:pPr>
            <a:r>
              <a:rPr lang="en-GB" sz="2200" b="1" dirty="0">
                <a:solidFill>
                  <a:schemeClr val="bg1"/>
                </a:solidFill>
              </a:rPr>
              <a:t>3</a:t>
            </a:r>
            <a:r>
              <a:rPr lang="en-GB" sz="2200" dirty="0">
                <a:solidFill>
                  <a:schemeClr val="bg1"/>
                </a:solidFill>
              </a:rPr>
              <a:t> things you have learnt about where you can get money from, now and in the future.</a:t>
            </a:r>
          </a:p>
          <a:p>
            <a:pPr>
              <a:buClr>
                <a:schemeClr val="accent1"/>
              </a:buClr>
            </a:pPr>
            <a:endParaRPr lang="en-GB" sz="2200" dirty="0">
              <a:solidFill>
                <a:schemeClr val="bg1"/>
              </a:solidFill>
            </a:endParaRPr>
          </a:p>
          <a:p>
            <a:pPr>
              <a:buClr>
                <a:schemeClr val="accent1"/>
              </a:buClr>
            </a:pPr>
            <a:r>
              <a:rPr lang="en-GB" sz="2200" b="1" dirty="0">
                <a:solidFill>
                  <a:schemeClr val="bg1"/>
                </a:solidFill>
              </a:rPr>
              <a:t>2</a:t>
            </a:r>
            <a:r>
              <a:rPr lang="en-GB" sz="2200" dirty="0">
                <a:solidFill>
                  <a:schemeClr val="bg1"/>
                </a:solidFill>
              </a:rPr>
              <a:t> things you have learnt about saving </a:t>
            </a:r>
            <a:br>
              <a:rPr lang="en-GB" sz="2200" dirty="0">
                <a:solidFill>
                  <a:schemeClr val="bg1"/>
                </a:solidFill>
              </a:rPr>
            </a:br>
            <a:r>
              <a:rPr lang="en-GB" sz="2200" dirty="0">
                <a:solidFill>
                  <a:schemeClr val="bg1"/>
                </a:solidFill>
              </a:rPr>
              <a:t>and borrowing.</a:t>
            </a:r>
          </a:p>
          <a:p>
            <a:pPr>
              <a:buClr>
                <a:schemeClr val="accent1"/>
              </a:buClr>
            </a:pPr>
            <a:endParaRPr lang="en-GB" sz="2200" dirty="0">
              <a:solidFill>
                <a:schemeClr val="bg1"/>
              </a:solidFill>
            </a:endParaRPr>
          </a:p>
          <a:p>
            <a:pPr>
              <a:buClr>
                <a:schemeClr val="accent1"/>
              </a:buClr>
            </a:pPr>
            <a:r>
              <a:rPr lang="en-GB" sz="2200" b="1" dirty="0">
                <a:solidFill>
                  <a:schemeClr val="bg1"/>
                </a:solidFill>
              </a:rPr>
              <a:t>1</a:t>
            </a:r>
            <a:r>
              <a:rPr lang="en-GB" sz="2200" dirty="0">
                <a:solidFill>
                  <a:schemeClr val="bg1"/>
                </a:solidFill>
              </a:rPr>
              <a:t> thing you will now do to manage your money in the future.</a:t>
            </a:r>
          </a:p>
        </p:txBody>
      </p:sp>
      <p:pic>
        <p:nvPicPr>
          <p:cNvPr id="6" name="Picture 5" descr="Boy looking at his tablet.">
            <a:extLst>
              <a:ext uri="{FF2B5EF4-FFF2-40B4-BE49-F238E27FC236}">
                <a16:creationId xmlns:a16="http://schemas.microsoft.com/office/drawing/2014/main" id="{26D5C428-72EC-364B-8F72-CDF64025AB73}"/>
              </a:ext>
            </a:extLst>
          </p:cNvPr>
          <p:cNvPicPr>
            <a:picLocks noChangeAspect="1"/>
          </p:cNvPicPr>
          <p:nvPr/>
        </p:nvPicPr>
        <p:blipFill rotWithShape="1">
          <a:blip r:embed="rId3"/>
          <a:srcRect l="50000" t="3567" r="18626" b="-150"/>
          <a:stretch/>
        </p:blipFill>
        <p:spPr>
          <a:xfrm>
            <a:off x="6604000" y="2730044"/>
            <a:ext cx="3302000" cy="4127956"/>
          </a:xfrm>
          <a:prstGeom prst="rect">
            <a:avLst/>
          </a:prstGeom>
        </p:spPr>
      </p:pic>
    </p:spTree>
    <p:extLst>
      <p:ext uri="{BB962C8B-B14F-4D97-AF65-F5344CB8AC3E}">
        <p14:creationId xmlns:p14="http://schemas.microsoft.com/office/powerpoint/2010/main" val="330505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7AB71-4888-FD4D-8C0E-D18D6CAD68CD}"/>
              </a:ext>
            </a:extLst>
          </p:cNvPr>
          <p:cNvSpPr>
            <a:spLocks noGrp="1"/>
          </p:cNvSpPr>
          <p:nvPr>
            <p:ph type="title"/>
          </p:nvPr>
        </p:nvSpPr>
        <p:spPr>
          <a:xfrm>
            <a:off x="0" y="2880000"/>
            <a:ext cx="9906000" cy="830997"/>
          </a:xfrm>
        </p:spPr>
        <p:txBody>
          <a:bodyPr/>
          <a:lstStyle/>
          <a:p>
            <a:pPr lvl="0" eaLnBrk="1" hangingPunct="1"/>
            <a:r>
              <a:rPr lang="en-GB" sz="5400" cap="none" dirty="0">
                <a:solidFill>
                  <a:srgbClr val="00864F"/>
                </a:solidFill>
                <a:ea typeface="ＭＳ Ｐゴシック"/>
              </a:rPr>
              <a:t>A big thank you!</a:t>
            </a:r>
            <a:endParaRPr lang="en-US" dirty="0"/>
          </a:p>
        </p:txBody>
      </p:sp>
      <p:pic>
        <p:nvPicPr>
          <p:cNvPr id="27" name="Picture 26" descr="LLoyds Bank Logo">
            <a:extLst>
              <a:ext uri="{FF2B5EF4-FFF2-40B4-BE49-F238E27FC236}">
                <a16:creationId xmlns:a16="http://schemas.microsoft.com/office/drawing/2014/main" id="{65FCEFC9-FD25-FD4C-8224-601E709B9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578" y="317241"/>
            <a:ext cx="1386843" cy="1254166"/>
          </a:xfrm>
          <a:prstGeom prst="rect">
            <a:avLst/>
          </a:prstGeom>
        </p:spPr>
      </p:pic>
    </p:spTree>
    <p:extLst>
      <p:ext uri="{BB962C8B-B14F-4D97-AF65-F5344CB8AC3E}">
        <p14:creationId xmlns:p14="http://schemas.microsoft.com/office/powerpoint/2010/main" val="99452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AABA-8FB4-AC45-8EBB-43CF8F1548BD}"/>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Introduction</a:t>
            </a:r>
            <a:endParaRPr lang="en-US" dirty="0"/>
          </a:p>
        </p:txBody>
      </p:sp>
      <p:sp>
        <p:nvSpPr>
          <p:cNvPr id="14" name="TextBox 13">
            <a:extLst>
              <a:ext uri="{FF2B5EF4-FFF2-40B4-BE49-F238E27FC236}">
                <a16:creationId xmlns:a16="http://schemas.microsoft.com/office/drawing/2014/main" id="{21315468-20A9-1D41-BA9E-117A765D2554}"/>
              </a:ext>
            </a:extLst>
          </p:cNvPr>
          <p:cNvSpPr txBox="1"/>
          <p:nvPr/>
        </p:nvSpPr>
        <p:spPr>
          <a:xfrm>
            <a:off x="0" y="1488083"/>
            <a:ext cx="9906000" cy="369332"/>
          </a:xfrm>
          <a:prstGeom prst="rect">
            <a:avLst/>
          </a:prstGeom>
          <a:noFill/>
        </p:spPr>
        <p:txBody>
          <a:bodyPr wrap="square" lIns="0" tIns="0" rIns="0" bIns="0" rtlCol="0">
            <a:spAutoFit/>
          </a:bodyPr>
          <a:lstStyle/>
          <a:p>
            <a:pPr marL="0" indent="0" algn="ctr">
              <a:buNone/>
            </a:pPr>
            <a:r>
              <a:rPr lang="en-US" dirty="0"/>
              <a:t>During this session, we will be learning about:</a:t>
            </a:r>
          </a:p>
        </p:txBody>
      </p:sp>
      <p:pic>
        <p:nvPicPr>
          <p:cNvPr id="12" name="Picture 11" descr="Photograph of a two young women looking at a tablet">
            <a:extLst>
              <a:ext uri="{FF2B5EF4-FFF2-40B4-BE49-F238E27FC236}">
                <a16:creationId xmlns:a16="http://schemas.microsoft.com/office/drawing/2014/main" id="{1CEAA488-2DEA-FD44-9F6B-31EB38B186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0500"/>
            <a:ext cx="3312000" cy="4127500"/>
          </a:xfrm>
          <a:prstGeom prst="rect">
            <a:avLst/>
          </a:prstGeom>
        </p:spPr>
      </p:pic>
      <p:sp>
        <p:nvSpPr>
          <p:cNvPr id="15" name="Rectangle 14">
            <a:extLst>
              <a:ext uri="{FF2B5EF4-FFF2-40B4-BE49-F238E27FC236}">
                <a16:creationId xmlns:a16="http://schemas.microsoft.com/office/drawing/2014/main" id="{94395314-6143-6645-8CD7-B9FA10C690B1}"/>
              </a:ext>
              <a:ext uri="{C183D7F6-B498-43B3-948B-1728B52AA6E4}">
                <adec:decorative xmlns:adec="http://schemas.microsoft.com/office/drawing/2017/decorative" val="1"/>
              </a:ext>
            </a:extLst>
          </p:cNvPr>
          <p:cNvSpPr/>
          <p:nvPr/>
        </p:nvSpPr>
        <p:spPr>
          <a:xfrm>
            <a:off x="3298874" y="2730043"/>
            <a:ext cx="6607125" cy="4127957"/>
          </a:xfrm>
          <a:prstGeom prst="rect">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EB0B6028-0E1B-0F41-9C1B-452EE85C8C90}"/>
              </a:ext>
            </a:extLst>
          </p:cNvPr>
          <p:cNvSpPr txBox="1"/>
          <p:nvPr/>
        </p:nvSpPr>
        <p:spPr>
          <a:xfrm>
            <a:off x="3861583" y="3680460"/>
            <a:ext cx="5256292" cy="1446550"/>
          </a:xfrm>
          <a:prstGeom prst="rect">
            <a:avLst/>
          </a:prstGeom>
          <a:noFill/>
        </p:spPr>
        <p:txBody>
          <a:bodyPr wrap="square" rtlCol="0">
            <a:spAutoFit/>
          </a:bodyPr>
          <a:lstStyle/>
          <a:p>
            <a:pPr marL="342900" indent="-342900">
              <a:buFont typeface="Wingdings" pitchFamily="2" charset="2"/>
              <a:buChar char="§"/>
            </a:pPr>
            <a:r>
              <a:rPr lang="en-GB" sz="2200" dirty="0">
                <a:solidFill>
                  <a:schemeClr val="bg1"/>
                </a:solidFill>
              </a:rPr>
              <a:t>Where money comes from – now and in the future, and how you will plan to spend and save it.</a:t>
            </a:r>
          </a:p>
          <a:p>
            <a:endParaRPr lang="en-GB" sz="2200" dirty="0">
              <a:solidFill>
                <a:schemeClr val="bg1"/>
              </a:solidFill>
            </a:endParaRPr>
          </a:p>
        </p:txBody>
      </p:sp>
      <p:sp>
        <p:nvSpPr>
          <p:cNvPr id="17" name="TextBox 16">
            <a:extLst>
              <a:ext uri="{FF2B5EF4-FFF2-40B4-BE49-F238E27FC236}">
                <a16:creationId xmlns:a16="http://schemas.microsoft.com/office/drawing/2014/main" id="{9649BDD5-AC85-CD4B-B1DD-D7F2709D6395}"/>
              </a:ext>
            </a:extLst>
          </p:cNvPr>
          <p:cNvSpPr txBox="1"/>
          <p:nvPr/>
        </p:nvSpPr>
        <p:spPr>
          <a:xfrm>
            <a:off x="3861582" y="5025775"/>
            <a:ext cx="5482715" cy="769441"/>
          </a:xfrm>
          <a:prstGeom prst="rect">
            <a:avLst/>
          </a:prstGeom>
          <a:noFill/>
        </p:spPr>
        <p:txBody>
          <a:bodyPr wrap="square" rtlCol="0">
            <a:spAutoFit/>
          </a:bodyPr>
          <a:lstStyle/>
          <a:p>
            <a:pPr marL="342900" indent="-342900">
              <a:buFont typeface="Wingdings" pitchFamily="2" charset="2"/>
              <a:buChar char="§"/>
            </a:pPr>
            <a:r>
              <a:rPr lang="en-GB" sz="2200" dirty="0">
                <a:solidFill>
                  <a:schemeClr val="bg1"/>
                </a:solidFill>
              </a:rPr>
              <a:t>What types of digital tools are available to help to manage money.</a:t>
            </a:r>
          </a:p>
        </p:txBody>
      </p:sp>
    </p:spTree>
    <p:extLst>
      <p:ext uri="{BB962C8B-B14F-4D97-AF65-F5344CB8AC3E}">
        <p14:creationId xmlns:p14="http://schemas.microsoft.com/office/powerpoint/2010/main" val="24824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2000"/>
                                        <p:tgtEl>
                                          <p:spTgt spid="16"/>
                                        </p:tgtEl>
                                      </p:cBhvr>
                                    </p:animEffect>
                                  </p:childTnLst>
                                </p:cTn>
                              </p:par>
                            </p:childTnLst>
                          </p:cTn>
                        </p:par>
                        <p:par>
                          <p:cTn id="8" fill="hold">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3EB5F-3291-0942-BFBC-F17D47154D0C}"/>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Money and me: agree or disagree? </a:t>
            </a:r>
            <a:endParaRPr lang="en-US" dirty="0"/>
          </a:p>
        </p:txBody>
      </p:sp>
      <p:sp>
        <p:nvSpPr>
          <p:cNvPr id="10" name="Rectangle 9">
            <a:extLst>
              <a:ext uri="{FF2B5EF4-FFF2-40B4-BE49-F238E27FC236}">
                <a16:creationId xmlns:a16="http://schemas.microsoft.com/office/drawing/2014/main" id="{A97D1715-B790-CA4B-8D99-E1E5321C9853}"/>
              </a:ext>
              <a:ext uri="{C183D7F6-B498-43B3-948B-1728B52AA6E4}">
                <adec:decorative xmlns:adec="http://schemas.microsoft.com/office/drawing/2017/decorative" val="1"/>
              </a:ext>
            </a:extLst>
          </p:cNvPr>
          <p:cNvSpPr/>
          <p:nvPr/>
        </p:nvSpPr>
        <p:spPr>
          <a:xfrm>
            <a:off x="62" y="2184400"/>
            <a:ext cx="6865619" cy="4673600"/>
          </a:xfrm>
          <a:prstGeom prst="rect">
            <a:avLst/>
          </a:prstGeom>
          <a:solidFill>
            <a:srgbClr val="9999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a:extLst>
              <a:ext uri="{FF2B5EF4-FFF2-40B4-BE49-F238E27FC236}">
                <a16:creationId xmlns:a16="http://schemas.microsoft.com/office/drawing/2014/main" id="{EF74D248-1F79-B24B-A653-44060AB89A0D}"/>
              </a:ext>
            </a:extLst>
          </p:cNvPr>
          <p:cNvSpPr txBox="1"/>
          <p:nvPr/>
        </p:nvSpPr>
        <p:spPr>
          <a:xfrm>
            <a:off x="541483" y="2655457"/>
            <a:ext cx="5641603" cy="3662541"/>
          </a:xfrm>
          <a:prstGeom prst="rect">
            <a:avLst/>
          </a:prstGeom>
          <a:noFill/>
        </p:spPr>
        <p:txBody>
          <a:bodyPr wrap="square" lIns="0" tIns="0" rIns="0" bIns="0" rtlCol="0">
            <a:spAutoFit/>
          </a:bodyPr>
          <a:lstStyle/>
          <a:p>
            <a:pPr marL="342900" indent="-342900">
              <a:spcAft>
                <a:spcPts val="1200"/>
              </a:spcAft>
              <a:buClr>
                <a:srgbClr val="006C32"/>
              </a:buClr>
              <a:buFont typeface="Wingdings" pitchFamily="2" charset="2"/>
              <a:buChar char="§"/>
            </a:pPr>
            <a:r>
              <a:rPr lang="en-GB" sz="2200" dirty="0"/>
              <a:t>I will be able to have everything I want in the future.</a:t>
            </a:r>
          </a:p>
          <a:p>
            <a:pPr marL="342900" indent="-342900">
              <a:spcAft>
                <a:spcPts val="1200"/>
              </a:spcAft>
              <a:buClr>
                <a:srgbClr val="006C32"/>
              </a:buClr>
              <a:buFont typeface="Wingdings" pitchFamily="2" charset="2"/>
              <a:buChar char="§"/>
            </a:pPr>
            <a:r>
              <a:rPr lang="en-GB" sz="2200" dirty="0"/>
              <a:t>Good qualifications will help me to earn more money.</a:t>
            </a:r>
          </a:p>
          <a:p>
            <a:pPr marL="342900" indent="-342900">
              <a:spcAft>
                <a:spcPts val="1200"/>
              </a:spcAft>
              <a:buClr>
                <a:srgbClr val="006C32"/>
              </a:buClr>
              <a:buFont typeface="Wingdings" pitchFamily="2" charset="2"/>
              <a:buChar char="§"/>
            </a:pPr>
            <a:r>
              <a:rPr lang="en-GB" sz="2200" dirty="0"/>
              <a:t>Earning money is the only good thing about having a paid job.</a:t>
            </a:r>
          </a:p>
          <a:p>
            <a:pPr marL="342900" indent="-342900">
              <a:spcAft>
                <a:spcPts val="1200"/>
              </a:spcAft>
              <a:buClr>
                <a:srgbClr val="006C32"/>
              </a:buClr>
              <a:buFont typeface="Wingdings" pitchFamily="2" charset="2"/>
              <a:buChar char="§"/>
            </a:pPr>
            <a:r>
              <a:rPr lang="en-GB" sz="2200" dirty="0"/>
              <a:t>Borrowing money is always bad.</a:t>
            </a:r>
          </a:p>
          <a:p>
            <a:pPr marL="342900" indent="-342900">
              <a:spcAft>
                <a:spcPts val="1200"/>
              </a:spcAft>
              <a:buClr>
                <a:srgbClr val="006C32"/>
              </a:buClr>
              <a:buFont typeface="Wingdings" pitchFamily="2" charset="2"/>
              <a:buChar char="§"/>
            </a:pPr>
            <a:r>
              <a:rPr lang="en-GB" sz="2200" dirty="0"/>
              <a:t>You are not spending real money when you pay for things with a smart phone.</a:t>
            </a:r>
            <a:endParaRPr lang="en-GB" sz="2200" dirty="0">
              <a:solidFill>
                <a:srgbClr val="FF0000"/>
              </a:solidFill>
            </a:endParaRPr>
          </a:p>
        </p:txBody>
      </p:sp>
      <p:pic>
        <p:nvPicPr>
          <p:cNvPr id="4" name="Picture 3" descr="Illustration of a mobile phone with a pound sign on the screen">
            <a:extLst>
              <a:ext uri="{FF2B5EF4-FFF2-40B4-BE49-F238E27FC236}">
                <a16:creationId xmlns:a16="http://schemas.microsoft.com/office/drawing/2014/main" id="{CBC3900C-2A96-1445-846F-049600CE0630}"/>
              </a:ext>
            </a:extLst>
          </p:cNvPr>
          <p:cNvPicPr>
            <a:picLocks noChangeAspect="1"/>
          </p:cNvPicPr>
          <p:nvPr/>
        </p:nvPicPr>
        <p:blipFill>
          <a:blip r:embed="rId3"/>
          <a:stretch>
            <a:fillRect/>
          </a:stretch>
        </p:blipFill>
        <p:spPr>
          <a:xfrm>
            <a:off x="7952828" y="2468880"/>
            <a:ext cx="943521" cy="1804670"/>
          </a:xfrm>
          <a:prstGeom prst="rect">
            <a:avLst/>
          </a:prstGeom>
        </p:spPr>
      </p:pic>
      <p:pic>
        <p:nvPicPr>
          <p:cNvPr id="6" name="Picture 5" descr="Illustration of a stack of coins and a pile of bank notes">
            <a:extLst>
              <a:ext uri="{FF2B5EF4-FFF2-40B4-BE49-F238E27FC236}">
                <a16:creationId xmlns:a16="http://schemas.microsoft.com/office/drawing/2014/main" id="{1996D044-221E-3043-A9A4-27D9E6EE745F}"/>
              </a:ext>
            </a:extLst>
          </p:cNvPr>
          <p:cNvPicPr>
            <a:picLocks noChangeAspect="1"/>
          </p:cNvPicPr>
          <p:nvPr/>
        </p:nvPicPr>
        <p:blipFill>
          <a:blip r:embed="rId4"/>
          <a:stretch>
            <a:fillRect/>
          </a:stretch>
        </p:blipFill>
        <p:spPr>
          <a:xfrm>
            <a:off x="7235190" y="4789144"/>
            <a:ext cx="2261870" cy="1609115"/>
          </a:xfrm>
          <a:prstGeom prst="rect">
            <a:avLst/>
          </a:prstGeom>
        </p:spPr>
      </p:pic>
    </p:spTree>
    <p:extLst>
      <p:ext uri="{BB962C8B-B14F-4D97-AF65-F5344CB8AC3E}">
        <p14:creationId xmlns:p14="http://schemas.microsoft.com/office/powerpoint/2010/main" val="10804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Effect transition="in" filter="fade">
                                      <p:cBhvr>
                                        <p:cTn id="17" dur="500"/>
                                        <p:tgtEl>
                                          <p:spTgt spid="5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xEl>
                                              <p:pRg st="1" end="1"/>
                                            </p:txEl>
                                          </p:spTgt>
                                        </p:tgtEl>
                                        <p:attrNameLst>
                                          <p:attrName>style.visibility</p:attrName>
                                        </p:attrNameLst>
                                      </p:cBhvr>
                                      <p:to>
                                        <p:strVal val="visible"/>
                                      </p:to>
                                    </p:set>
                                    <p:animEffect transition="in" filter="fade">
                                      <p:cBhvr>
                                        <p:cTn id="22" dur="500"/>
                                        <p:tgtEl>
                                          <p:spTgt spid="5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xEl>
                                              <p:pRg st="2" end="2"/>
                                            </p:txEl>
                                          </p:spTgt>
                                        </p:tgtEl>
                                        <p:attrNameLst>
                                          <p:attrName>style.visibility</p:attrName>
                                        </p:attrNameLst>
                                      </p:cBhvr>
                                      <p:to>
                                        <p:strVal val="visible"/>
                                      </p:to>
                                    </p:set>
                                    <p:animEffect transition="in" filter="fade">
                                      <p:cBhvr>
                                        <p:cTn id="27" dur="500"/>
                                        <p:tgtEl>
                                          <p:spTgt spid="5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xEl>
                                              <p:pRg st="3" end="3"/>
                                            </p:txEl>
                                          </p:spTgt>
                                        </p:tgtEl>
                                        <p:attrNameLst>
                                          <p:attrName>style.visibility</p:attrName>
                                        </p:attrNameLst>
                                      </p:cBhvr>
                                      <p:to>
                                        <p:strVal val="visible"/>
                                      </p:to>
                                    </p:set>
                                    <p:animEffect transition="in" filter="fade">
                                      <p:cBhvr>
                                        <p:cTn id="32" dur="500"/>
                                        <p:tgtEl>
                                          <p:spTgt spid="5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
                                            <p:txEl>
                                              <p:pRg st="4" end="4"/>
                                            </p:txEl>
                                          </p:spTgt>
                                        </p:tgtEl>
                                        <p:attrNameLst>
                                          <p:attrName>style.visibility</p:attrName>
                                        </p:attrNameLst>
                                      </p:cBhvr>
                                      <p:to>
                                        <p:strVal val="visible"/>
                                      </p:to>
                                    </p:set>
                                    <p:animEffect transition="in" filter="fade">
                                      <p:cBhvr>
                                        <p:cTn id="37" dur="500"/>
                                        <p:tgtEl>
                                          <p:spTgt spid="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5AB63A6-79BD-9B48-ABA3-FF33AC1D03BF}"/>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Money in? Money out?</a:t>
            </a:r>
            <a:endParaRPr lang="en-US" dirty="0"/>
          </a:p>
        </p:txBody>
      </p:sp>
      <p:pic>
        <p:nvPicPr>
          <p:cNvPr id="3" name="Picture 2" descr="icon of a question mark and a person in the centre of the slide">
            <a:extLst>
              <a:ext uri="{FF2B5EF4-FFF2-40B4-BE49-F238E27FC236}">
                <a16:creationId xmlns:a16="http://schemas.microsoft.com/office/drawing/2014/main" id="{226955C0-2E60-D242-91CC-C63F4D43D696}"/>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0445" y="3040009"/>
            <a:ext cx="1477065" cy="1481667"/>
          </a:xfrm>
          <a:prstGeom prst="rect">
            <a:avLst/>
          </a:prstGeom>
        </p:spPr>
      </p:pic>
      <p:sp>
        <p:nvSpPr>
          <p:cNvPr id="2" name="Rectangular Callout 1">
            <a:extLst>
              <a:ext uri="{FF2B5EF4-FFF2-40B4-BE49-F238E27FC236}">
                <a16:creationId xmlns:a16="http://schemas.microsoft.com/office/drawing/2014/main" id="{7D8BD07D-3F19-B94B-892B-4C8A549B4D68}"/>
              </a:ext>
              <a:ext uri="{C183D7F6-B498-43B3-948B-1728B52AA6E4}">
                <adec:decorative xmlns:adec="http://schemas.microsoft.com/office/drawing/2017/decorative" val="1"/>
              </a:ext>
            </a:extLst>
          </p:cNvPr>
          <p:cNvSpPr/>
          <p:nvPr/>
        </p:nvSpPr>
        <p:spPr>
          <a:xfrm>
            <a:off x="831257" y="1828800"/>
            <a:ext cx="3071876" cy="1481667"/>
          </a:xfrm>
          <a:prstGeom prst="wedgeRectCallout">
            <a:avLst>
              <a:gd name="adj1" fmla="val 57994"/>
              <a:gd name="adj2" fmla="val 33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49B9AF8-BC2F-F44B-91DA-3FD50C8D5DB6}"/>
              </a:ext>
            </a:extLst>
          </p:cNvPr>
          <p:cNvSpPr txBox="1"/>
          <p:nvPr/>
        </p:nvSpPr>
        <p:spPr>
          <a:xfrm>
            <a:off x="839162" y="1972561"/>
            <a:ext cx="3071876" cy="1231106"/>
          </a:xfrm>
          <a:prstGeom prst="rect">
            <a:avLst/>
          </a:prstGeom>
          <a:noFill/>
        </p:spPr>
        <p:txBody>
          <a:bodyPr wrap="square" lIns="0" tIns="0" rIns="0" bIns="0" rtlCol="0">
            <a:spAutoFit/>
          </a:bodyPr>
          <a:lstStyle/>
          <a:p>
            <a:pPr algn="ctr"/>
            <a:r>
              <a:rPr lang="en-GB" sz="2000" dirty="0">
                <a:solidFill>
                  <a:schemeClr val="bg1"/>
                </a:solidFill>
              </a:rPr>
              <a:t>What are all of the </a:t>
            </a:r>
            <a:br>
              <a:rPr lang="en-GB" sz="2000" dirty="0">
                <a:solidFill>
                  <a:schemeClr val="bg1"/>
                </a:solidFill>
              </a:rPr>
            </a:br>
            <a:r>
              <a:rPr lang="en-GB" sz="2000" dirty="0">
                <a:solidFill>
                  <a:schemeClr val="bg1"/>
                </a:solidFill>
              </a:rPr>
              <a:t>possible sources </a:t>
            </a:r>
            <a:br>
              <a:rPr lang="en-GB" sz="2000" dirty="0">
                <a:solidFill>
                  <a:schemeClr val="bg1"/>
                </a:solidFill>
              </a:rPr>
            </a:br>
            <a:r>
              <a:rPr lang="en-GB" sz="2000" dirty="0">
                <a:solidFill>
                  <a:schemeClr val="bg1"/>
                </a:solidFill>
              </a:rPr>
              <a:t>of income you might </a:t>
            </a:r>
            <a:br>
              <a:rPr lang="en-GB" sz="2000" dirty="0">
                <a:solidFill>
                  <a:schemeClr val="bg1"/>
                </a:solidFill>
              </a:rPr>
            </a:br>
            <a:r>
              <a:rPr lang="en-GB" sz="2000" dirty="0">
                <a:solidFill>
                  <a:schemeClr val="bg1"/>
                </a:solidFill>
              </a:rPr>
              <a:t>have now?</a:t>
            </a:r>
          </a:p>
        </p:txBody>
      </p:sp>
      <p:sp>
        <p:nvSpPr>
          <p:cNvPr id="6" name="Rectangular Callout 5">
            <a:extLst>
              <a:ext uri="{FF2B5EF4-FFF2-40B4-BE49-F238E27FC236}">
                <a16:creationId xmlns:a16="http://schemas.microsoft.com/office/drawing/2014/main" id="{6EAE48CF-4EA5-9B4D-8AD5-7F3572CFA393}"/>
              </a:ext>
              <a:ext uri="{C183D7F6-B498-43B3-948B-1728B52AA6E4}">
                <adec:decorative xmlns:adec="http://schemas.microsoft.com/office/drawing/2017/decorative" val="1"/>
              </a:ext>
            </a:extLst>
          </p:cNvPr>
          <p:cNvSpPr/>
          <p:nvPr/>
        </p:nvSpPr>
        <p:spPr>
          <a:xfrm>
            <a:off x="6485467" y="2044700"/>
            <a:ext cx="2735691" cy="1049866"/>
          </a:xfrm>
          <a:prstGeom prst="wedgeRectCallout">
            <a:avLst>
              <a:gd name="adj1" fmla="val -61634"/>
              <a:gd name="adj2" fmla="val 34274"/>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8191649-C718-AF4E-ACB3-0B7E3C35DFFB}"/>
              </a:ext>
            </a:extLst>
          </p:cNvPr>
          <p:cNvSpPr txBox="1"/>
          <p:nvPr/>
        </p:nvSpPr>
        <p:spPr>
          <a:xfrm>
            <a:off x="6485465" y="2233148"/>
            <a:ext cx="2735693" cy="615553"/>
          </a:xfrm>
          <a:prstGeom prst="rect">
            <a:avLst/>
          </a:prstGeom>
          <a:noFill/>
        </p:spPr>
        <p:txBody>
          <a:bodyPr wrap="square" lIns="0" tIns="0" rIns="0" bIns="0" rtlCol="0">
            <a:spAutoFit/>
          </a:bodyPr>
          <a:lstStyle/>
          <a:p>
            <a:pPr algn="ctr"/>
            <a:r>
              <a:rPr lang="en-GB" sz="2000" dirty="0">
                <a:solidFill>
                  <a:schemeClr val="bg1"/>
                </a:solidFill>
              </a:rPr>
              <a:t>Where do you get money from now?</a:t>
            </a:r>
          </a:p>
        </p:txBody>
      </p:sp>
      <p:sp>
        <p:nvSpPr>
          <p:cNvPr id="7" name="Rectangular Callout 6">
            <a:extLst>
              <a:ext uri="{FF2B5EF4-FFF2-40B4-BE49-F238E27FC236}">
                <a16:creationId xmlns:a16="http://schemas.microsoft.com/office/drawing/2014/main" id="{88F9C40C-8D50-3C45-866F-00947612B830}"/>
              </a:ext>
              <a:ext uri="{C183D7F6-B498-43B3-948B-1728B52AA6E4}">
                <adec:decorative xmlns:adec="http://schemas.microsoft.com/office/drawing/2017/decorative" val="1"/>
              </a:ext>
            </a:extLst>
          </p:cNvPr>
          <p:cNvSpPr/>
          <p:nvPr/>
        </p:nvSpPr>
        <p:spPr>
          <a:xfrm>
            <a:off x="6485467" y="3968916"/>
            <a:ext cx="2675466" cy="922866"/>
          </a:xfrm>
          <a:prstGeom prst="wedgeRectCallout">
            <a:avLst>
              <a:gd name="adj1" fmla="val -63238"/>
              <a:gd name="adj2" fmla="val -31995"/>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8BB3030-86A9-7349-977C-5BB6BBDAC323}"/>
              </a:ext>
            </a:extLst>
          </p:cNvPr>
          <p:cNvSpPr txBox="1"/>
          <p:nvPr/>
        </p:nvSpPr>
        <p:spPr>
          <a:xfrm>
            <a:off x="6485465" y="4107591"/>
            <a:ext cx="2651612" cy="615553"/>
          </a:xfrm>
          <a:prstGeom prst="rect">
            <a:avLst/>
          </a:prstGeom>
          <a:noFill/>
        </p:spPr>
        <p:txBody>
          <a:bodyPr wrap="square" lIns="0" tIns="0" rIns="0" bIns="0" rtlCol="0">
            <a:spAutoFit/>
          </a:bodyPr>
          <a:lstStyle/>
          <a:p>
            <a:pPr algn="ctr"/>
            <a:r>
              <a:rPr lang="en-GB" sz="2000" dirty="0">
                <a:solidFill>
                  <a:schemeClr val="bg1"/>
                </a:solidFill>
              </a:rPr>
              <a:t>What do you spend money on now?</a:t>
            </a:r>
          </a:p>
        </p:txBody>
      </p:sp>
      <p:sp>
        <p:nvSpPr>
          <p:cNvPr id="5" name="Rectangular Callout 4">
            <a:extLst>
              <a:ext uri="{FF2B5EF4-FFF2-40B4-BE49-F238E27FC236}">
                <a16:creationId xmlns:a16="http://schemas.microsoft.com/office/drawing/2014/main" id="{3C08A2EB-01DF-D940-98BB-4630AC752BD5}"/>
              </a:ext>
              <a:ext uri="{C183D7F6-B498-43B3-948B-1728B52AA6E4}">
                <adec:decorative xmlns:adec="http://schemas.microsoft.com/office/drawing/2017/decorative" val="1"/>
              </a:ext>
            </a:extLst>
          </p:cNvPr>
          <p:cNvSpPr/>
          <p:nvPr/>
        </p:nvSpPr>
        <p:spPr>
          <a:xfrm>
            <a:off x="3631806" y="5523735"/>
            <a:ext cx="3071876" cy="923330"/>
          </a:xfrm>
          <a:prstGeom prst="wedgeRectCallout">
            <a:avLst>
              <a:gd name="adj1" fmla="val 8514"/>
              <a:gd name="adj2" fmla="val -79739"/>
            </a:avLst>
          </a:prstGeom>
          <a:solidFill>
            <a:srgbClr val="78B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7A62E94-84DE-1B4D-91CC-F92AD6076635}"/>
              </a:ext>
            </a:extLst>
          </p:cNvPr>
          <p:cNvSpPr txBox="1"/>
          <p:nvPr/>
        </p:nvSpPr>
        <p:spPr>
          <a:xfrm>
            <a:off x="3631805" y="5675355"/>
            <a:ext cx="3071875" cy="615553"/>
          </a:xfrm>
          <a:prstGeom prst="rect">
            <a:avLst/>
          </a:prstGeom>
          <a:noFill/>
        </p:spPr>
        <p:txBody>
          <a:bodyPr wrap="square" lIns="0" tIns="0" rIns="0" bIns="0" rtlCol="0">
            <a:spAutoFit/>
          </a:bodyPr>
          <a:lstStyle/>
          <a:p>
            <a:pPr algn="ctr"/>
            <a:r>
              <a:rPr lang="en-GB" sz="2000" dirty="0">
                <a:solidFill>
                  <a:schemeClr val="bg1"/>
                </a:solidFill>
              </a:rPr>
              <a:t>What will you spend money on in the future?</a:t>
            </a:r>
          </a:p>
        </p:txBody>
      </p:sp>
      <p:sp>
        <p:nvSpPr>
          <p:cNvPr id="4" name="Rectangular Callout 3">
            <a:extLst>
              <a:ext uri="{FF2B5EF4-FFF2-40B4-BE49-F238E27FC236}">
                <a16:creationId xmlns:a16="http://schemas.microsoft.com/office/drawing/2014/main" id="{F8D137C8-E63E-F949-8BF9-086997D8249F}"/>
              </a:ext>
              <a:ext uri="{C183D7F6-B498-43B3-948B-1728B52AA6E4}">
                <adec:decorative xmlns:adec="http://schemas.microsoft.com/office/drawing/2017/decorative" val="1"/>
              </a:ext>
            </a:extLst>
          </p:cNvPr>
          <p:cNvSpPr/>
          <p:nvPr/>
        </p:nvSpPr>
        <p:spPr>
          <a:xfrm>
            <a:off x="1112101" y="3954886"/>
            <a:ext cx="2741676" cy="1049866"/>
          </a:xfrm>
          <a:prstGeom prst="wedgeRectCallout">
            <a:avLst>
              <a:gd name="adj1" fmla="val 62238"/>
              <a:gd name="adj2" fmla="val 10081"/>
            </a:avLst>
          </a:prstGeom>
          <a:solidFill>
            <a:srgbClr val="217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36289D1-10F2-3D4E-AB99-B8892153BEA9}"/>
              </a:ext>
            </a:extLst>
          </p:cNvPr>
          <p:cNvSpPr txBox="1"/>
          <p:nvPr/>
        </p:nvSpPr>
        <p:spPr>
          <a:xfrm>
            <a:off x="1112101" y="4175847"/>
            <a:ext cx="2741676" cy="615553"/>
          </a:xfrm>
          <a:prstGeom prst="rect">
            <a:avLst/>
          </a:prstGeom>
          <a:noFill/>
        </p:spPr>
        <p:txBody>
          <a:bodyPr wrap="square" lIns="0" tIns="0" rIns="0" bIns="0" rtlCol="0">
            <a:spAutoFit/>
          </a:bodyPr>
          <a:lstStyle/>
          <a:p>
            <a:pPr algn="ctr"/>
            <a:r>
              <a:rPr lang="en-GB" sz="2000" dirty="0">
                <a:solidFill>
                  <a:schemeClr val="bg1"/>
                </a:solidFill>
              </a:rPr>
              <a:t>Where might you get money in the future?</a:t>
            </a:r>
          </a:p>
        </p:txBody>
      </p:sp>
    </p:spTree>
    <p:extLst>
      <p:ext uri="{BB962C8B-B14F-4D97-AF65-F5344CB8AC3E}">
        <p14:creationId xmlns:p14="http://schemas.microsoft.com/office/powerpoint/2010/main" val="18129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10" presetClass="entr" presetSubtype="0" fill="hold" grpId="0" nodeType="after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3000"/>
                            </p:stCondLst>
                            <p:childTnLst>
                              <p:par>
                                <p:cTn id="26" presetID="10" presetClass="entr" presetSubtype="0" fill="hold" grpId="0" nodeType="after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4000"/>
                            </p:stCondLst>
                            <p:childTnLst>
                              <p:par>
                                <p:cTn id="33" presetID="10" presetClass="entr" presetSubtype="0"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6" grpId="0" animBg="1"/>
      <p:bldP spid="9" grpId="0"/>
      <p:bldP spid="7" grpId="0" animBg="1"/>
      <p:bldP spid="11" grpId="0"/>
      <p:bldP spid="5" grpId="0" animBg="1"/>
      <p:bldP spid="12" grpId="0"/>
      <p:bldP spid="4"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471B-9570-7E46-BBDB-10845C734064}"/>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Money in? Money out?</a:t>
            </a:r>
            <a:endParaRPr lang="en-US" dirty="0"/>
          </a:p>
        </p:txBody>
      </p:sp>
      <p:sp>
        <p:nvSpPr>
          <p:cNvPr id="18" name="Rectangle 17">
            <a:extLst>
              <a:ext uri="{FF2B5EF4-FFF2-40B4-BE49-F238E27FC236}">
                <a16:creationId xmlns:a16="http://schemas.microsoft.com/office/drawing/2014/main" id="{16A09292-3691-3143-9A3B-CAB00B668271}"/>
              </a:ext>
              <a:ext uri="{C183D7F6-B498-43B3-948B-1728B52AA6E4}">
                <adec:decorative xmlns:adec="http://schemas.microsoft.com/office/drawing/2017/decorative" val="1"/>
              </a:ext>
            </a:extLst>
          </p:cNvPr>
          <p:cNvSpPr/>
          <p:nvPr/>
        </p:nvSpPr>
        <p:spPr>
          <a:xfrm>
            <a:off x="1777018" y="3600000"/>
            <a:ext cx="2952000" cy="2556000"/>
          </a:xfrm>
          <a:prstGeom prst="rect">
            <a:avLst/>
          </a:prstGeom>
          <a:solidFill>
            <a:srgbClr val="008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pic>
        <p:nvPicPr>
          <p:cNvPr id="31" name="Picture 30" descr="A photo of a woman typing on a laptop ">
            <a:extLst>
              <a:ext uri="{FF2B5EF4-FFF2-40B4-BE49-F238E27FC236}">
                <a16:creationId xmlns:a16="http://schemas.microsoft.com/office/drawing/2014/main" id="{0FC4806F-B545-4D4F-8D3B-26421FB91C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75759" y="2070927"/>
            <a:ext cx="2952000" cy="1577476"/>
          </a:xfrm>
          <a:prstGeom prst="rect">
            <a:avLst/>
          </a:prstGeom>
        </p:spPr>
      </p:pic>
      <p:sp>
        <p:nvSpPr>
          <p:cNvPr id="20" name="TextBox 19">
            <a:extLst>
              <a:ext uri="{FF2B5EF4-FFF2-40B4-BE49-F238E27FC236}">
                <a16:creationId xmlns:a16="http://schemas.microsoft.com/office/drawing/2014/main" id="{BC317D3C-91DC-F043-979A-C44F371D7642}"/>
              </a:ext>
            </a:extLst>
          </p:cNvPr>
          <p:cNvSpPr txBox="1"/>
          <p:nvPr/>
        </p:nvSpPr>
        <p:spPr>
          <a:xfrm>
            <a:off x="1941735" y="3772652"/>
            <a:ext cx="2753832" cy="461665"/>
          </a:xfrm>
          <a:prstGeom prst="rect">
            <a:avLst/>
          </a:prstGeom>
          <a:noFill/>
        </p:spPr>
        <p:txBody>
          <a:bodyPr wrap="square" rtlCol="0">
            <a:spAutoFit/>
          </a:bodyPr>
          <a:lstStyle/>
          <a:p>
            <a:r>
              <a:rPr lang="en-GB" dirty="0">
                <a:solidFill>
                  <a:schemeClr val="bg1"/>
                </a:solidFill>
              </a:rPr>
              <a:t>Income</a:t>
            </a:r>
          </a:p>
        </p:txBody>
      </p:sp>
      <p:sp>
        <p:nvSpPr>
          <p:cNvPr id="22" name="TextBox 21">
            <a:extLst>
              <a:ext uri="{FF2B5EF4-FFF2-40B4-BE49-F238E27FC236}">
                <a16:creationId xmlns:a16="http://schemas.microsoft.com/office/drawing/2014/main" id="{9C94FFD7-C4F6-8249-8E8C-82CE2899099C}"/>
              </a:ext>
            </a:extLst>
          </p:cNvPr>
          <p:cNvSpPr txBox="1"/>
          <p:nvPr/>
        </p:nvSpPr>
        <p:spPr>
          <a:xfrm>
            <a:off x="2681852" y="4541045"/>
            <a:ext cx="2013716" cy="707886"/>
          </a:xfrm>
          <a:prstGeom prst="rect">
            <a:avLst/>
          </a:prstGeom>
          <a:noFill/>
        </p:spPr>
        <p:txBody>
          <a:bodyPr wrap="square" rtlCol="0">
            <a:spAutoFit/>
          </a:bodyPr>
          <a:lstStyle/>
          <a:p>
            <a:r>
              <a:rPr lang="en-GB" sz="2000" dirty="0">
                <a:solidFill>
                  <a:schemeClr val="bg1"/>
                </a:solidFill>
              </a:rPr>
              <a:t>Weekly Allowance</a:t>
            </a:r>
          </a:p>
        </p:txBody>
      </p:sp>
      <p:sp>
        <p:nvSpPr>
          <p:cNvPr id="23" name="TextBox 22">
            <a:extLst>
              <a:ext uri="{FF2B5EF4-FFF2-40B4-BE49-F238E27FC236}">
                <a16:creationId xmlns:a16="http://schemas.microsoft.com/office/drawing/2014/main" id="{68FF9444-723D-5048-9B9E-2073AB07992C}"/>
              </a:ext>
            </a:extLst>
          </p:cNvPr>
          <p:cNvSpPr txBox="1"/>
          <p:nvPr/>
        </p:nvSpPr>
        <p:spPr>
          <a:xfrm>
            <a:off x="2662997" y="5470435"/>
            <a:ext cx="2013717" cy="400110"/>
          </a:xfrm>
          <a:prstGeom prst="rect">
            <a:avLst/>
          </a:prstGeom>
          <a:noFill/>
        </p:spPr>
        <p:txBody>
          <a:bodyPr wrap="square" rtlCol="0">
            <a:spAutoFit/>
          </a:bodyPr>
          <a:lstStyle/>
          <a:p>
            <a:r>
              <a:rPr lang="en-GB" sz="2000" dirty="0">
                <a:solidFill>
                  <a:schemeClr val="bg1"/>
                </a:solidFill>
              </a:rPr>
              <a:t>Part time job</a:t>
            </a:r>
          </a:p>
        </p:txBody>
      </p:sp>
      <p:sp>
        <p:nvSpPr>
          <p:cNvPr id="17" name="Rectangle 16">
            <a:extLst>
              <a:ext uri="{FF2B5EF4-FFF2-40B4-BE49-F238E27FC236}">
                <a16:creationId xmlns:a16="http://schemas.microsoft.com/office/drawing/2014/main" id="{9D5ED9FF-6227-934E-8501-1F9789093384}"/>
              </a:ext>
              <a:ext uri="{C183D7F6-B498-43B3-948B-1728B52AA6E4}">
                <adec:decorative xmlns:adec="http://schemas.microsoft.com/office/drawing/2017/decorative" val="1"/>
              </a:ext>
            </a:extLst>
          </p:cNvPr>
          <p:cNvSpPr/>
          <p:nvPr/>
        </p:nvSpPr>
        <p:spPr>
          <a:xfrm>
            <a:off x="5323018" y="3600000"/>
            <a:ext cx="2952000" cy="2556000"/>
          </a:xfrm>
          <a:prstGeom prst="rect">
            <a:avLst/>
          </a:prstGeom>
          <a:solidFill>
            <a:srgbClr val="217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pic>
        <p:nvPicPr>
          <p:cNvPr id="32" name="Picture 31" descr="A photo of someone looking a price tag">
            <a:extLst>
              <a:ext uri="{FF2B5EF4-FFF2-40B4-BE49-F238E27FC236}">
                <a16:creationId xmlns:a16="http://schemas.microsoft.com/office/drawing/2014/main" id="{901F9E35-2A2D-8042-A3AC-D9BDB2AEC4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23019" y="2070000"/>
            <a:ext cx="2952000" cy="1569345"/>
          </a:xfrm>
          <a:prstGeom prst="rect">
            <a:avLst/>
          </a:prstGeom>
        </p:spPr>
      </p:pic>
      <p:sp>
        <p:nvSpPr>
          <p:cNvPr id="28" name="TextBox 27">
            <a:extLst>
              <a:ext uri="{FF2B5EF4-FFF2-40B4-BE49-F238E27FC236}">
                <a16:creationId xmlns:a16="http://schemas.microsoft.com/office/drawing/2014/main" id="{2E26BBD1-BAC2-794F-AE8B-EF94B0B5B5A2}"/>
              </a:ext>
            </a:extLst>
          </p:cNvPr>
          <p:cNvSpPr txBox="1"/>
          <p:nvPr/>
        </p:nvSpPr>
        <p:spPr>
          <a:xfrm>
            <a:off x="5490997" y="3737484"/>
            <a:ext cx="2753832" cy="461665"/>
          </a:xfrm>
          <a:prstGeom prst="rect">
            <a:avLst/>
          </a:prstGeom>
          <a:noFill/>
        </p:spPr>
        <p:txBody>
          <a:bodyPr wrap="square" rtlCol="0">
            <a:spAutoFit/>
          </a:bodyPr>
          <a:lstStyle/>
          <a:p>
            <a:r>
              <a:rPr lang="en-GB" dirty="0">
                <a:solidFill>
                  <a:schemeClr val="bg1"/>
                </a:solidFill>
              </a:rPr>
              <a:t>Outgoings</a:t>
            </a:r>
          </a:p>
        </p:txBody>
      </p:sp>
      <p:sp>
        <p:nvSpPr>
          <p:cNvPr id="24" name="TextBox 23">
            <a:extLst>
              <a:ext uri="{FF2B5EF4-FFF2-40B4-BE49-F238E27FC236}">
                <a16:creationId xmlns:a16="http://schemas.microsoft.com/office/drawing/2014/main" id="{AC4EAA2E-87C6-8C44-B27E-5A38D036A998}"/>
              </a:ext>
            </a:extLst>
          </p:cNvPr>
          <p:cNvSpPr txBox="1"/>
          <p:nvPr/>
        </p:nvSpPr>
        <p:spPr>
          <a:xfrm>
            <a:off x="5517216" y="4515265"/>
            <a:ext cx="2199189" cy="707886"/>
          </a:xfrm>
          <a:prstGeom prst="rect">
            <a:avLst/>
          </a:prstGeom>
          <a:noFill/>
        </p:spPr>
        <p:txBody>
          <a:bodyPr wrap="square" rtlCol="0">
            <a:spAutoFit/>
          </a:bodyPr>
          <a:lstStyle/>
          <a:p>
            <a:r>
              <a:rPr lang="en-GB" sz="2000" dirty="0">
                <a:solidFill>
                  <a:schemeClr val="bg1"/>
                </a:solidFill>
              </a:rPr>
              <a:t>Clothes/</a:t>
            </a:r>
            <a:br>
              <a:rPr lang="en-GB" sz="2000" dirty="0">
                <a:solidFill>
                  <a:schemeClr val="bg1"/>
                </a:solidFill>
              </a:rPr>
            </a:br>
            <a:r>
              <a:rPr lang="en-GB" sz="2000" dirty="0">
                <a:solidFill>
                  <a:schemeClr val="bg1"/>
                </a:solidFill>
              </a:rPr>
              <a:t>game console</a:t>
            </a:r>
          </a:p>
        </p:txBody>
      </p:sp>
      <p:sp>
        <p:nvSpPr>
          <p:cNvPr id="25" name="TextBox 24">
            <a:extLst>
              <a:ext uri="{FF2B5EF4-FFF2-40B4-BE49-F238E27FC236}">
                <a16:creationId xmlns:a16="http://schemas.microsoft.com/office/drawing/2014/main" id="{53AB5F3F-0D23-834A-B192-76F1A243DE9F}"/>
              </a:ext>
            </a:extLst>
          </p:cNvPr>
          <p:cNvSpPr txBox="1"/>
          <p:nvPr/>
        </p:nvSpPr>
        <p:spPr>
          <a:xfrm>
            <a:off x="5552529" y="5472970"/>
            <a:ext cx="2199189" cy="400110"/>
          </a:xfrm>
          <a:prstGeom prst="rect">
            <a:avLst/>
          </a:prstGeom>
          <a:noFill/>
        </p:spPr>
        <p:txBody>
          <a:bodyPr wrap="square" rtlCol="0">
            <a:spAutoFit/>
          </a:bodyPr>
          <a:lstStyle/>
          <a:p>
            <a:r>
              <a:rPr lang="en-GB" sz="2000" dirty="0">
                <a:solidFill>
                  <a:schemeClr val="bg1"/>
                </a:solidFill>
              </a:rPr>
              <a:t>Rent</a:t>
            </a:r>
          </a:p>
        </p:txBody>
      </p:sp>
      <p:sp>
        <p:nvSpPr>
          <p:cNvPr id="26" name="Freeform 949">
            <a:extLst>
              <a:ext uri="{FF2B5EF4-FFF2-40B4-BE49-F238E27FC236}">
                <a16:creationId xmlns:a16="http://schemas.microsoft.com/office/drawing/2014/main" id="{8AA62EE3-CA80-964E-B62F-784CE3E215AF}"/>
              </a:ext>
              <a:ext uri="{C183D7F6-B498-43B3-948B-1728B52AA6E4}">
                <adec:decorative xmlns:adec="http://schemas.microsoft.com/office/drawing/2017/decorative" val="1"/>
              </a:ext>
            </a:extLst>
          </p:cNvPr>
          <p:cNvSpPr>
            <a:spLocks noEditPoints="1"/>
          </p:cNvSpPr>
          <p:nvPr/>
        </p:nvSpPr>
        <p:spPr bwMode="auto">
          <a:xfrm>
            <a:off x="2092092" y="4585675"/>
            <a:ext cx="501166" cy="482254"/>
          </a:xfrm>
          <a:custGeom>
            <a:avLst/>
            <a:gdLst>
              <a:gd name="T0" fmla="*/ 237 w 442"/>
              <a:gd name="T1" fmla="*/ 294 h 421"/>
              <a:gd name="T2" fmla="*/ 141 w 442"/>
              <a:gd name="T3" fmla="*/ 294 h 421"/>
              <a:gd name="T4" fmla="*/ 139 w 442"/>
              <a:gd name="T5" fmla="*/ 266 h 421"/>
              <a:gd name="T6" fmla="*/ 155 w 442"/>
              <a:gd name="T7" fmla="*/ 241 h 421"/>
              <a:gd name="T8" fmla="*/ 155 w 442"/>
              <a:gd name="T9" fmla="*/ 228 h 421"/>
              <a:gd name="T10" fmla="*/ 138 w 442"/>
              <a:gd name="T11" fmla="*/ 228 h 421"/>
              <a:gd name="T12" fmla="*/ 138 w 442"/>
              <a:gd name="T13" fmla="*/ 200 h 421"/>
              <a:gd name="T14" fmla="*/ 155 w 442"/>
              <a:gd name="T15" fmla="*/ 200 h 421"/>
              <a:gd name="T16" fmla="*/ 155 w 442"/>
              <a:gd name="T17" fmla="*/ 187 h 421"/>
              <a:gd name="T18" fmla="*/ 207 w 442"/>
              <a:gd name="T19" fmla="*/ 131 h 421"/>
              <a:gd name="T20" fmla="*/ 243 w 442"/>
              <a:gd name="T21" fmla="*/ 137 h 421"/>
              <a:gd name="T22" fmla="*/ 239 w 442"/>
              <a:gd name="T23" fmla="*/ 170 h 421"/>
              <a:gd name="T24" fmla="*/ 214 w 442"/>
              <a:gd name="T25" fmla="*/ 165 h 421"/>
              <a:gd name="T26" fmla="*/ 192 w 442"/>
              <a:gd name="T27" fmla="*/ 189 h 421"/>
              <a:gd name="T28" fmla="*/ 192 w 442"/>
              <a:gd name="T29" fmla="*/ 200 h 421"/>
              <a:gd name="T30" fmla="*/ 225 w 442"/>
              <a:gd name="T31" fmla="*/ 200 h 421"/>
              <a:gd name="T32" fmla="*/ 222 w 442"/>
              <a:gd name="T33" fmla="*/ 228 h 421"/>
              <a:gd name="T34" fmla="*/ 192 w 442"/>
              <a:gd name="T35" fmla="*/ 228 h 421"/>
              <a:gd name="T36" fmla="*/ 192 w 442"/>
              <a:gd name="T37" fmla="*/ 238 h 421"/>
              <a:gd name="T38" fmla="*/ 182 w 442"/>
              <a:gd name="T39" fmla="*/ 264 h 421"/>
              <a:gd name="T40" fmla="*/ 182 w 442"/>
              <a:gd name="T41" fmla="*/ 264 h 421"/>
              <a:gd name="T42" fmla="*/ 241 w 442"/>
              <a:gd name="T43" fmla="*/ 264 h 421"/>
              <a:gd name="T44" fmla="*/ 237 w 442"/>
              <a:gd name="T45" fmla="*/ 294 h 421"/>
              <a:gd name="T46" fmla="*/ 232 w 442"/>
              <a:gd name="T47" fmla="*/ 0 h 421"/>
              <a:gd name="T48" fmla="*/ 232 w 442"/>
              <a:gd name="T49" fmla="*/ 67 h 421"/>
              <a:gd name="T50" fmla="*/ 0 w 442"/>
              <a:gd name="T51" fmla="*/ 67 h 421"/>
              <a:gd name="T52" fmla="*/ 0 w 442"/>
              <a:gd name="T53" fmla="*/ 353 h 421"/>
              <a:gd name="T54" fmla="*/ 231 w 442"/>
              <a:gd name="T55" fmla="*/ 353 h 421"/>
              <a:gd name="T56" fmla="*/ 232 w 442"/>
              <a:gd name="T57" fmla="*/ 421 h 421"/>
              <a:gd name="T58" fmla="*/ 442 w 442"/>
              <a:gd name="T59" fmla="*/ 211 h 421"/>
              <a:gd name="T60" fmla="*/ 232 w 442"/>
              <a:gd name="T61" fmla="*/ 0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2"/>
              <a:gd name="T94" fmla="*/ 0 h 421"/>
              <a:gd name="T95" fmla="*/ 442 w 442"/>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2" h="421">
                <a:moveTo>
                  <a:pt x="237" y="294"/>
                </a:moveTo>
                <a:cubicBezTo>
                  <a:pt x="141" y="294"/>
                  <a:pt x="141" y="294"/>
                  <a:pt x="141" y="294"/>
                </a:cubicBezTo>
                <a:cubicBezTo>
                  <a:pt x="139" y="266"/>
                  <a:pt x="139" y="266"/>
                  <a:pt x="139" y="266"/>
                </a:cubicBezTo>
                <a:cubicBezTo>
                  <a:pt x="151" y="262"/>
                  <a:pt x="155" y="254"/>
                  <a:pt x="155" y="241"/>
                </a:cubicBezTo>
                <a:cubicBezTo>
                  <a:pt x="155" y="228"/>
                  <a:pt x="155" y="228"/>
                  <a:pt x="155" y="228"/>
                </a:cubicBezTo>
                <a:cubicBezTo>
                  <a:pt x="138" y="228"/>
                  <a:pt x="138" y="228"/>
                  <a:pt x="138" y="228"/>
                </a:cubicBezTo>
                <a:cubicBezTo>
                  <a:pt x="138" y="200"/>
                  <a:pt x="138" y="200"/>
                  <a:pt x="138" y="200"/>
                </a:cubicBezTo>
                <a:cubicBezTo>
                  <a:pt x="155" y="200"/>
                  <a:pt x="155" y="200"/>
                  <a:pt x="155" y="200"/>
                </a:cubicBezTo>
                <a:cubicBezTo>
                  <a:pt x="155" y="187"/>
                  <a:pt x="155" y="187"/>
                  <a:pt x="155" y="187"/>
                </a:cubicBezTo>
                <a:cubicBezTo>
                  <a:pt x="155" y="151"/>
                  <a:pt x="172" y="131"/>
                  <a:pt x="207" y="131"/>
                </a:cubicBezTo>
                <a:cubicBezTo>
                  <a:pt x="220" y="131"/>
                  <a:pt x="232" y="133"/>
                  <a:pt x="243" y="137"/>
                </a:cubicBezTo>
                <a:cubicBezTo>
                  <a:pt x="239" y="170"/>
                  <a:pt x="239" y="170"/>
                  <a:pt x="239" y="170"/>
                </a:cubicBezTo>
                <a:cubicBezTo>
                  <a:pt x="232" y="167"/>
                  <a:pt x="222" y="165"/>
                  <a:pt x="214" y="165"/>
                </a:cubicBezTo>
                <a:cubicBezTo>
                  <a:pt x="200" y="165"/>
                  <a:pt x="192" y="173"/>
                  <a:pt x="192" y="189"/>
                </a:cubicBezTo>
                <a:cubicBezTo>
                  <a:pt x="192" y="200"/>
                  <a:pt x="192" y="200"/>
                  <a:pt x="192" y="200"/>
                </a:cubicBezTo>
                <a:cubicBezTo>
                  <a:pt x="225" y="200"/>
                  <a:pt x="225" y="200"/>
                  <a:pt x="225" y="200"/>
                </a:cubicBezTo>
                <a:cubicBezTo>
                  <a:pt x="222" y="228"/>
                  <a:pt x="222" y="228"/>
                  <a:pt x="222" y="228"/>
                </a:cubicBezTo>
                <a:cubicBezTo>
                  <a:pt x="192" y="228"/>
                  <a:pt x="192" y="228"/>
                  <a:pt x="192" y="228"/>
                </a:cubicBezTo>
                <a:cubicBezTo>
                  <a:pt x="192" y="238"/>
                  <a:pt x="192" y="238"/>
                  <a:pt x="192" y="238"/>
                </a:cubicBezTo>
                <a:cubicBezTo>
                  <a:pt x="192" y="250"/>
                  <a:pt x="190" y="259"/>
                  <a:pt x="182" y="264"/>
                </a:cubicBezTo>
                <a:cubicBezTo>
                  <a:pt x="182" y="264"/>
                  <a:pt x="182" y="264"/>
                  <a:pt x="182" y="264"/>
                </a:cubicBezTo>
                <a:cubicBezTo>
                  <a:pt x="241" y="264"/>
                  <a:pt x="241" y="264"/>
                  <a:pt x="241" y="264"/>
                </a:cubicBezTo>
                <a:lnTo>
                  <a:pt x="237" y="294"/>
                </a:lnTo>
                <a:close/>
                <a:moveTo>
                  <a:pt x="232" y="0"/>
                </a:moveTo>
                <a:cubicBezTo>
                  <a:pt x="232" y="67"/>
                  <a:pt x="232" y="67"/>
                  <a:pt x="232" y="67"/>
                </a:cubicBezTo>
                <a:cubicBezTo>
                  <a:pt x="0" y="67"/>
                  <a:pt x="0" y="67"/>
                  <a:pt x="0" y="67"/>
                </a:cubicBezTo>
                <a:cubicBezTo>
                  <a:pt x="0" y="353"/>
                  <a:pt x="0" y="353"/>
                  <a:pt x="0" y="353"/>
                </a:cubicBezTo>
                <a:cubicBezTo>
                  <a:pt x="231" y="353"/>
                  <a:pt x="231" y="353"/>
                  <a:pt x="231" y="353"/>
                </a:cubicBezTo>
                <a:cubicBezTo>
                  <a:pt x="232" y="421"/>
                  <a:pt x="232" y="421"/>
                  <a:pt x="232" y="421"/>
                </a:cubicBezTo>
                <a:cubicBezTo>
                  <a:pt x="442" y="211"/>
                  <a:pt x="442" y="211"/>
                  <a:pt x="442" y="211"/>
                </a:cubicBezTo>
                <a:lnTo>
                  <a:pt x="232" y="0"/>
                </a:lnTo>
                <a:close/>
              </a:path>
            </a:pathLst>
          </a:custGeom>
          <a:solidFill>
            <a:schemeClr val="bg1"/>
          </a:solidFill>
          <a:ln>
            <a:noFill/>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dirty="0"/>
          </a:p>
        </p:txBody>
      </p:sp>
      <p:sp>
        <p:nvSpPr>
          <p:cNvPr id="27" name="Freeform 949">
            <a:extLst>
              <a:ext uri="{FF2B5EF4-FFF2-40B4-BE49-F238E27FC236}">
                <a16:creationId xmlns:a16="http://schemas.microsoft.com/office/drawing/2014/main" id="{1C1F9CAE-1AFC-584B-942F-B7CC936A7738}"/>
              </a:ext>
              <a:ext uri="{C183D7F6-B498-43B3-948B-1728B52AA6E4}">
                <adec:decorative xmlns:adec="http://schemas.microsoft.com/office/drawing/2017/decorative" val="1"/>
              </a:ext>
            </a:extLst>
          </p:cNvPr>
          <p:cNvSpPr>
            <a:spLocks noEditPoints="1"/>
          </p:cNvSpPr>
          <p:nvPr/>
        </p:nvSpPr>
        <p:spPr bwMode="auto">
          <a:xfrm>
            <a:off x="2114577" y="5427056"/>
            <a:ext cx="501166" cy="482254"/>
          </a:xfrm>
          <a:custGeom>
            <a:avLst/>
            <a:gdLst>
              <a:gd name="T0" fmla="*/ 237 w 442"/>
              <a:gd name="T1" fmla="*/ 294 h 421"/>
              <a:gd name="T2" fmla="*/ 141 w 442"/>
              <a:gd name="T3" fmla="*/ 294 h 421"/>
              <a:gd name="T4" fmla="*/ 139 w 442"/>
              <a:gd name="T5" fmla="*/ 266 h 421"/>
              <a:gd name="T6" fmla="*/ 155 w 442"/>
              <a:gd name="T7" fmla="*/ 241 h 421"/>
              <a:gd name="T8" fmla="*/ 155 w 442"/>
              <a:gd name="T9" fmla="*/ 228 h 421"/>
              <a:gd name="T10" fmla="*/ 138 w 442"/>
              <a:gd name="T11" fmla="*/ 228 h 421"/>
              <a:gd name="T12" fmla="*/ 138 w 442"/>
              <a:gd name="T13" fmla="*/ 200 h 421"/>
              <a:gd name="T14" fmla="*/ 155 w 442"/>
              <a:gd name="T15" fmla="*/ 200 h 421"/>
              <a:gd name="T16" fmla="*/ 155 w 442"/>
              <a:gd name="T17" fmla="*/ 187 h 421"/>
              <a:gd name="T18" fmla="*/ 207 w 442"/>
              <a:gd name="T19" fmla="*/ 131 h 421"/>
              <a:gd name="T20" fmla="*/ 243 w 442"/>
              <a:gd name="T21" fmla="*/ 137 h 421"/>
              <a:gd name="T22" fmla="*/ 239 w 442"/>
              <a:gd name="T23" fmla="*/ 170 h 421"/>
              <a:gd name="T24" fmla="*/ 214 w 442"/>
              <a:gd name="T25" fmla="*/ 165 h 421"/>
              <a:gd name="T26" fmla="*/ 192 w 442"/>
              <a:gd name="T27" fmla="*/ 189 h 421"/>
              <a:gd name="T28" fmla="*/ 192 w 442"/>
              <a:gd name="T29" fmla="*/ 200 h 421"/>
              <a:gd name="T30" fmla="*/ 225 w 442"/>
              <a:gd name="T31" fmla="*/ 200 h 421"/>
              <a:gd name="T32" fmla="*/ 222 w 442"/>
              <a:gd name="T33" fmla="*/ 228 h 421"/>
              <a:gd name="T34" fmla="*/ 192 w 442"/>
              <a:gd name="T35" fmla="*/ 228 h 421"/>
              <a:gd name="T36" fmla="*/ 192 w 442"/>
              <a:gd name="T37" fmla="*/ 238 h 421"/>
              <a:gd name="T38" fmla="*/ 182 w 442"/>
              <a:gd name="T39" fmla="*/ 264 h 421"/>
              <a:gd name="T40" fmla="*/ 182 w 442"/>
              <a:gd name="T41" fmla="*/ 264 h 421"/>
              <a:gd name="T42" fmla="*/ 241 w 442"/>
              <a:gd name="T43" fmla="*/ 264 h 421"/>
              <a:gd name="T44" fmla="*/ 237 w 442"/>
              <a:gd name="T45" fmla="*/ 294 h 421"/>
              <a:gd name="T46" fmla="*/ 232 w 442"/>
              <a:gd name="T47" fmla="*/ 0 h 421"/>
              <a:gd name="T48" fmla="*/ 232 w 442"/>
              <a:gd name="T49" fmla="*/ 67 h 421"/>
              <a:gd name="T50" fmla="*/ 0 w 442"/>
              <a:gd name="T51" fmla="*/ 67 h 421"/>
              <a:gd name="T52" fmla="*/ 0 w 442"/>
              <a:gd name="T53" fmla="*/ 353 h 421"/>
              <a:gd name="T54" fmla="*/ 231 w 442"/>
              <a:gd name="T55" fmla="*/ 353 h 421"/>
              <a:gd name="T56" fmla="*/ 232 w 442"/>
              <a:gd name="T57" fmla="*/ 421 h 421"/>
              <a:gd name="T58" fmla="*/ 442 w 442"/>
              <a:gd name="T59" fmla="*/ 211 h 421"/>
              <a:gd name="T60" fmla="*/ 232 w 442"/>
              <a:gd name="T61" fmla="*/ 0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2"/>
              <a:gd name="T94" fmla="*/ 0 h 421"/>
              <a:gd name="T95" fmla="*/ 442 w 442"/>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2" h="421">
                <a:moveTo>
                  <a:pt x="237" y="294"/>
                </a:moveTo>
                <a:cubicBezTo>
                  <a:pt x="141" y="294"/>
                  <a:pt x="141" y="294"/>
                  <a:pt x="141" y="294"/>
                </a:cubicBezTo>
                <a:cubicBezTo>
                  <a:pt x="139" y="266"/>
                  <a:pt x="139" y="266"/>
                  <a:pt x="139" y="266"/>
                </a:cubicBezTo>
                <a:cubicBezTo>
                  <a:pt x="151" y="262"/>
                  <a:pt x="155" y="254"/>
                  <a:pt x="155" y="241"/>
                </a:cubicBezTo>
                <a:cubicBezTo>
                  <a:pt x="155" y="228"/>
                  <a:pt x="155" y="228"/>
                  <a:pt x="155" y="228"/>
                </a:cubicBezTo>
                <a:cubicBezTo>
                  <a:pt x="138" y="228"/>
                  <a:pt x="138" y="228"/>
                  <a:pt x="138" y="228"/>
                </a:cubicBezTo>
                <a:cubicBezTo>
                  <a:pt x="138" y="200"/>
                  <a:pt x="138" y="200"/>
                  <a:pt x="138" y="200"/>
                </a:cubicBezTo>
                <a:cubicBezTo>
                  <a:pt x="155" y="200"/>
                  <a:pt x="155" y="200"/>
                  <a:pt x="155" y="200"/>
                </a:cubicBezTo>
                <a:cubicBezTo>
                  <a:pt x="155" y="187"/>
                  <a:pt x="155" y="187"/>
                  <a:pt x="155" y="187"/>
                </a:cubicBezTo>
                <a:cubicBezTo>
                  <a:pt x="155" y="151"/>
                  <a:pt x="172" y="131"/>
                  <a:pt x="207" y="131"/>
                </a:cubicBezTo>
                <a:cubicBezTo>
                  <a:pt x="220" y="131"/>
                  <a:pt x="232" y="133"/>
                  <a:pt x="243" y="137"/>
                </a:cubicBezTo>
                <a:cubicBezTo>
                  <a:pt x="239" y="170"/>
                  <a:pt x="239" y="170"/>
                  <a:pt x="239" y="170"/>
                </a:cubicBezTo>
                <a:cubicBezTo>
                  <a:pt x="232" y="167"/>
                  <a:pt x="222" y="165"/>
                  <a:pt x="214" y="165"/>
                </a:cubicBezTo>
                <a:cubicBezTo>
                  <a:pt x="200" y="165"/>
                  <a:pt x="192" y="173"/>
                  <a:pt x="192" y="189"/>
                </a:cubicBezTo>
                <a:cubicBezTo>
                  <a:pt x="192" y="200"/>
                  <a:pt x="192" y="200"/>
                  <a:pt x="192" y="200"/>
                </a:cubicBezTo>
                <a:cubicBezTo>
                  <a:pt x="225" y="200"/>
                  <a:pt x="225" y="200"/>
                  <a:pt x="225" y="200"/>
                </a:cubicBezTo>
                <a:cubicBezTo>
                  <a:pt x="222" y="228"/>
                  <a:pt x="222" y="228"/>
                  <a:pt x="222" y="228"/>
                </a:cubicBezTo>
                <a:cubicBezTo>
                  <a:pt x="192" y="228"/>
                  <a:pt x="192" y="228"/>
                  <a:pt x="192" y="228"/>
                </a:cubicBezTo>
                <a:cubicBezTo>
                  <a:pt x="192" y="238"/>
                  <a:pt x="192" y="238"/>
                  <a:pt x="192" y="238"/>
                </a:cubicBezTo>
                <a:cubicBezTo>
                  <a:pt x="192" y="250"/>
                  <a:pt x="190" y="259"/>
                  <a:pt x="182" y="264"/>
                </a:cubicBezTo>
                <a:cubicBezTo>
                  <a:pt x="182" y="264"/>
                  <a:pt x="182" y="264"/>
                  <a:pt x="182" y="264"/>
                </a:cubicBezTo>
                <a:cubicBezTo>
                  <a:pt x="241" y="264"/>
                  <a:pt x="241" y="264"/>
                  <a:pt x="241" y="264"/>
                </a:cubicBezTo>
                <a:lnTo>
                  <a:pt x="237" y="294"/>
                </a:lnTo>
                <a:close/>
                <a:moveTo>
                  <a:pt x="232" y="0"/>
                </a:moveTo>
                <a:cubicBezTo>
                  <a:pt x="232" y="67"/>
                  <a:pt x="232" y="67"/>
                  <a:pt x="232" y="67"/>
                </a:cubicBezTo>
                <a:cubicBezTo>
                  <a:pt x="0" y="67"/>
                  <a:pt x="0" y="67"/>
                  <a:pt x="0" y="67"/>
                </a:cubicBezTo>
                <a:cubicBezTo>
                  <a:pt x="0" y="353"/>
                  <a:pt x="0" y="353"/>
                  <a:pt x="0" y="353"/>
                </a:cubicBezTo>
                <a:cubicBezTo>
                  <a:pt x="231" y="353"/>
                  <a:pt x="231" y="353"/>
                  <a:pt x="231" y="353"/>
                </a:cubicBezTo>
                <a:cubicBezTo>
                  <a:pt x="232" y="421"/>
                  <a:pt x="232" y="421"/>
                  <a:pt x="232" y="421"/>
                </a:cubicBezTo>
                <a:cubicBezTo>
                  <a:pt x="442" y="211"/>
                  <a:pt x="442" y="211"/>
                  <a:pt x="442" y="211"/>
                </a:cubicBezTo>
                <a:lnTo>
                  <a:pt x="232" y="0"/>
                </a:lnTo>
                <a:close/>
              </a:path>
            </a:pathLst>
          </a:custGeom>
          <a:solidFill>
            <a:schemeClr val="bg1"/>
          </a:solidFill>
          <a:ln>
            <a:noFill/>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dirty="0"/>
          </a:p>
        </p:txBody>
      </p:sp>
      <p:sp>
        <p:nvSpPr>
          <p:cNvPr id="29" name="Freeform 949">
            <a:extLst>
              <a:ext uri="{FF2B5EF4-FFF2-40B4-BE49-F238E27FC236}">
                <a16:creationId xmlns:a16="http://schemas.microsoft.com/office/drawing/2014/main" id="{A5350148-0F9E-FD4D-8692-873BB4A6E954}"/>
              </a:ext>
              <a:ext uri="{C183D7F6-B498-43B3-948B-1728B52AA6E4}">
                <adec:decorative xmlns:adec="http://schemas.microsoft.com/office/drawing/2017/decorative" val="1"/>
              </a:ext>
            </a:extLst>
          </p:cNvPr>
          <p:cNvSpPr>
            <a:spLocks noEditPoints="1"/>
          </p:cNvSpPr>
          <p:nvPr/>
        </p:nvSpPr>
        <p:spPr bwMode="auto">
          <a:xfrm>
            <a:off x="7514997" y="4529405"/>
            <a:ext cx="501166" cy="482254"/>
          </a:xfrm>
          <a:custGeom>
            <a:avLst/>
            <a:gdLst>
              <a:gd name="T0" fmla="*/ 237 w 442"/>
              <a:gd name="T1" fmla="*/ 294 h 421"/>
              <a:gd name="T2" fmla="*/ 141 w 442"/>
              <a:gd name="T3" fmla="*/ 294 h 421"/>
              <a:gd name="T4" fmla="*/ 139 w 442"/>
              <a:gd name="T5" fmla="*/ 266 h 421"/>
              <a:gd name="T6" fmla="*/ 155 w 442"/>
              <a:gd name="T7" fmla="*/ 241 h 421"/>
              <a:gd name="T8" fmla="*/ 155 w 442"/>
              <a:gd name="T9" fmla="*/ 228 h 421"/>
              <a:gd name="T10" fmla="*/ 138 w 442"/>
              <a:gd name="T11" fmla="*/ 228 h 421"/>
              <a:gd name="T12" fmla="*/ 138 w 442"/>
              <a:gd name="T13" fmla="*/ 200 h 421"/>
              <a:gd name="T14" fmla="*/ 155 w 442"/>
              <a:gd name="T15" fmla="*/ 200 h 421"/>
              <a:gd name="T16" fmla="*/ 155 w 442"/>
              <a:gd name="T17" fmla="*/ 187 h 421"/>
              <a:gd name="T18" fmla="*/ 207 w 442"/>
              <a:gd name="T19" fmla="*/ 131 h 421"/>
              <a:gd name="T20" fmla="*/ 243 w 442"/>
              <a:gd name="T21" fmla="*/ 137 h 421"/>
              <a:gd name="T22" fmla="*/ 239 w 442"/>
              <a:gd name="T23" fmla="*/ 170 h 421"/>
              <a:gd name="T24" fmla="*/ 214 w 442"/>
              <a:gd name="T25" fmla="*/ 165 h 421"/>
              <a:gd name="T26" fmla="*/ 192 w 442"/>
              <a:gd name="T27" fmla="*/ 189 h 421"/>
              <a:gd name="T28" fmla="*/ 192 w 442"/>
              <a:gd name="T29" fmla="*/ 200 h 421"/>
              <a:gd name="T30" fmla="*/ 225 w 442"/>
              <a:gd name="T31" fmla="*/ 200 h 421"/>
              <a:gd name="T32" fmla="*/ 222 w 442"/>
              <a:gd name="T33" fmla="*/ 228 h 421"/>
              <a:gd name="T34" fmla="*/ 192 w 442"/>
              <a:gd name="T35" fmla="*/ 228 h 421"/>
              <a:gd name="T36" fmla="*/ 192 w 442"/>
              <a:gd name="T37" fmla="*/ 238 h 421"/>
              <a:gd name="T38" fmla="*/ 182 w 442"/>
              <a:gd name="T39" fmla="*/ 264 h 421"/>
              <a:gd name="T40" fmla="*/ 182 w 442"/>
              <a:gd name="T41" fmla="*/ 264 h 421"/>
              <a:gd name="T42" fmla="*/ 241 w 442"/>
              <a:gd name="T43" fmla="*/ 264 h 421"/>
              <a:gd name="T44" fmla="*/ 237 w 442"/>
              <a:gd name="T45" fmla="*/ 294 h 421"/>
              <a:gd name="T46" fmla="*/ 232 w 442"/>
              <a:gd name="T47" fmla="*/ 0 h 421"/>
              <a:gd name="T48" fmla="*/ 232 w 442"/>
              <a:gd name="T49" fmla="*/ 67 h 421"/>
              <a:gd name="T50" fmla="*/ 0 w 442"/>
              <a:gd name="T51" fmla="*/ 67 h 421"/>
              <a:gd name="T52" fmla="*/ 0 w 442"/>
              <a:gd name="T53" fmla="*/ 353 h 421"/>
              <a:gd name="T54" fmla="*/ 231 w 442"/>
              <a:gd name="T55" fmla="*/ 353 h 421"/>
              <a:gd name="T56" fmla="*/ 232 w 442"/>
              <a:gd name="T57" fmla="*/ 421 h 421"/>
              <a:gd name="T58" fmla="*/ 442 w 442"/>
              <a:gd name="T59" fmla="*/ 211 h 421"/>
              <a:gd name="T60" fmla="*/ 232 w 442"/>
              <a:gd name="T61" fmla="*/ 0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2"/>
              <a:gd name="T94" fmla="*/ 0 h 421"/>
              <a:gd name="T95" fmla="*/ 442 w 442"/>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2" h="421">
                <a:moveTo>
                  <a:pt x="237" y="294"/>
                </a:moveTo>
                <a:cubicBezTo>
                  <a:pt x="141" y="294"/>
                  <a:pt x="141" y="294"/>
                  <a:pt x="141" y="294"/>
                </a:cubicBezTo>
                <a:cubicBezTo>
                  <a:pt x="139" y="266"/>
                  <a:pt x="139" y="266"/>
                  <a:pt x="139" y="266"/>
                </a:cubicBezTo>
                <a:cubicBezTo>
                  <a:pt x="151" y="262"/>
                  <a:pt x="155" y="254"/>
                  <a:pt x="155" y="241"/>
                </a:cubicBezTo>
                <a:cubicBezTo>
                  <a:pt x="155" y="228"/>
                  <a:pt x="155" y="228"/>
                  <a:pt x="155" y="228"/>
                </a:cubicBezTo>
                <a:cubicBezTo>
                  <a:pt x="138" y="228"/>
                  <a:pt x="138" y="228"/>
                  <a:pt x="138" y="228"/>
                </a:cubicBezTo>
                <a:cubicBezTo>
                  <a:pt x="138" y="200"/>
                  <a:pt x="138" y="200"/>
                  <a:pt x="138" y="200"/>
                </a:cubicBezTo>
                <a:cubicBezTo>
                  <a:pt x="155" y="200"/>
                  <a:pt x="155" y="200"/>
                  <a:pt x="155" y="200"/>
                </a:cubicBezTo>
                <a:cubicBezTo>
                  <a:pt x="155" y="187"/>
                  <a:pt x="155" y="187"/>
                  <a:pt x="155" y="187"/>
                </a:cubicBezTo>
                <a:cubicBezTo>
                  <a:pt x="155" y="151"/>
                  <a:pt x="172" y="131"/>
                  <a:pt x="207" y="131"/>
                </a:cubicBezTo>
                <a:cubicBezTo>
                  <a:pt x="220" y="131"/>
                  <a:pt x="232" y="133"/>
                  <a:pt x="243" y="137"/>
                </a:cubicBezTo>
                <a:cubicBezTo>
                  <a:pt x="239" y="170"/>
                  <a:pt x="239" y="170"/>
                  <a:pt x="239" y="170"/>
                </a:cubicBezTo>
                <a:cubicBezTo>
                  <a:pt x="232" y="167"/>
                  <a:pt x="222" y="165"/>
                  <a:pt x="214" y="165"/>
                </a:cubicBezTo>
                <a:cubicBezTo>
                  <a:pt x="200" y="165"/>
                  <a:pt x="192" y="173"/>
                  <a:pt x="192" y="189"/>
                </a:cubicBezTo>
                <a:cubicBezTo>
                  <a:pt x="192" y="200"/>
                  <a:pt x="192" y="200"/>
                  <a:pt x="192" y="200"/>
                </a:cubicBezTo>
                <a:cubicBezTo>
                  <a:pt x="225" y="200"/>
                  <a:pt x="225" y="200"/>
                  <a:pt x="225" y="200"/>
                </a:cubicBezTo>
                <a:cubicBezTo>
                  <a:pt x="222" y="228"/>
                  <a:pt x="222" y="228"/>
                  <a:pt x="222" y="228"/>
                </a:cubicBezTo>
                <a:cubicBezTo>
                  <a:pt x="192" y="228"/>
                  <a:pt x="192" y="228"/>
                  <a:pt x="192" y="228"/>
                </a:cubicBezTo>
                <a:cubicBezTo>
                  <a:pt x="192" y="238"/>
                  <a:pt x="192" y="238"/>
                  <a:pt x="192" y="238"/>
                </a:cubicBezTo>
                <a:cubicBezTo>
                  <a:pt x="192" y="250"/>
                  <a:pt x="190" y="259"/>
                  <a:pt x="182" y="264"/>
                </a:cubicBezTo>
                <a:cubicBezTo>
                  <a:pt x="182" y="264"/>
                  <a:pt x="182" y="264"/>
                  <a:pt x="182" y="264"/>
                </a:cubicBezTo>
                <a:cubicBezTo>
                  <a:pt x="241" y="264"/>
                  <a:pt x="241" y="264"/>
                  <a:pt x="241" y="264"/>
                </a:cubicBezTo>
                <a:lnTo>
                  <a:pt x="237" y="294"/>
                </a:lnTo>
                <a:close/>
                <a:moveTo>
                  <a:pt x="232" y="0"/>
                </a:moveTo>
                <a:cubicBezTo>
                  <a:pt x="232" y="67"/>
                  <a:pt x="232" y="67"/>
                  <a:pt x="232" y="67"/>
                </a:cubicBezTo>
                <a:cubicBezTo>
                  <a:pt x="0" y="67"/>
                  <a:pt x="0" y="67"/>
                  <a:pt x="0" y="67"/>
                </a:cubicBezTo>
                <a:cubicBezTo>
                  <a:pt x="0" y="353"/>
                  <a:pt x="0" y="353"/>
                  <a:pt x="0" y="353"/>
                </a:cubicBezTo>
                <a:cubicBezTo>
                  <a:pt x="231" y="353"/>
                  <a:pt x="231" y="353"/>
                  <a:pt x="231" y="353"/>
                </a:cubicBezTo>
                <a:cubicBezTo>
                  <a:pt x="232" y="421"/>
                  <a:pt x="232" y="421"/>
                  <a:pt x="232" y="421"/>
                </a:cubicBezTo>
                <a:cubicBezTo>
                  <a:pt x="442" y="211"/>
                  <a:pt x="442" y="211"/>
                  <a:pt x="442" y="211"/>
                </a:cubicBezTo>
                <a:lnTo>
                  <a:pt x="232" y="0"/>
                </a:lnTo>
                <a:close/>
              </a:path>
            </a:pathLst>
          </a:custGeom>
          <a:solidFill>
            <a:schemeClr val="bg1"/>
          </a:solidFill>
          <a:ln>
            <a:noFill/>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dirty="0"/>
          </a:p>
        </p:txBody>
      </p:sp>
      <p:sp>
        <p:nvSpPr>
          <p:cNvPr id="30" name="Freeform 949">
            <a:extLst>
              <a:ext uri="{FF2B5EF4-FFF2-40B4-BE49-F238E27FC236}">
                <a16:creationId xmlns:a16="http://schemas.microsoft.com/office/drawing/2014/main" id="{1CAC0059-FD86-8D49-8846-5831E920E27A}"/>
              </a:ext>
              <a:ext uri="{C183D7F6-B498-43B3-948B-1728B52AA6E4}">
                <adec:decorative xmlns:adec="http://schemas.microsoft.com/office/drawing/2017/decorative" val="1"/>
              </a:ext>
            </a:extLst>
          </p:cNvPr>
          <p:cNvSpPr>
            <a:spLocks noEditPoints="1"/>
          </p:cNvSpPr>
          <p:nvPr/>
        </p:nvSpPr>
        <p:spPr bwMode="auto">
          <a:xfrm>
            <a:off x="7507964" y="5425096"/>
            <a:ext cx="501166" cy="482254"/>
          </a:xfrm>
          <a:custGeom>
            <a:avLst/>
            <a:gdLst>
              <a:gd name="T0" fmla="*/ 237 w 442"/>
              <a:gd name="T1" fmla="*/ 294 h 421"/>
              <a:gd name="T2" fmla="*/ 141 w 442"/>
              <a:gd name="T3" fmla="*/ 294 h 421"/>
              <a:gd name="T4" fmla="*/ 139 w 442"/>
              <a:gd name="T5" fmla="*/ 266 h 421"/>
              <a:gd name="T6" fmla="*/ 155 w 442"/>
              <a:gd name="T7" fmla="*/ 241 h 421"/>
              <a:gd name="T8" fmla="*/ 155 w 442"/>
              <a:gd name="T9" fmla="*/ 228 h 421"/>
              <a:gd name="T10" fmla="*/ 138 w 442"/>
              <a:gd name="T11" fmla="*/ 228 h 421"/>
              <a:gd name="T12" fmla="*/ 138 w 442"/>
              <a:gd name="T13" fmla="*/ 200 h 421"/>
              <a:gd name="T14" fmla="*/ 155 w 442"/>
              <a:gd name="T15" fmla="*/ 200 h 421"/>
              <a:gd name="T16" fmla="*/ 155 w 442"/>
              <a:gd name="T17" fmla="*/ 187 h 421"/>
              <a:gd name="T18" fmla="*/ 207 w 442"/>
              <a:gd name="T19" fmla="*/ 131 h 421"/>
              <a:gd name="T20" fmla="*/ 243 w 442"/>
              <a:gd name="T21" fmla="*/ 137 h 421"/>
              <a:gd name="T22" fmla="*/ 239 w 442"/>
              <a:gd name="T23" fmla="*/ 170 h 421"/>
              <a:gd name="T24" fmla="*/ 214 w 442"/>
              <a:gd name="T25" fmla="*/ 165 h 421"/>
              <a:gd name="T26" fmla="*/ 192 w 442"/>
              <a:gd name="T27" fmla="*/ 189 h 421"/>
              <a:gd name="T28" fmla="*/ 192 w 442"/>
              <a:gd name="T29" fmla="*/ 200 h 421"/>
              <a:gd name="T30" fmla="*/ 225 w 442"/>
              <a:gd name="T31" fmla="*/ 200 h 421"/>
              <a:gd name="T32" fmla="*/ 222 w 442"/>
              <a:gd name="T33" fmla="*/ 228 h 421"/>
              <a:gd name="T34" fmla="*/ 192 w 442"/>
              <a:gd name="T35" fmla="*/ 228 h 421"/>
              <a:gd name="T36" fmla="*/ 192 w 442"/>
              <a:gd name="T37" fmla="*/ 238 h 421"/>
              <a:gd name="T38" fmla="*/ 182 w 442"/>
              <a:gd name="T39" fmla="*/ 264 h 421"/>
              <a:gd name="T40" fmla="*/ 182 w 442"/>
              <a:gd name="T41" fmla="*/ 264 h 421"/>
              <a:gd name="T42" fmla="*/ 241 w 442"/>
              <a:gd name="T43" fmla="*/ 264 h 421"/>
              <a:gd name="T44" fmla="*/ 237 w 442"/>
              <a:gd name="T45" fmla="*/ 294 h 421"/>
              <a:gd name="T46" fmla="*/ 232 w 442"/>
              <a:gd name="T47" fmla="*/ 0 h 421"/>
              <a:gd name="T48" fmla="*/ 232 w 442"/>
              <a:gd name="T49" fmla="*/ 67 h 421"/>
              <a:gd name="T50" fmla="*/ 0 w 442"/>
              <a:gd name="T51" fmla="*/ 67 h 421"/>
              <a:gd name="T52" fmla="*/ 0 w 442"/>
              <a:gd name="T53" fmla="*/ 353 h 421"/>
              <a:gd name="T54" fmla="*/ 231 w 442"/>
              <a:gd name="T55" fmla="*/ 353 h 421"/>
              <a:gd name="T56" fmla="*/ 232 w 442"/>
              <a:gd name="T57" fmla="*/ 421 h 421"/>
              <a:gd name="T58" fmla="*/ 442 w 442"/>
              <a:gd name="T59" fmla="*/ 211 h 421"/>
              <a:gd name="T60" fmla="*/ 232 w 442"/>
              <a:gd name="T61" fmla="*/ 0 h 4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2"/>
              <a:gd name="T94" fmla="*/ 0 h 421"/>
              <a:gd name="T95" fmla="*/ 442 w 442"/>
              <a:gd name="T96" fmla="*/ 421 h 4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2" h="421">
                <a:moveTo>
                  <a:pt x="237" y="294"/>
                </a:moveTo>
                <a:cubicBezTo>
                  <a:pt x="141" y="294"/>
                  <a:pt x="141" y="294"/>
                  <a:pt x="141" y="294"/>
                </a:cubicBezTo>
                <a:cubicBezTo>
                  <a:pt x="139" y="266"/>
                  <a:pt x="139" y="266"/>
                  <a:pt x="139" y="266"/>
                </a:cubicBezTo>
                <a:cubicBezTo>
                  <a:pt x="151" y="262"/>
                  <a:pt x="155" y="254"/>
                  <a:pt x="155" y="241"/>
                </a:cubicBezTo>
                <a:cubicBezTo>
                  <a:pt x="155" y="228"/>
                  <a:pt x="155" y="228"/>
                  <a:pt x="155" y="228"/>
                </a:cubicBezTo>
                <a:cubicBezTo>
                  <a:pt x="138" y="228"/>
                  <a:pt x="138" y="228"/>
                  <a:pt x="138" y="228"/>
                </a:cubicBezTo>
                <a:cubicBezTo>
                  <a:pt x="138" y="200"/>
                  <a:pt x="138" y="200"/>
                  <a:pt x="138" y="200"/>
                </a:cubicBezTo>
                <a:cubicBezTo>
                  <a:pt x="155" y="200"/>
                  <a:pt x="155" y="200"/>
                  <a:pt x="155" y="200"/>
                </a:cubicBezTo>
                <a:cubicBezTo>
                  <a:pt x="155" y="187"/>
                  <a:pt x="155" y="187"/>
                  <a:pt x="155" y="187"/>
                </a:cubicBezTo>
                <a:cubicBezTo>
                  <a:pt x="155" y="151"/>
                  <a:pt x="172" y="131"/>
                  <a:pt x="207" y="131"/>
                </a:cubicBezTo>
                <a:cubicBezTo>
                  <a:pt x="220" y="131"/>
                  <a:pt x="232" y="133"/>
                  <a:pt x="243" y="137"/>
                </a:cubicBezTo>
                <a:cubicBezTo>
                  <a:pt x="239" y="170"/>
                  <a:pt x="239" y="170"/>
                  <a:pt x="239" y="170"/>
                </a:cubicBezTo>
                <a:cubicBezTo>
                  <a:pt x="232" y="167"/>
                  <a:pt x="222" y="165"/>
                  <a:pt x="214" y="165"/>
                </a:cubicBezTo>
                <a:cubicBezTo>
                  <a:pt x="200" y="165"/>
                  <a:pt x="192" y="173"/>
                  <a:pt x="192" y="189"/>
                </a:cubicBezTo>
                <a:cubicBezTo>
                  <a:pt x="192" y="200"/>
                  <a:pt x="192" y="200"/>
                  <a:pt x="192" y="200"/>
                </a:cubicBezTo>
                <a:cubicBezTo>
                  <a:pt x="225" y="200"/>
                  <a:pt x="225" y="200"/>
                  <a:pt x="225" y="200"/>
                </a:cubicBezTo>
                <a:cubicBezTo>
                  <a:pt x="222" y="228"/>
                  <a:pt x="222" y="228"/>
                  <a:pt x="222" y="228"/>
                </a:cubicBezTo>
                <a:cubicBezTo>
                  <a:pt x="192" y="228"/>
                  <a:pt x="192" y="228"/>
                  <a:pt x="192" y="228"/>
                </a:cubicBezTo>
                <a:cubicBezTo>
                  <a:pt x="192" y="238"/>
                  <a:pt x="192" y="238"/>
                  <a:pt x="192" y="238"/>
                </a:cubicBezTo>
                <a:cubicBezTo>
                  <a:pt x="192" y="250"/>
                  <a:pt x="190" y="259"/>
                  <a:pt x="182" y="264"/>
                </a:cubicBezTo>
                <a:cubicBezTo>
                  <a:pt x="182" y="264"/>
                  <a:pt x="182" y="264"/>
                  <a:pt x="182" y="264"/>
                </a:cubicBezTo>
                <a:cubicBezTo>
                  <a:pt x="241" y="264"/>
                  <a:pt x="241" y="264"/>
                  <a:pt x="241" y="264"/>
                </a:cubicBezTo>
                <a:lnTo>
                  <a:pt x="237" y="294"/>
                </a:lnTo>
                <a:close/>
                <a:moveTo>
                  <a:pt x="232" y="0"/>
                </a:moveTo>
                <a:cubicBezTo>
                  <a:pt x="232" y="67"/>
                  <a:pt x="232" y="67"/>
                  <a:pt x="232" y="67"/>
                </a:cubicBezTo>
                <a:cubicBezTo>
                  <a:pt x="0" y="67"/>
                  <a:pt x="0" y="67"/>
                  <a:pt x="0" y="67"/>
                </a:cubicBezTo>
                <a:cubicBezTo>
                  <a:pt x="0" y="353"/>
                  <a:pt x="0" y="353"/>
                  <a:pt x="0" y="353"/>
                </a:cubicBezTo>
                <a:cubicBezTo>
                  <a:pt x="231" y="353"/>
                  <a:pt x="231" y="353"/>
                  <a:pt x="231" y="353"/>
                </a:cubicBezTo>
                <a:cubicBezTo>
                  <a:pt x="232" y="421"/>
                  <a:pt x="232" y="421"/>
                  <a:pt x="232" y="421"/>
                </a:cubicBezTo>
                <a:cubicBezTo>
                  <a:pt x="442" y="211"/>
                  <a:pt x="442" y="211"/>
                  <a:pt x="442" y="211"/>
                </a:cubicBezTo>
                <a:lnTo>
                  <a:pt x="232" y="0"/>
                </a:lnTo>
                <a:close/>
              </a:path>
            </a:pathLst>
          </a:custGeom>
          <a:solidFill>
            <a:schemeClr val="bg1"/>
          </a:solidFill>
          <a:ln>
            <a:noFill/>
          </a:ln>
        </p:spPr>
        <p:txBody>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dirty="0"/>
          </a:p>
        </p:txBody>
      </p:sp>
      <p:cxnSp>
        <p:nvCxnSpPr>
          <p:cNvPr id="34" name="Straight Connector 33">
            <a:extLst>
              <a:ext uri="{FF2B5EF4-FFF2-40B4-BE49-F238E27FC236}">
                <a16:creationId xmlns:a16="http://schemas.microsoft.com/office/drawing/2014/main" id="{41852C71-5A83-214C-A458-CAA8F42CE9EE}"/>
              </a:ext>
              <a:ext uri="{C183D7F6-B498-43B3-948B-1728B52AA6E4}">
                <adec:decorative xmlns:adec="http://schemas.microsoft.com/office/drawing/2017/decorative" val="1"/>
              </a:ext>
            </a:extLst>
          </p:cNvPr>
          <p:cNvCxnSpPr>
            <a:cxnSpLocks/>
          </p:cNvCxnSpPr>
          <p:nvPr/>
        </p:nvCxnSpPr>
        <p:spPr>
          <a:xfrm>
            <a:off x="2045134" y="4327449"/>
            <a:ext cx="49441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334E49B-A63A-B141-A165-E293E7F5296C}"/>
              </a:ext>
              <a:ext uri="{C183D7F6-B498-43B3-948B-1728B52AA6E4}">
                <adec:decorative xmlns:adec="http://schemas.microsoft.com/office/drawing/2017/decorative" val="1"/>
              </a:ext>
            </a:extLst>
          </p:cNvPr>
          <p:cNvCxnSpPr>
            <a:cxnSpLocks/>
          </p:cNvCxnSpPr>
          <p:nvPr/>
        </p:nvCxnSpPr>
        <p:spPr>
          <a:xfrm>
            <a:off x="5636178" y="4327449"/>
            <a:ext cx="49441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06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2000"/>
                                        <p:tgtEl>
                                          <p:spTgt spid="3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2000"/>
                                        <p:tgtEl>
                                          <p:spTgt spid="2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2000"/>
                                        <p:tgtEl>
                                          <p:spTgt spid="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2000"/>
                                        <p:tgtEl>
                                          <p:spTgt spid="2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20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2000"/>
                                        <p:tgtEl>
                                          <p:spTgt spid="23"/>
                                        </p:tgtEl>
                                      </p:cBhvr>
                                    </p:animEffect>
                                  </p:childTnLst>
                                </p:cTn>
                              </p:par>
                              <p:par>
                                <p:cTn id="26" presetID="22" presetClass="entr" presetSubtype="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2000"/>
                                        <p:tgtEl>
                                          <p:spTgt spid="3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200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2000"/>
                                        <p:tgtEl>
                                          <p:spTgt spid="3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2000"/>
                                        <p:tgtEl>
                                          <p:spTgt spid="2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2000"/>
                                        <p:tgtEl>
                                          <p:spTgt spid="2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2000"/>
                                        <p:tgtEl>
                                          <p:spTgt spid="2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20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2000"/>
                                        <p:tgtEl>
                                          <p:spTgt spid="30"/>
                                        </p:tgtEl>
                                      </p:cBhvr>
                                    </p:animEffect>
                                  </p:childTnLst>
                                </p:cTn>
                              </p:par>
                              <p:par>
                                <p:cTn id="51" presetID="22" presetClass="entr" presetSubtype="8"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2" grpId="0"/>
      <p:bldP spid="23" grpId="0"/>
      <p:bldP spid="17" grpId="0" animBg="1"/>
      <p:bldP spid="28" grpId="0"/>
      <p:bldP spid="24" grpId="0"/>
      <p:bldP spid="25" grpId="0"/>
      <p:bldP spid="26" grpId="0" animBg="1"/>
      <p:bldP spid="27"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F4B025-C73C-3548-B8AD-1CB40216B2F8}"/>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Spend, borrow or save?</a:t>
            </a:r>
            <a:endParaRPr lang="en-US" dirty="0"/>
          </a:p>
        </p:txBody>
      </p:sp>
      <p:sp>
        <p:nvSpPr>
          <p:cNvPr id="20" name="Rectangle 19">
            <a:extLst>
              <a:ext uri="{FF2B5EF4-FFF2-40B4-BE49-F238E27FC236}">
                <a16:creationId xmlns:a16="http://schemas.microsoft.com/office/drawing/2014/main" id="{15D57105-7783-7B4C-8843-73E98DBC53CF}"/>
              </a:ext>
              <a:ext uri="{C183D7F6-B498-43B3-948B-1728B52AA6E4}">
                <adec:decorative xmlns:adec="http://schemas.microsoft.com/office/drawing/2017/decorative" val="1"/>
              </a:ext>
            </a:extLst>
          </p:cNvPr>
          <p:cNvSpPr/>
          <p:nvPr/>
        </p:nvSpPr>
        <p:spPr>
          <a:xfrm>
            <a:off x="0" y="2091129"/>
            <a:ext cx="6607125" cy="4766872"/>
          </a:xfrm>
          <a:prstGeom prst="rect">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EF9CCE11-B1CE-6645-AA28-90C3287DB642}"/>
              </a:ext>
            </a:extLst>
          </p:cNvPr>
          <p:cNvSpPr txBox="1"/>
          <p:nvPr/>
        </p:nvSpPr>
        <p:spPr>
          <a:xfrm>
            <a:off x="305594" y="2359039"/>
            <a:ext cx="3418357" cy="400110"/>
          </a:xfrm>
          <a:prstGeom prst="rect">
            <a:avLst/>
          </a:prstGeom>
          <a:noFill/>
        </p:spPr>
        <p:txBody>
          <a:bodyPr wrap="square" rtlCol="0">
            <a:spAutoFit/>
          </a:bodyPr>
          <a:lstStyle/>
          <a:p>
            <a:r>
              <a:rPr lang="en-GB" sz="2000" b="1" dirty="0">
                <a:solidFill>
                  <a:schemeClr val="bg1"/>
                </a:solidFill>
              </a:rPr>
              <a:t>1. Jack: Save or spend?</a:t>
            </a:r>
            <a:endParaRPr lang="en-GB" sz="2000" dirty="0">
              <a:solidFill>
                <a:schemeClr val="bg1"/>
              </a:solidFill>
            </a:endParaRPr>
          </a:p>
        </p:txBody>
      </p:sp>
      <p:sp>
        <p:nvSpPr>
          <p:cNvPr id="39" name="TextBox 38">
            <a:extLst>
              <a:ext uri="{FF2B5EF4-FFF2-40B4-BE49-F238E27FC236}">
                <a16:creationId xmlns:a16="http://schemas.microsoft.com/office/drawing/2014/main" id="{D6DBA523-FEAC-D644-9804-CE40739D3EFC}"/>
              </a:ext>
            </a:extLst>
          </p:cNvPr>
          <p:cNvSpPr txBox="1"/>
          <p:nvPr/>
        </p:nvSpPr>
        <p:spPr>
          <a:xfrm>
            <a:off x="699806" y="2924138"/>
            <a:ext cx="5422249" cy="2215991"/>
          </a:xfrm>
          <a:prstGeom prst="rect">
            <a:avLst/>
          </a:prstGeom>
          <a:noFill/>
        </p:spPr>
        <p:txBody>
          <a:bodyPr wrap="square" lIns="0" tIns="0" rIns="0" bIns="0" rtlCol="0">
            <a:spAutoFit/>
          </a:bodyPr>
          <a:lstStyle/>
          <a:p>
            <a:r>
              <a:rPr lang="en-GB" sz="1800" dirty="0">
                <a:solidFill>
                  <a:schemeClr val="bg1"/>
                </a:solidFill>
              </a:rPr>
              <a:t>Jack has £200 of birthday money. He wants a new bike and has seen two that he likes. He could buy the cheaper one now for £200, or save another £100 to get the one he really wants. </a:t>
            </a:r>
          </a:p>
          <a:p>
            <a:endParaRPr lang="en-GB" sz="1800" dirty="0">
              <a:solidFill>
                <a:schemeClr val="bg1"/>
              </a:solidFill>
            </a:endParaRPr>
          </a:p>
          <a:p>
            <a:r>
              <a:rPr lang="en-GB" sz="1800" dirty="0">
                <a:solidFill>
                  <a:schemeClr val="bg1"/>
                </a:solidFill>
              </a:rPr>
              <a:t>If he offered to do some extra jobs around the house or saved his allowance, then he could probably save quite quickly.</a:t>
            </a:r>
          </a:p>
        </p:txBody>
      </p:sp>
      <p:sp>
        <p:nvSpPr>
          <p:cNvPr id="16" name="Rectangle 15">
            <a:extLst>
              <a:ext uri="{FF2B5EF4-FFF2-40B4-BE49-F238E27FC236}">
                <a16:creationId xmlns:a16="http://schemas.microsoft.com/office/drawing/2014/main" id="{C456FAC6-DF68-B449-9B8C-AF72998CC29A}"/>
              </a:ext>
              <a:ext uri="{C183D7F6-B498-43B3-948B-1728B52AA6E4}">
                <adec:decorative xmlns:adec="http://schemas.microsoft.com/office/drawing/2017/decorative" val="1"/>
              </a:ext>
            </a:extLst>
          </p:cNvPr>
          <p:cNvSpPr/>
          <p:nvPr/>
        </p:nvSpPr>
        <p:spPr>
          <a:xfrm>
            <a:off x="6577199" y="5688000"/>
            <a:ext cx="3330000" cy="1169233"/>
          </a:xfrm>
          <a:prstGeom prst="rect">
            <a:avLst/>
          </a:prstGeom>
          <a:solidFill>
            <a:srgbClr val="78B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sp>
        <p:nvSpPr>
          <p:cNvPr id="18" name="TextBox 17">
            <a:extLst>
              <a:ext uri="{FF2B5EF4-FFF2-40B4-BE49-F238E27FC236}">
                <a16:creationId xmlns:a16="http://schemas.microsoft.com/office/drawing/2014/main" id="{93EB9769-EF22-3D46-95C9-1BE0BC884D11}"/>
              </a:ext>
            </a:extLst>
          </p:cNvPr>
          <p:cNvSpPr txBox="1"/>
          <p:nvPr/>
        </p:nvSpPr>
        <p:spPr>
          <a:xfrm>
            <a:off x="6726162" y="5891189"/>
            <a:ext cx="3172343" cy="400110"/>
          </a:xfrm>
          <a:prstGeom prst="rect">
            <a:avLst/>
          </a:prstGeom>
          <a:noFill/>
        </p:spPr>
        <p:txBody>
          <a:bodyPr wrap="square" rtlCol="0">
            <a:spAutoFit/>
          </a:bodyPr>
          <a:lstStyle/>
          <a:p>
            <a:r>
              <a:rPr lang="en-GB" sz="2000" b="1" dirty="0">
                <a:solidFill>
                  <a:schemeClr val="bg1"/>
                </a:solidFill>
              </a:rPr>
              <a:t>What should Jack do?</a:t>
            </a:r>
            <a:endParaRPr lang="en-GB" sz="2000" dirty="0">
              <a:solidFill>
                <a:schemeClr val="bg1"/>
              </a:solidFill>
            </a:endParaRPr>
          </a:p>
        </p:txBody>
      </p:sp>
      <p:sp>
        <p:nvSpPr>
          <p:cNvPr id="17" name="TextBox 16">
            <a:extLst>
              <a:ext uri="{FF2B5EF4-FFF2-40B4-BE49-F238E27FC236}">
                <a16:creationId xmlns:a16="http://schemas.microsoft.com/office/drawing/2014/main" id="{70E7940B-66D6-074F-982A-77AAFC2BE9E3}"/>
              </a:ext>
            </a:extLst>
          </p:cNvPr>
          <p:cNvSpPr txBox="1"/>
          <p:nvPr/>
        </p:nvSpPr>
        <p:spPr>
          <a:xfrm>
            <a:off x="6832424" y="6325370"/>
            <a:ext cx="2791262" cy="307777"/>
          </a:xfrm>
          <a:prstGeom prst="rect">
            <a:avLst/>
          </a:prstGeom>
          <a:noFill/>
        </p:spPr>
        <p:txBody>
          <a:bodyPr wrap="square" lIns="0" tIns="0" rIns="0" bIns="0" rtlCol="0">
            <a:spAutoFit/>
          </a:bodyPr>
          <a:lstStyle/>
          <a:p>
            <a:r>
              <a:rPr lang="en-GB" sz="2000" dirty="0">
                <a:solidFill>
                  <a:schemeClr val="bg1"/>
                </a:solidFill>
              </a:rPr>
              <a:t>Save? Spend? </a:t>
            </a:r>
          </a:p>
        </p:txBody>
      </p:sp>
      <p:pic>
        <p:nvPicPr>
          <p:cNvPr id="6" name="Picture 5" descr="photo of a row of bicycles in a shop">
            <a:extLst>
              <a:ext uri="{FF2B5EF4-FFF2-40B4-BE49-F238E27FC236}">
                <a16:creationId xmlns:a16="http://schemas.microsoft.com/office/drawing/2014/main" id="{7FBDE9BF-9CEB-754F-8418-37DD8155D1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77705" y="2091129"/>
            <a:ext cx="3328295" cy="3600000"/>
          </a:xfrm>
          <a:prstGeom prst="rect">
            <a:avLst/>
          </a:prstGeom>
        </p:spPr>
      </p:pic>
    </p:spTree>
    <p:extLst>
      <p:ext uri="{BB962C8B-B14F-4D97-AF65-F5344CB8AC3E}">
        <p14:creationId xmlns:p14="http://schemas.microsoft.com/office/powerpoint/2010/main" val="351520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D52B4-9099-0A41-90C2-0D1AB4C226F1}"/>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Spend, borrow or save?</a:t>
            </a:r>
            <a:endParaRPr lang="en-US" dirty="0"/>
          </a:p>
        </p:txBody>
      </p:sp>
      <p:sp>
        <p:nvSpPr>
          <p:cNvPr id="15" name="Rectangle 14">
            <a:extLst>
              <a:ext uri="{FF2B5EF4-FFF2-40B4-BE49-F238E27FC236}">
                <a16:creationId xmlns:a16="http://schemas.microsoft.com/office/drawing/2014/main" id="{410623A8-BC41-CA43-96DC-7D7B46F39CC2}"/>
              </a:ext>
              <a:ext uri="{C183D7F6-B498-43B3-948B-1728B52AA6E4}">
                <adec:decorative xmlns:adec="http://schemas.microsoft.com/office/drawing/2017/decorative" val="1"/>
              </a:ext>
            </a:extLst>
          </p:cNvPr>
          <p:cNvSpPr/>
          <p:nvPr/>
        </p:nvSpPr>
        <p:spPr>
          <a:xfrm>
            <a:off x="0" y="1768839"/>
            <a:ext cx="6607125" cy="5089162"/>
          </a:xfrm>
          <a:prstGeom prst="rect">
            <a:avLst/>
          </a:prstGeom>
          <a:solidFill>
            <a:srgbClr val="217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EF9CCE11-B1CE-6645-AA28-90C3287DB642}"/>
              </a:ext>
            </a:extLst>
          </p:cNvPr>
          <p:cNvSpPr txBox="1"/>
          <p:nvPr/>
        </p:nvSpPr>
        <p:spPr>
          <a:xfrm>
            <a:off x="179216" y="1954305"/>
            <a:ext cx="6019217" cy="707886"/>
          </a:xfrm>
          <a:prstGeom prst="rect">
            <a:avLst/>
          </a:prstGeom>
          <a:noFill/>
        </p:spPr>
        <p:txBody>
          <a:bodyPr wrap="square" rtlCol="0">
            <a:spAutoFit/>
          </a:bodyPr>
          <a:lstStyle/>
          <a:p>
            <a:r>
              <a:rPr lang="en-GB" sz="2000" b="1" dirty="0">
                <a:solidFill>
                  <a:schemeClr val="bg1"/>
                </a:solidFill>
              </a:rPr>
              <a:t>2. Lola: Spend, save or borrow?</a:t>
            </a:r>
            <a:endParaRPr lang="en-GB" sz="2000" dirty="0">
              <a:solidFill>
                <a:schemeClr val="bg1"/>
              </a:solidFill>
            </a:endParaRPr>
          </a:p>
          <a:p>
            <a:endParaRPr lang="en-GB" sz="2000" dirty="0">
              <a:solidFill>
                <a:schemeClr val="bg1"/>
              </a:solidFill>
            </a:endParaRPr>
          </a:p>
        </p:txBody>
      </p:sp>
      <p:sp>
        <p:nvSpPr>
          <p:cNvPr id="39" name="TextBox 38">
            <a:extLst>
              <a:ext uri="{FF2B5EF4-FFF2-40B4-BE49-F238E27FC236}">
                <a16:creationId xmlns:a16="http://schemas.microsoft.com/office/drawing/2014/main" id="{D6DBA523-FEAC-D644-9804-CE40739D3EFC}"/>
              </a:ext>
            </a:extLst>
          </p:cNvPr>
          <p:cNvSpPr txBox="1"/>
          <p:nvPr/>
        </p:nvSpPr>
        <p:spPr>
          <a:xfrm>
            <a:off x="547141" y="2588053"/>
            <a:ext cx="5382391" cy="3877985"/>
          </a:xfrm>
          <a:prstGeom prst="rect">
            <a:avLst/>
          </a:prstGeom>
          <a:noFill/>
        </p:spPr>
        <p:txBody>
          <a:bodyPr wrap="square" lIns="0" tIns="0" rIns="0" bIns="0" rtlCol="0">
            <a:spAutoFit/>
          </a:bodyPr>
          <a:lstStyle/>
          <a:p>
            <a:r>
              <a:rPr lang="en-GB" sz="1800" dirty="0">
                <a:solidFill>
                  <a:schemeClr val="bg1"/>
                </a:solidFill>
              </a:rPr>
              <a:t>Lola has saved her £10 per week allowance for over 10 weeks because she is planning a trip into town to buy some new clothes. Her Mum tells her that they are going to London as a treat. She is really excited about the idea of London, but she really did want to get some new clothes. </a:t>
            </a:r>
          </a:p>
          <a:p>
            <a:endParaRPr lang="en-GB" sz="1800" dirty="0">
              <a:solidFill>
                <a:schemeClr val="bg1"/>
              </a:solidFill>
            </a:endParaRPr>
          </a:p>
          <a:p>
            <a:r>
              <a:rPr lang="en-GB" sz="1800" dirty="0">
                <a:solidFill>
                  <a:schemeClr val="bg1"/>
                </a:solidFill>
              </a:rPr>
              <a:t>Her Mum says that she will lend her an extra £50 for their trip to London, and she can pay it back from her weekly allowance when they get back home. If Lola spends all of her own money buying clothes now, and borrows from her Mum, she won't have any money for over a month after the trip while she pays her Mum back.</a:t>
            </a:r>
          </a:p>
        </p:txBody>
      </p:sp>
      <p:sp>
        <p:nvSpPr>
          <p:cNvPr id="14" name="Rectangle 13">
            <a:extLst>
              <a:ext uri="{FF2B5EF4-FFF2-40B4-BE49-F238E27FC236}">
                <a16:creationId xmlns:a16="http://schemas.microsoft.com/office/drawing/2014/main" id="{806C8AAB-A225-794F-8068-CCE55ADB3FB1}"/>
              </a:ext>
              <a:ext uri="{C183D7F6-B498-43B3-948B-1728B52AA6E4}">
                <adec:decorative xmlns:adec="http://schemas.microsoft.com/office/drawing/2017/decorative" val="1"/>
              </a:ext>
            </a:extLst>
          </p:cNvPr>
          <p:cNvSpPr/>
          <p:nvPr/>
        </p:nvSpPr>
        <p:spPr>
          <a:xfrm>
            <a:off x="6606000" y="5687999"/>
            <a:ext cx="3311999" cy="1180800"/>
          </a:xfrm>
          <a:prstGeom prst="rect">
            <a:avLst/>
          </a:prstGeom>
          <a:solidFill>
            <a:srgbClr val="78B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sp>
        <p:nvSpPr>
          <p:cNvPr id="18" name="TextBox 17">
            <a:extLst>
              <a:ext uri="{FF2B5EF4-FFF2-40B4-BE49-F238E27FC236}">
                <a16:creationId xmlns:a16="http://schemas.microsoft.com/office/drawing/2014/main" id="{00942E67-3EA0-1B43-B1B4-04954A5A97BB}"/>
              </a:ext>
            </a:extLst>
          </p:cNvPr>
          <p:cNvSpPr txBox="1"/>
          <p:nvPr/>
        </p:nvSpPr>
        <p:spPr>
          <a:xfrm>
            <a:off x="6726162" y="5891189"/>
            <a:ext cx="3172343" cy="400110"/>
          </a:xfrm>
          <a:prstGeom prst="rect">
            <a:avLst/>
          </a:prstGeom>
          <a:noFill/>
        </p:spPr>
        <p:txBody>
          <a:bodyPr wrap="square" rtlCol="0">
            <a:spAutoFit/>
          </a:bodyPr>
          <a:lstStyle/>
          <a:p>
            <a:r>
              <a:rPr lang="en-GB" sz="2000" b="1" dirty="0">
                <a:solidFill>
                  <a:schemeClr val="bg1"/>
                </a:solidFill>
              </a:rPr>
              <a:t>What should Lola do?</a:t>
            </a:r>
            <a:endParaRPr lang="en-GB" sz="2000" dirty="0">
              <a:solidFill>
                <a:schemeClr val="bg1"/>
              </a:solidFill>
            </a:endParaRPr>
          </a:p>
        </p:txBody>
      </p:sp>
      <p:sp>
        <p:nvSpPr>
          <p:cNvPr id="16" name="TextBox 15">
            <a:extLst>
              <a:ext uri="{FF2B5EF4-FFF2-40B4-BE49-F238E27FC236}">
                <a16:creationId xmlns:a16="http://schemas.microsoft.com/office/drawing/2014/main" id="{56881F57-F879-A740-B04D-CC3C5B14E380}"/>
              </a:ext>
            </a:extLst>
          </p:cNvPr>
          <p:cNvSpPr txBox="1"/>
          <p:nvPr/>
        </p:nvSpPr>
        <p:spPr>
          <a:xfrm>
            <a:off x="6832424" y="6325370"/>
            <a:ext cx="2791262" cy="307777"/>
          </a:xfrm>
          <a:prstGeom prst="rect">
            <a:avLst/>
          </a:prstGeom>
          <a:noFill/>
        </p:spPr>
        <p:txBody>
          <a:bodyPr wrap="square" lIns="0" tIns="0" rIns="0" bIns="0" rtlCol="0">
            <a:spAutoFit/>
          </a:bodyPr>
          <a:lstStyle/>
          <a:p>
            <a:r>
              <a:rPr lang="en-GB" sz="2000" dirty="0">
                <a:solidFill>
                  <a:schemeClr val="bg1"/>
                </a:solidFill>
              </a:rPr>
              <a:t>Save? Spend? Borrow? </a:t>
            </a:r>
          </a:p>
        </p:txBody>
      </p:sp>
      <p:pic>
        <p:nvPicPr>
          <p:cNvPr id="3" name="Picture 2" descr="A picture of a young woman holding some shopping bags">
            <a:extLst>
              <a:ext uri="{FF2B5EF4-FFF2-40B4-BE49-F238E27FC236}">
                <a16:creationId xmlns:a16="http://schemas.microsoft.com/office/drawing/2014/main" id="{DA649A77-C1EA-CD4D-B2FF-2EE7E5A21D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6000" y="1767600"/>
            <a:ext cx="3312000" cy="3919927"/>
          </a:xfrm>
          <a:prstGeom prst="rect">
            <a:avLst/>
          </a:prstGeom>
        </p:spPr>
      </p:pic>
    </p:spTree>
    <p:extLst>
      <p:ext uri="{BB962C8B-B14F-4D97-AF65-F5344CB8AC3E}">
        <p14:creationId xmlns:p14="http://schemas.microsoft.com/office/powerpoint/2010/main" val="300745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708215-2EB4-C849-BC9A-A21820385857}"/>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Spend, borrow or save?</a:t>
            </a:r>
            <a:endParaRPr lang="en-US" dirty="0"/>
          </a:p>
        </p:txBody>
      </p:sp>
      <p:sp>
        <p:nvSpPr>
          <p:cNvPr id="15" name="Rectangle 14">
            <a:extLst>
              <a:ext uri="{FF2B5EF4-FFF2-40B4-BE49-F238E27FC236}">
                <a16:creationId xmlns:a16="http://schemas.microsoft.com/office/drawing/2014/main" id="{410623A8-BC41-CA43-96DC-7D7B46F39CC2}"/>
              </a:ext>
              <a:ext uri="{C183D7F6-B498-43B3-948B-1728B52AA6E4}">
                <adec:decorative xmlns:adec="http://schemas.microsoft.com/office/drawing/2017/decorative" val="1"/>
              </a:ext>
            </a:extLst>
          </p:cNvPr>
          <p:cNvSpPr/>
          <p:nvPr/>
        </p:nvSpPr>
        <p:spPr>
          <a:xfrm>
            <a:off x="0" y="2031167"/>
            <a:ext cx="6607125" cy="4826834"/>
          </a:xfrm>
          <a:prstGeom prst="rect">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sp>
        <p:nvSpPr>
          <p:cNvPr id="32" name="TextBox 31">
            <a:extLst>
              <a:ext uri="{FF2B5EF4-FFF2-40B4-BE49-F238E27FC236}">
                <a16:creationId xmlns:a16="http://schemas.microsoft.com/office/drawing/2014/main" id="{EF9CCE11-B1CE-6645-AA28-90C3287DB642}"/>
              </a:ext>
            </a:extLst>
          </p:cNvPr>
          <p:cNvSpPr txBox="1"/>
          <p:nvPr/>
        </p:nvSpPr>
        <p:spPr>
          <a:xfrm>
            <a:off x="305594" y="2269099"/>
            <a:ext cx="6019217" cy="400110"/>
          </a:xfrm>
          <a:prstGeom prst="rect">
            <a:avLst/>
          </a:prstGeom>
          <a:noFill/>
        </p:spPr>
        <p:txBody>
          <a:bodyPr wrap="square" rtlCol="0">
            <a:spAutoFit/>
          </a:bodyPr>
          <a:lstStyle/>
          <a:p>
            <a:r>
              <a:rPr lang="en-GB" sz="2000" b="1" dirty="0">
                <a:solidFill>
                  <a:schemeClr val="bg1"/>
                </a:solidFill>
              </a:rPr>
              <a:t>3. Aleena. Spend, save or borrow?</a:t>
            </a:r>
            <a:endParaRPr lang="en-GB" sz="2000" dirty="0">
              <a:solidFill>
                <a:schemeClr val="bg1"/>
              </a:solidFill>
            </a:endParaRPr>
          </a:p>
        </p:txBody>
      </p:sp>
      <p:sp>
        <p:nvSpPr>
          <p:cNvPr id="39" name="TextBox 38">
            <a:extLst>
              <a:ext uri="{FF2B5EF4-FFF2-40B4-BE49-F238E27FC236}">
                <a16:creationId xmlns:a16="http://schemas.microsoft.com/office/drawing/2014/main" id="{D6DBA523-FEAC-D644-9804-CE40739D3EFC}"/>
              </a:ext>
            </a:extLst>
          </p:cNvPr>
          <p:cNvSpPr txBox="1"/>
          <p:nvPr/>
        </p:nvSpPr>
        <p:spPr>
          <a:xfrm>
            <a:off x="644102" y="2861062"/>
            <a:ext cx="5688118" cy="3046988"/>
          </a:xfrm>
          <a:prstGeom prst="rect">
            <a:avLst/>
          </a:prstGeom>
          <a:noFill/>
        </p:spPr>
        <p:txBody>
          <a:bodyPr wrap="square" lIns="0" tIns="0" rIns="0" bIns="0" rtlCol="0">
            <a:spAutoFit/>
          </a:bodyPr>
          <a:lstStyle/>
          <a:p>
            <a:r>
              <a:rPr lang="en-GB" sz="1800" dirty="0">
                <a:solidFill>
                  <a:schemeClr val="bg1"/>
                </a:solidFill>
              </a:rPr>
              <a:t>Aleena really wants a new laptop to keep up with her online gaming friends. It will help with college work too. She has seen one she wants and it costs £700. She has saved £700, but it will use up all of her savings and she will lose the interest she would earn in her bank account after a year, which is £30.</a:t>
            </a:r>
          </a:p>
          <a:p>
            <a:r>
              <a:rPr lang="en-GB" sz="1800" dirty="0">
                <a:solidFill>
                  <a:schemeClr val="bg1"/>
                </a:solidFill>
              </a:rPr>
              <a:t> </a:t>
            </a:r>
          </a:p>
          <a:p>
            <a:r>
              <a:rPr lang="en-GB" sz="1800" dirty="0">
                <a:solidFill>
                  <a:schemeClr val="bg1"/>
                </a:solidFill>
              </a:rPr>
              <a:t>She has seen an offer at the shop to buy the laptop, on an interest free deal over 12 months. There is a £15 charge for setting up the deal. She could ask her Mum to do the deal at the shop, or pay on her credit card. </a:t>
            </a:r>
          </a:p>
        </p:txBody>
      </p:sp>
      <p:sp>
        <p:nvSpPr>
          <p:cNvPr id="16" name="Rectangle 15">
            <a:extLst>
              <a:ext uri="{FF2B5EF4-FFF2-40B4-BE49-F238E27FC236}">
                <a16:creationId xmlns:a16="http://schemas.microsoft.com/office/drawing/2014/main" id="{7D16D2D0-152D-1B4B-B357-B2674BE7E7EB}"/>
              </a:ext>
              <a:ext uri="{C183D7F6-B498-43B3-948B-1728B52AA6E4}">
                <adec:decorative xmlns:adec="http://schemas.microsoft.com/office/drawing/2017/decorative" val="1"/>
              </a:ext>
            </a:extLst>
          </p:cNvPr>
          <p:cNvSpPr/>
          <p:nvPr/>
        </p:nvSpPr>
        <p:spPr>
          <a:xfrm>
            <a:off x="6595951" y="5663520"/>
            <a:ext cx="3311999" cy="1194480"/>
          </a:xfrm>
          <a:prstGeom prst="rect">
            <a:avLst/>
          </a:prstGeom>
          <a:solidFill>
            <a:srgbClr val="78B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C32"/>
              </a:solidFill>
            </a:endParaRPr>
          </a:p>
        </p:txBody>
      </p:sp>
      <p:sp>
        <p:nvSpPr>
          <p:cNvPr id="13" name="TextBox 12">
            <a:extLst>
              <a:ext uri="{FF2B5EF4-FFF2-40B4-BE49-F238E27FC236}">
                <a16:creationId xmlns:a16="http://schemas.microsoft.com/office/drawing/2014/main" id="{F9F7792F-1415-134A-8F62-80BA98A6027B}"/>
              </a:ext>
            </a:extLst>
          </p:cNvPr>
          <p:cNvSpPr txBox="1"/>
          <p:nvPr/>
        </p:nvSpPr>
        <p:spPr>
          <a:xfrm>
            <a:off x="6726162" y="5891189"/>
            <a:ext cx="3172343" cy="400110"/>
          </a:xfrm>
          <a:prstGeom prst="rect">
            <a:avLst/>
          </a:prstGeom>
          <a:noFill/>
        </p:spPr>
        <p:txBody>
          <a:bodyPr wrap="square" rtlCol="0">
            <a:spAutoFit/>
          </a:bodyPr>
          <a:lstStyle/>
          <a:p>
            <a:r>
              <a:rPr lang="en-GB" sz="2000" b="1" dirty="0">
                <a:solidFill>
                  <a:schemeClr val="bg1"/>
                </a:solidFill>
              </a:rPr>
              <a:t>What should Aleena do?</a:t>
            </a:r>
            <a:endParaRPr lang="en-GB" sz="2000" dirty="0">
              <a:solidFill>
                <a:schemeClr val="bg1"/>
              </a:solidFill>
            </a:endParaRPr>
          </a:p>
        </p:txBody>
      </p:sp>
      <p:sp>
        <p:nvSpPr>
          <p:cNvPr id="40" name="TextBox 39">
            <a:extLst>
              <a:ext uri="{FF2B5EF4-FFF2-40B4-BE49-F238E27FC236}">
                <a16:creationId xmlns:a16="http://schemas.microsoft.com/office/drawing/2014/main" id="{C07564F2-52B7-914F-B1C1-39D1BF82F055}"/>
              </a:ext>
            </a:extLst>
          </p:cNvPr>
          <p:cNvSpPr txBox="1"/>
          <p:nvPr/>
        </p:nvSpPr>
        <p:spPr>
          <a:xfrm>
            <a:off x="6832424" y="6325370"/>
            <a:ext cx="2791262" cy="307777"/>
          </a:xfrm>
          <a:prstGeom prst="rect">
            <a:avLst/>
          </a:prstGeom>
          <a:noFill/>
        </p:spPr>
        <p:txBody>
          <a:bodyPr wrap="square" lIns="0" tIns="0" rIns="0" bIns="0" rtlCol="0">
            <a:spAutoFit/>
          </a:bodyPr>
          <a:lstStyle/>
          <a:p>
            <a:r>
              <a:rPr lang="en-GB" sz="2000" dirty="0">
                <a:solidFill>
                  <a:schemeClr val="bg1"/>
                </a:solidFill>
              </a:rPr>
              <a:t>Save? Spend? Borrow? </a:t>
            </a:r>
          </a:p>
        </p:txBody>
      </p:sp>
      <p:pic>
        <p:nvPicPr>
          <p:cNvPr id="5" name="Picture 4" descr="A picture of a young woman typing on a laptop">
            <a:extLst>
              <a:ext uri="{FF2B5EF4-FFF2-40B4-BE49-F238E27FC236}">
                <a16:creationId xmlns:a16="http://schemas.microsoft.com/office/drawing/2014/main" id="{470FC99C-4C5E-F942-8E24-DE42695331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95951" y="2030400"/>
            <a:ext cx="3312000" cy="3636000"/>
          </a:xfrm>
          <a:prstGeom prst="rect">
            <a:avLst/>
          </a:prstGeom>
        </p:spPr>
      </p:pic>
    </p:spTree>
    <p:extLst>
      <p:ext uri="{BB962C8B-B14F-4D97-AF65-F5344CB8AC3E}">
        <p14:creationId xmlns:p14="http://schemas.microsoft.com/office/powerpoint/2010/main" val="368570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75268-DFB4-DD48-B7AC-A941A56C4EEA}"/>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Staying in control</a:t>
            </a:r>
            <a:endParaRPr lang="en-US" dirty="0"/>
          </a:p>
        </p:txBody>
      </p:sp>
      <p:sp>
        <p:nvSpPr>
          <p:cNvPr id="2" name="Rectangle 1">
            <a:extLst>
              <a:ext uri="{FF2B5EF4-FFF2-40B4-BE49-F238E27FC236}">
                <a16:creationId xmlns:a16="http://schemas.microsoft.com/office/drawing/2014/main" id="{58142039-539D-1148-B3E1-0A08B2B4BBFE}"/>
              </a:ext>
              <a:ext uri="{C183D7F6-B498-43B3-948B-1728B52AA6E4}">
                <adec:decorative xmlns:adec="http://schemas.microsoft.com/office/drawing/2017/decorative" val="1"/>
              </a:ext>
            </a:extLst>
          </p:cNvPr>
          <p:cNvSpPr/>
          <p:nvPr/>
        </p:nvSpPr>
        <p:spPr>
          <a:xfrm>
            <a:off x="691693" y="1714861"/>
            <a:ext cx="2605330" cy="2157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E2C3D8B-7037-2445-81F7-BA91A65FE02C}"/>
              </a:ext>
            </a:extLst>
          </p:cNvPr>
          <p:cNvSpPr txBox="1"/>
          <p:nvPr/>
        </p:nvSpPr>
        <p:spPr>
          <a:xfrm>
            <a:off x="692590" y="3106628"/>
            <a:ext cx="2605330" cy="430887"/>
          </a:xfrm>
          <a:prstGeom prst="rect">
            <a:avLst/>
          </a:prstGeom>
          <a:noFill/>
        </p:spPr>
        <p:txBody>
          <a:bodyPr wrap="square" rtlCol="0">
            <a:spAutoFit/>
          </a:bodyPr>
          <a:lstStyle/>
          <a:p>
            <a:pPr algn="ctr"/>
            <a:r>
              <a:rPr lang="en-GB" sz="2200" dirty="0">
                <a:solidFill>
                  <a:schemeClr val="bg1"/>
                </a:solidFill>
              </a:rPr>
              <a:t>Shopping online</a:t>
            </a:r>
          </a:p>
        </p:txBody>
      </p:sp>
      <p:pic>
        <p:nvPicPr>
          <p:cNvPr id="16" name="Picture 15" descr="icon of a shopping bag">
            <a:extLst>
              <a:ext uri="{FF2B5EF4-FFF2-40B4-BE49-F238E27FC236}">
                <a16:creationId xmlns:a16="http://schemas.microsoft.com/office/drawing/2014/main" id="{E46256EB-A013-9944-9632-428028D1CBB7}"/>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9806" y="2271700"/>
            <a:ext cx="569103" cy="569103"/>
          </a:xfrm>
          <a:prstGeom prst="rect">
            <a:avLst/>
          </a:prstGeom>
        </p:spPr>
      </p:pic>
      <p:sp>
        <p:nvSpPr>
          <p:cNvPr id="63" name="Rectangle 62">
            <a:extLst>
              <a:ext uri="{FF2B5EF4-FFF2-40B4-BE49-F238E27FC236}">
                <a16:creationId xmlns:a16="http://schemas.microsoft.com/office/drawing/2014/main" id="{961D8DFB-C601-1D4D-91B9-85A32B4CE4E9}"/>
              </a:ext>
              <a:ext uri="{C183D7F6-B498-43B3-948B-1728B52AA6E4}">
                <adec:decorative xmlns:adec="http://schemas.microsoft.com/office/drawing/2017/decorative" val="1"/>
              </a:ext>
            </a:extLst>
          </p:cNvPr>
          <p:cNvSpPr/>
          <p:nvPr/>
        </p:nvSpPr>
        <p:spPr>
          <a:xfrm>
            <a:off x="3571062" y="1714861"/>
            <a:ext cx="2605330" cy="2157586"/>
          </a:xfrm>
          <a:prstGeom prst="rect">
            <a:avLst/>
          </a:prstGeom>
          <a:solidFill>
            <a:srgbClr val="217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7E3ABC5-34FA-484E-9B21-AC92E3FA5046}"/>
              </a:ext>
            </a:extLst>
          </p:cNvPr>
          <p:cNvSpPr txBox="1"/>
          <p:nvPr/>
        </p:nvSpPr>
        <p:spPr>
          <a:xfrm>
            <a:off x="3571959" y="3115837"/>
            <a:ext cx="2605330" cy="430887"/>
          </a:xfrm>
          <a:prstGeom prst="rect">
            <a:avLst/>
          </a:prstGeom>
          <a:noFill/>
        </p:spPr>
        <p:txBody>
          <a:bodyPr wrap="square" rtlCol="0">
            <a:spAutoFit/>
          </a:bodyPr>
          <a:lstStyle/>
          <a:p>
            <a:pPr algn="ctr"/>
            <a:r>
              <a:rPr lang="en-GB" sz="2200" dirty="0">
                <a:solidFill>
                  <a:schemeClr val="bg1"/>
                </a:solidFill>
              </a:rPr>
              <a:t>Comparison site</a:t>
            </a:r>
          </a:p>
        </p:txBody>
      </p:sp>
      <p:pic>
        <p:nvPicPr>
          <p:cNvPr id="14" name="Picture 13" descr="icon of graphs">
            <a:extLst>
              <a:ext uri="{FF2B5EF4-FFF2-40B4-BE49-F238E27FC236}">
                <a16:creationId xmlns:a16="http://schemas.microsoft.com/office/drawing/2014/main" id="{CF8044AF-56CD-9A41-BF82-8B72D66F8628}"/>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9373" y="2297519"/>
            <a:ext cx="554294" cy="554294"/>
          </a:xfrm>
          <a:prstGeom prst="rect">
            <a:avLst/>
          </a:prstGeom>
        </p:spPr>
      </p:pic>
      <p:sp>
        <p:nvSpPr>
          <p:cNvPr id="64" name="Rectangle 63">
            <a:extLst>
              <a:ext uri="{FF2B5EF4-FFF2-40B4-BE49-F238E27FC236}">
                <a16:creationId xmlns:a16="http://schemas.microsoft.com/office/drawing/2014/main" id="{7933274D-F352-E748-BFB9-03512CD1DEE6}"/>
              </a:ext>
              <a:ext uri="{C183D7F6-B498-43B3-948B-1728B52AA6E4}">
                <adec:decorative xmlns:adec="http://schemas.microsoft.com/office/drawing/2017/decorative" val="1"/>
              </a:ext>
            </a:extLst>
          </p:cNvPr>
          <p:cNvSpPr/>
          <p:nvPr/>
        </p:nvSpPr>
        <p:spPr>
          <a:xfrm>
            <a:off x="6455664" y="1714861"/>
            <a:ext cx="2605330" cy="2157586"/>
          </a:xfrm>
          <a:prstGeom prst="rect">
            <a:avLst/>
          </a:prstGeom>
          <a:solidFill>
            <a:srgbClr val="78B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7F04AC6D-CE6F-ED4A-B90E-B3DCB1F1B555}"/>
              </a:ext>
            </a:extLst>
          </p:cNvPr>
          <p:cNvSpPr txBox="1"/>
          <p:nvPr/>
        </p:nvSpPr>
        <p:spPr>
          <a:xfrm>
            <a:off x="6451328" y="3124362"/>
            <a:ext cx="2605330" cy="430887"/>
          </a:xfrm>
          <a:prstGeom prst="rect">
            <a:avLst/>
          </a:prstGeom>
          <a:noFill/>
        </p:spPr>
        <p:txBody>
          <a:bodyPr wrap="square" rtlCol="0">
            <a:spAutoFit/>
          </a:bodyPr>
          <a:lstStyle/>
          <a:p>
            <a:pPr algn="ctr"/>
            <a:r>
              <a:rPr lang="en-GB" sz="2200" dirty="0">
                <a:solidFill>
                  <a:schemeClr val="bg1"/>
                </a:solidFill>
              </a:rPr>
              <a:t>Switching site</a:t>
            </a:r>
          </a:p>
        </p:txBody>
      </p:sp>
      <p:pic>
        <p:nvPicPr>
          <p:cNvPr id="12" name="Picture 11" descr="icon of arrows">
            <a:extLst>
              <a:ext uri="{FF2B5EF4-FFF2-40B4-BE49-F238E27FC236}">
                <a16:creationId xmlns:a16="http://schemas.microsoft.com/office/drawing/2014/main" id="{F9E1662A-51E8-FF4B-AFAF-D2CA9DA23661}"/>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1225" y="2239913"/>
            <a:ext cx="571002" cy="571002"/>
          </a:xfrm>
          <a:prstGeom prst="rect">
            <a:avLst/>
          </a:prstGeom>
        </p:spPr>
      </p:pic>
      <p:sp>
        <p:nvSpPr>
          <p:cNvPr id="67" name="Rectangle 66">
            <a:extLst>
              <a:ext uri="{FF2B5EF4-FFF2-40B4-BE49-F238E27FC236}">
                <a16:creationId xmlns:a16="http://schemas.microsoft.com/office/drawing/2014/main" id="{571ED860-EAB6-0142-BA9C-3B13980A97B9}"/>
              </a:ext>
              <a:ext uri="{C183D7F6-B498-43B3-948B-1728B52AA6E4}">
                <adec:decorative xmlns:adec="http://schemas.microsoft.com/office/drawing/2017/decorative" val="1"/>
              </a:ext>
            </a:extLst>
          </p:cNvPr>
          <p:cNvSpPr/>
          <p:nvPr/>
        </p:nvSpPr>
        <p:spPr>
          <a:xfrm>
            <a:off x="691693" y="4118696"/>
            <a:ext cx="2605330" cy="2157586"/>
          </a:xfrm>
          <a:prstGeom prst="rect">
            <a:avLst/>
          </a:prstGeom>
          <a:solidFill>
            <a:srgbClr val="0D5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CCEEF05-1F35-9249-91F1-7E41D93973B0}"/>
              </a:ext>
            </a:extLst>
          </p:cNvPr>
          <p:cNvSpPr txBox="1"/>
          <p:nvPr/>
        </p:nvSpPr>
        <p:spPr>
          <a:xfrm>
            <a:off x="692590" y="5514111"/>
            <a:ext cx="2605330" cy="430887"/>
          </a:xfrm>
          <a:prstGeom prst="rect">
            <a:avLst/>
          </a:prstGeom>
          <a:noFill/>
        </p:spPr>
        <p:txBody>
          <a:bodyPr wrap="square" rtlCol="0">
            <a:spAutoFit/>
          </a:bodyPr>
          <a:lstStyle/>
          <a:p>
            <a:pPr algn="ctr"/>
            <a:r>
              <a:rPr lang="en-GB" sz="2200" dirty="0">
                <a:solidFill>
                  <a:schemeClr val="bg1"/>
                </a:solidFill>
              </a:rPr>
              <a:t>Online banking</a:t>
            </a:r>
          </a:p>
        </p:txBody>
      </p:sp>
      <p:pic>
        <p:nvPicPr>
          <p:cNvPr id="10" name="Picture 9" descr="icon of a mouse">
            <a:extLst>
              <a:ext uri="{FF2B5EF4-FFF2-40B4-BE49-F238E27FC236}">
                <a16:creationId xmlns:a16="http://schemas.microsoft.com/office/drawing/2014/main" id="{66B8DEFA-5EAB-FE42-8E65-56CAF0E9A7B4}"/>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5688" y="4621988"/>
            <a:ext cx="597338" cy="597338"/>
          </a:xfrm>
          <a:prstGeom prst="rect">
            <a:avLst/>
          </a:prstGeom>
        </p:spPr>
      </p:pic>
      <p:sp>
        <p:nvSpPr>
          <p:cNvPr id="66" name="Rectangle 65">
            <a:extLst>
              <a:ext uri="{FF2B5EF4-FFF2-40B4-BE49-F238E27FC236}">
                <a16:creationId xmlns:a16="http://schemas.microsoft.com/office/drawing/2014/main" id="{A7B53A09-7164-2D4C-A2A5-356A4AD0BA97}"/>
              </a:ext>
              <a:ext uri="{C183D7F6-B498-43B3-948B-1728B52AA6E4}">
                <adec:decorative xmlns:adec="http://schemas.microsoft.com/office/drawing/2017/decorative" val="1"/>
              </a:ext>
            </a:extLst>
          </p:cNvPr>
          <p:cNvSpPr/>
          <p:nvPr/>
        </p:nvSpPr>
        <p:spPr>
          <a:xfrm>
            <a:off x="3571062" y="4118696"/>
            <a:ext cx="2605330" cy="2157586"/>
          </a:xfrm>
          <a:prstGeom prst="rect">
            <a:avLst/>
          </a:prstGeom>
          <a:solidFill>
            <a:srgbClr val="7FB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9501D325-793E-244E-80B0-381A5CEDCE56}"/>
              </a:ext>
            </a:extLst>
          </p:cNvPr>
          <p:cNvSpPr txBox="1"/>
          <p:nvPr/>
        </p:nvSpPr>
        <p:spPr>
          <a:xfrm>
            <a:off x="3571959" y="5523320"/>
            <a:ext cx="2605330" cy="430887"/>
          </a:xfrm>
          <a:prstGeom prst="rect">
            <a:avLst/>
          </a:prstGeom>
          <a:noFill/>
        </p:spPr>
        <p:txBody>
          <a:bodyPr wrap="square" rtlCol="0">
            <a:spAutoFit/>
          </a:bodyPr>
          <a:lstStyle/>
          <a:p>
            <a:pPr algn="ctr"/>
            <a:r>
              <a:rPr lang="en-GB" sz="2200" dirty="0">
                <a:solidFill>
                  <a:schemeClr val="bg1"/>
                </a:solidFill>
              </a:rPr>
              <a:t>Banking app</a:t>
            </a:r>
          </a:p>
        </p:txBody>
      </p:sp>
      <p:pic>
        <p:nvPicPr>
          <p:cNvPr id="8" name="Picture 7" descr="icon of a smartphone">
            <a:extLst>
              <a:ext uri="{FF2B5EF4-FFF2-40B4-BE49-F238E27FC236}">
                <a16:creationId xmlns:a16="http://schemas.microsoft.com/office/drawing/2014/main" id="{3936CE8A-773D-934B-A9A0-FEBDFB62F808}"/>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61212" y="4611733"/>
            <a:ext cx="606539" cy="606539"/>
          </a:xfrm>
          <a:prstGeom prst="rect">
            <a:avLst/>
          </a:prstGeom>
        </p:spPr>
      </p:pic>
      <p:sp>
        <p:nvSpPr>
          <p:cNvPr id="65" name="Rectangle 64">
            <a:extLst>
              <a:ext uri="{FF2B5EF4-FFF2-40B4-BE49-F238E27FC236}">
                <a16:creationId xmlns:a16="http://schemas.microsoft.com/office/drawing/2014/main" id="{8620D242-CD01-C649-A70C-21DEC1E47C9B}"/>
              </a:ext>
              <a:ext uri="{C183D7F6-B498-43B3-948B-1728B52AA6E4}">
                <adec:decorative xmlns:adec="http://schemas.microsoft.com/office/drawing/2017/decorative" val="1"/>
              </a:ext>
            </a:extLst>
          </p:cNvPr>
          <p:cNvSpPr/>
          <p:nvPr/>
        </p:nvSpPr>
        <p:spPr>
          <a:xfrm>
            <a:off x="6455664" y="4118696"/>
            <a:ext cx="2605330" cy="2157586"/>
          </a:xfrm>
          <a:prstGeom prst="rect">
            <a:avLst/>
          </a:prstGeom>
          <a:solidFill>
            <a:srgbClr val="006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B148507D-9BDA-1C48-A94D-8D205E168834}"/>
              </a:ext>
            </a:extLst>
          </p:cNvPr>
          <p:cNvSpPr txBox="1"/>
          <p:nvPr/>
        </p:nvSpPr>
        <p:spPr>
          <a:xfrm>
            <a:off x="6451328" y="5531845"/>
            <a:ext cx="2605330" cy="430887"/>
          </a:xfrm>
          <a:prstGeom prst="rect">
            <a:avLst/>
          </a:prstGeom>
          <a:noFill/>
        </p:spPr>
        <p:txBody>
          <a:bodyPr wrap="square" rtlCol="0">
            <a:spAutoFit/>
          </a:bodyPr>
          <a:lstStyle/>
          <a:p>
            <a:pPr algn="ctr"/>
            <a:r>
              <a:rPr lang="en-GB" sz="2200" dirty="0">
                <a:solidFill>
                  <a:schemeClr val="bg1"/>
                </a:solidFill>
              </a:rPr>
              <a:t>Budgeting app</a:t>
            </a:r>
          </a:p>
        </p:txBody>
      </p:sp>
      <p:pic>
        <p:nvPicPr>
          <p:cNvPr id="5" name="Picture 4" descr="icon of a piggy bank">
            <a:extLst>
              <a:ext uri="{FF2B5EF4-FFF2-40B4-BE49-F238E27FC236}">
                <a16:creationId xmlns:a16="http://schemas.microsoft.com/office/drawing/2014/main" id="{C10D5BC3-5889-2745-A24A-7B4176774A43}"/>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41478" y="4579401"/>
            <a:ext cx="610496" cy="610496"/>
          </a:xfrm>
          <a:prstGeom prst="rect">
            <a:avLst/>
          </a:prstGeom>
        </p:spPr>
      </p:pic>
    </p:spTree>
    <p:extLst>
      <p:ext uri="{BB962C8B-B14F-4D97-AF65-F5344CB8AC3E}">
        <p14:creationId xmlns:p14="http://schemas.microsoft.com/office/powerpoint/2010/main" val="2845234440"/>
      </p:ext>
    </p:extLst>
  </p:cSld>
  <p:clrMapOvr>
    <a:masterClrMapping/>
  </p:clrMapOvr>
</p:sld>
</file>

<file path=ppt/theme/theme1.xml><?xml version="1.0" encoding="utf-8"?>
<a:theme xmlns:a="http://schemas.openxmlformats.org/drawingml/2006/main" name="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2.xml><?xml version="1.0" encoding="utf-8"?>
<a:theme xmlns:a="http://schemas.openxmlformats.org/drawingml/2006/main" name="1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3.xml><?xml version="1.0" encoding="utf-8"?>
<a:theme xmlns:a="http://schemas.openxmlformats.org/drawingml/2006/main" name="2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4800" dirty="0" smtClean="0"/>
        </a:defPPr>
      </a:lstStyle>
    </a:txDef>
  </a:objectDefaults>
  <a:extraClrSchemeLst/>
</a:theme>
</file>

<file path=ppt/theme/theme4.xml><?xml version="1.0" encoding="utf-8"?>
<a:theme xmlns:a="http://schemas.openxmlformats.org/drawingml/2006/main" name="4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0AB34C709A0441BEAA2F437930AB4E" ma:contentTypeVersion="20" ma:contentTypeDescription="Create a new document." ma:contentTypeScope="" ma:versionID="7cb9199c82f2e745307eadcb80cc6d2a">
  <xsd:schema xmlns:xsd="http://www.w3.org/2001/XMLSchema" xmlns:xs="http://www.w3.org/2001/XMLSchema" xmlns:p="http://schemas.microsoft.com/office/2006/metadata/properties" xmlns:ns1="http://schemas.microsoft.com/sharepoint/v3" xmlns:ns2="e905878e-99a7-4763-9462-8a2108216d4e" xmlns:ns3="460ee5f1-4fa3-4fcc-a1f3-b38b940c1174" targetNamespace="http://schemas.microsoft.com/office/2006/metadata/properties" ma:root="true" ma:fieldsID="8bb6a22e848f6ca4eaec622697d07a6e" ns1:_="" ns2:_="" ns3:_="">
    <xsd:import namespace="http://schemas.microsoft.com/sharepoint/v3"/>
    <xsd:import namespace="e905878e-99a7-4763-9462-8a2108216d4e"/>
    <xsd:import namespace="460ee5f1-4fa3-4fcc-a1f3-b38b940c1174"/>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5878e-99a7-4763-9462-8a2108216d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ee5f1-4fa3-4fcc-a1f3-b38b940c11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7264030-4d86-466e-bbca-f4e8faaf37d9}" ma:internalName="TaxCatchAll" ma:showField="CatchAllData" ma:web="460ee5f1-4fa3-4fcc-a1f3-b38b940c1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60ee5f1-4fa3-4fcc-a1f3-b38b940c1174" xsi:nil="true"/>
    <_ip_UnifiedCompliancePolicyProperties xmlns="http://schemas.microsoft.com/sharepoint/v3" xsi:nil="true"/>
    <lcf76f155ced4ddcb4097134ff3c332f xmlns="e905878e-99a7-4763-9462-8a2108216d4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EB5E3C-36E9-4E93-8636-5F9459FF4E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05878e-99a7-4763-9462-8a2108216d4e"/>
    <ds:schemaRef ds:uri="460ee5f1-4fa3-4fcc-a1f3-b38b940c1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F22B0D-5AFA-4595-A4E7-B763BACEE36D}">
  <ds:schemaRefs>
    <ds:schemaRef ds:uri="http://purl.org/dc/elements/1.1/"/>
    <ds:schemaRef ds:uri="460ee5f1-4fa3-4fcc-a1f3-b38b940c1174"/>
    <ds:schemaRef ds:uri="http://schemas.microsoft.com/sharepoint/v3"/>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 ds:uri="http://schemas.openxmlformats.org/package/2006/metadata/core-properties"/>
    <ds:schemaRef ds:uri="e905878e-99a7-4763-9462-8a2108216d4e"/>
    <ds:schemaRef ds:uri="http://schemas.microsoft.com/office/2006/metadata/properties"/>
  </ds:schemaRefs>
</ds:datastoreItem>
</file>

<file path=customXml/itemProps3.xml><?xml version="1.0" encoding="utf-8"?>
<ds:datastoreItem xmlns:ds="http://schemas.openxmlformats.org/officeDocument/2006/customXml" ds:itemID="{C65E1BD2-B825-43CA-AAC7-31ABA49DACD4}">
  <ds:schemaRefs>
    <ds:schemaRef ds:uri="http://schemas.microsoft.com/sharepoint/v3/contenttype/forms"/>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emplate/>
  <TotalTime>64806</TotalTime>
  <Words>712</Words>
  <Application>Microsoft Office PowerPoint</Application>
  <PresentationFormat>A4 Paper (210x297 mm)</PresentationFormat>
  <Paragraphs>72</Paragraphs>
  <Slides>11</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ＭＳ Ｐゴシック</vt:lpstr>
      <vt:lpstr>Arial</vt:lpstr>
      <vt:lpstr>Wingdings</vt:lpstr>
      <vt:lpstr>Lloyds Banking Group Master slides</vt:lpstr>
      <vt:lpstr>1_Lloyds Banking Group Master slides</vt:lpstr>
      <vt:lpstr>2_Lloyds Banking Group Master slides</vt:lpstr>
      <vt:lpstr>4_Lloyds Banking Group Master slides</vt:lpstr>
      <vt:lpstr>Life, work, money… How do I stay in control?</vt:lpstr>
      <vt:lpstr>Introduction</vt:lpstr>
      <vt:lpstr>Money and me: agree or disagree? </vt:lpstr>
      <vt:lpstr>Money in? Money out?</vt:lpstr>
      <vt:lpstr>Money in? Money out?</vt:lpstr>
      <vt:lpstr>Spend, borrow or save?</vt:lpstr>
      <vt:lpstr>Spend, borrow or save?</vt:lpstr>
      <vt:lpstr>Spend, borrow or save?</vt:lpstr>
      <vt:lpstr>Staying in control</vt:lpstr>
      <vt:lpstr>Me and my money!</vt:lpstr>
      <vt:lpstr>A big thank you!</vt:lpstr>
    </vt:vector>
  </TitlesOfParts>
  <Company>Lloyds Banking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work, money… How do I stay in control?</dc:title>
  <dc:creator>Rimoncelli, Dan (Strategy &amp; Planning, LBG Group Marketing)</dc:creator>
  <cp:lastModifiedBy>Myers, Tracey (Group Corporate Affairs)</cp:lastModifiedBy>
  <cp:revision>3563</cp:revision>
  <cp:lastPrinted>2020-01-10T12:35:14Z</cp:lastPrinted>
  <dcterms:created xsi:type="dcterms:W3CDTF">2009-01-21T19:55:17Z</dcterms:created>
  <dcterms:modified xsi:type="dcterms:W3CDTF">2025-02-17T15:39:23Z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0x010100B90AB34C709A0441BEAA2F437930AB4E</vt:lpwstr>
  </property>
  <property fmtid="{D5CDD505-2E9C-101B-9397-08002B2CF9AE}" pid="3" name="TitusGUID">
    <vt:lpwstr>8cb2ee10-1e9e-4c83-a19e-3964e6dc3dc4</vt:lpwstr>
  </property>
  <property fmtid="{D5CDD505-2E9C-101B-9397-08002B2CF9AE}" pid="4" name="TITUS">
    <vt:lpwstr>&lt;p align="center"&gt; &lt;/p&gt;</vt:lpwstr>
  </property>
  <property fmtid="{D5CDD505-2E9C-101B-9397-08002B2CF9AE}" pid="5" name="Classification">
    <vt:lpwstr>Internal</vt:lpwstr>
  </property>
  <property fmtid="{D5CDD505-2E9C-101B-9397-08002B2CF9AE}" pid="6" name="HeadersandFooters">
    <vt:lpwstr>None</vt:lpwstr>
  </property>
  <property fmtid="{D5CDD505-2E9C-101B-9397-08002B2CF9AE}" pid="7" name="MSIP_Label_7bc792f8-6d75-423a-9981-629281829092_Enabled">
    <vt:lpwstr>True</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Owner">
    <vt:lpwstr>Priya.Shah@lloydsbanking.com</vt:lpwstr>
  </property>
  <property fmtid="{D5CDD505-2E9C-101B-9397-08002B2CF9AE}" pid="10" name="MSIP_Label_7bc792f8-6d75-423a-9981-629281829092_SetDate">
    <vt:lpwstr>2019-10-25T15:37:23.6238436Z</vt:lpwstr>
  </property>
  <property fmtid="{D5CDD505-2E9C-101B-9397-08002B2CF9AE}" pid="11" name="MSIP_Label_7bc792f8-6d75-423a-9981-629281829092_Name">
    <vt:lpwstr>Limited</vt:lpwstr>
  </property>
  <property fmtid="{D5CDD505-2E9C-101B-9397-08002B2CF9AE}" pid="12" name="MSIP_Label_7bc792f8-6d75-423a-9981-629281829092_Application">
    <vt:lpwstr>Microsoft Azure Information Protection</vt:lpwstr>
  </property>
  <property fmtid="{D5CDD505-2E9C-101B-9397-08002B2CF9AE}" pid="13" name="MSIP_Label_7bc792f8-6d75-423a-9981-629281829092_ActionId">
    <vt:lpwstr>63e1f0ce-b232-4455-ab4d-7e59a96c6da6</vt:lpwstr>
  </property>
  <property fmtid="{D5CDD505-2E9C-101B-9397-08002B2CF9AE}" pid="14" name="MSIP_Label_7bc792f8-6d75-423a-9981-629281829092_Extended_MSFT_Method">
    <vt:lpwstr>Automatic</vt:lpwstr>
  </property>
  <property fmtid="{D5CDD505-2E9C-101B-9397-08002B2CF9AE}" pid="15" name="Sensitivity">
    <vt:lpwstr>Limited</vt:lpwstr>
  </property>
  <property fmtid="{D5CDD505-2E9C-101B-9397-08002B2CF9AE}" pid="16" name="Order">
    <vt:r8>18200</vt:r8>
  </property>
  <property fmtid="{D5CDD505-2E9C-101B-9397-08002B2CF9AE}" pid="17" name="ComplianceAssetId">
    <vt:lpwstr/>
  </property>
  <property fmtid="{D5CDD505-2E9C-101B-9397-08002B2CF9AE}" pid="18" name="MediaServiceImageTags">
    <vt:lpwstr/>
  </property>
</Properties>
</file>