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16"/>
  </p:notesMasterIdLst>
  <p:handoutMasterIdLst>
    <p:handoutMasterId r:id="rId17"/>
  </p:handoutMasterIdLst>
  <p:sldIdLst>
    <p:sldId id="1127" r:id="rId8"/>
    <p:sldId id="1074" r:id="rId9"/>
    <p:sldId id="1109" r:id="rId10"/>
    <p:sldId id="1072" r:id="rId11"/>
    <p:sldId id="1134" r:id="rId12"/>
    <p:sldId id="1133" r:id="rId13"/>
    <p:sldId id="1125" r:id="rId14"/>
    <p:sldId id="1106" r:id="rId1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2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02"/>
    <a:srgbClr val="2178B0"/>
    <a:srgbClr val="006C32"/>
    <a:srgbClr val="00864F"/>
    <a:srgbClr val="78B637"/>
    <a:srgbClr val="E300FF"/>
    <a:srgbClr val="999999"/>
    <a:srgbClr val="FF0000"/>
    <a:srgbClr val="7FB598"/>
    <a:srgbClr val="CC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0952" autoAdjust="0"/>
  </p:normalViewPr>
  <p:slideViewPr>
    <p:cSldViewPr snapToGrid="0">
      <p:cViewPr varScale="1">
        <p:scale>
          <a:sx n="67" d="100"/>
          <a:sy n="67" d="100"/>
        </p:scale>
        <p:origin x="1100" y="56"/>
      </p:cViewPr>
      <p:guideLst>
        <p:guide orient="horz" pos="2160"/>
        <p:guide pos="5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3334D3ED-16F4-EF4A-950C-301E00F3793D}"/>
    <pc:docChg chg="modSld">
      <pc:chgData name="Dan Pritchard" userId="df81aaf8-1f16-4139-a4fb-fa53e5df2845" providerId="ADAL" clId="{3334D3ED-16F4-EF4A-950C-301E00F3793D}" dt="2023-02-03T14:13:24.208" v="0" actId="14826"/>
      <pc:docMkLst>
        <pc:docMk/>
      </pc:docMkLst>
      <pc:sldChg chg="modSp">
        <pc:chgData name="Dan Pritchard" userId="df81aaf8-1f16-4139-a4fb-fa53e5df2845" providerId="ADAL" clId="{3334D3ED-16F4-EF4A-950C-301E00F3793D}" dt="2023-02-03T14:13:24.208" v="0" actId="14826"/>
        <pc:sldMkLst>
          <pc:docMk/>
          <pc:sldMk cId="1812956618" sldId="1072"/>
        </pc:sldMkLst>
      </pc:sldChg>
    </pc:docChg>
  </pc:docChgLst>
  <pc:docChgLst>
    <pc:chgData name="Dan Pritchard" userId="df81aaf8-1f16-4139-a4fb-fa53e5df2845" providerId="ADAL" clId="{C6D4A719-2DA3-2246-A08F-367E8504A76D}"/>
    <pc:docChg chg="modSld">
      <pc:chgData name="Dan Pritchard" userId="df81aaf8-1f16-4139-a4fb-fa53e5df2845" providerId="ADAL" clId="{C6D4A719-2DA3-2246-A08F-367E8504A76D}" dt="2023-01-17T10:14:10.900" v="7" actId="962"/>
      <pc:docMkLst>
        <pc:docMk/>
      </pc:docMkLst>
      <pc:sldChg chg="modSp mod">
        <pc:chgData name="Dan Pritchard" userId="df81aaf8-1f16-4139-a4fb-fa53e5df2845" providerId="ADAL" clId="{C6D4A719-2DA3-2246-A08F-367E8504A76D}" dt="2023-01-17T10:14:10.900" v="7" actId="962"/>
        <pc:sldMkLst>
          <pc:docMk/>
          <pc:sldMk cId="1812956618" sldId="1072"/>
        </pc:sldMkLst>
      </pc:sldChg>
      <pc:sldChg chg="modSp mod">
        <pc:chgData name="Dan Pritchard" userId="df81aaf8-1f16-4139-a4fb-fa53e5df2845" providerId="ADAL" clId="{C6D4A719-2DA3-2246-A08F-367E8504A76D}" dt="2023-01-17T09:59:15.787" v="0" actId="20577"/>
        <pc:sldMkLst>
          <pc:docMk/>
          <pc:sldMk cId="1080455991" sldId="11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9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9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D8FFC3-1B40-3C46-90C5-9C184930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53998"/>
          </a:xfrm>
        </p:spPr>
        <p:txBody>
          <a:bodyPr anchor="t" anchorCtr="0">
            <a:sp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oyds Bank logo">
            <a:extLst>
              <a:ext uri="{FF2B5EF4-FFF2-40B4-BE49-F238E27FC236}">
                <a16:creationId xmlns:a16="http://schemas.microsoft.com/office/drawing/2014/main" id="{DFF45E69-A396-9244-A63F-7AAAA038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6F4D5-1299-E445-8F32-422F3802DC66}"/>
              </a:ext>
            </a:extLst>
          </p:cNvPr>
          <p:cNvSpPr txBox="1"/>
          <p:nvPr/>
        </p:nvSpPr>
        <p:spPr>
          <a:xfrm>
            <a:off x="494952" y="1600155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6589-8CC3-3443-902D-09CEB00F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1" y="2143659"/>
            <a:ext cx="4580979" cy="1066959"/>
          </a:xfrm>
        </p:spPr>
        <p:txBody>
          <a:bodyPr/>
          <a:lstStyle/>
          <a:p>
            <a:pPr lvl="0" algn="l" eaLnBrk="1" hangingPunct="1">
              <a:lnSpc>
                <a:spcPts val="3800"/>
              </a:lnSpc>
            </a:pPr>
            <a:r>
              <a:rPr lang="en-US" sz="4000" b="1" cap="none" dirty="0">
                <a:solidFill>
                  <a:srgbClr val="FFFFFF"/>
                </a:solidFill>
                <a:ea typeface="ＭＳ Ｐゴシック"/>
              </a:rPr>
              <a:t>Making the most of what I have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pic>
        <p:nvPicPr>
          <p:cNvPr id="4" name="Picture 3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B49B7735-1754-3DAF-B3C2-CDD898DF51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952" y="378568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4395314-6143-6645-8CD7-B9FA10C6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6464" y="1962000"/>
            <a:ext cx="6649536" cy="4896000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14DD4-D88E-AE46-BA12-490F235C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Introduction</a:t>
            </a:r>
            <a:endParaRPr lang="en-US" dirty="0"/>
          </a:p>
        </p:txBody>
      </p:sp>
      <p:pic>
        <p:nvPicPr>
          <p:cNvPr id="19" name="Picture 18" descr="illustration of an envelope with a letter to do with money inside">
            <a:extLst>
              <a:ext uri="{FF2B5EF4-FFF2-40B4-BE49-F238E27FC236}">
                <a16:creationId xmlns:a16="http://schemas.microsoft.com/office/drawing/2014/main" id="{4355052B-BF9C-3B4E-86DD-758E3D99D3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83" y="1962001"/>
            <a:ext cx="1698286" cy="1698286"/>
          </a:xfrm>
          <a:prstGeom prst="rect">
            <a:avLst/>
          </a:prstGeom>
        </p:spPr>
      </p:pic>
      <p:pic>
        <p:nvPicPr>
          <p:cNvPr id="23" name="Picture 22" descr="illustration of a phone with a pound sign on it">
            <a:extLst>
              <a:ext uri="{FF2B5EF4-FFF2-40B4-BE49-F238E27FC236}">
                <a16:creationId xmlns:a16="http://schemas.microsoft.com/office/drawing/2014/main" id="{6971A180-81DC-D14B-B952-70CAEBFC5E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5582" y="4066213"/>
            <a:ext cx="1698286" cy="18600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3816000" y="2745776"/>
            <a:ext cx="5370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Today you will be learning about earnings and pay.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9BDD5-AC85-CD4B-B1DD-D7F2709D6395}"/>
              </a:ext>
            </a:extLst>
          </p:cNvPr>
          <p:cNvSpPr txBox="1"/>
          <p:nvPr/>
        </p:nvSpPr>
        <p:spPr>
          <a:xfrm>
            <a:off x="3816000" y="4409911"/>
            <a:ext cx="4609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200" dirty="0">
                <a:solidFill>
                  <a:schemeClr val="bg1"/>
                </a:solidFill>
              </a:rPr>
              <a:t>We will also be looking at ways to manage money.</a:t>
            </a:r>
          </a:p>
        </p:txBody>
      </p:sp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2C80B9-C78F-AF44-954A-77FB3320D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764000"/>
            <a:ext cx="4953000" cy="5112000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FC705-A92C-3344-A152-F0DC427D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What’s my pay?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FAE2DF-ECBE-B54F-B6D8-770B3E3ABA82}"/>
              </a:ext>
            </a:extLst>
          </p:cNvPr>
          <p:cNvSpPr txBox="1">
            <a:spLocks/>
          </p:cNvSpPr>
          <p:nvPr/>
        </p:nvSpPr>
        <p:spPr>
          <a:xfrm>
            <a:off x="481895" y="1926760"/>
            <a:ext cx="2670738" cy="4500146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Hairdresser/barber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Chef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Nurse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Teacher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Web designer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Fitness instructor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Waiter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Painter and decorator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Shelf filler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Office Manager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Building Engineer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Bar staff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F6A21-1048-4647-84A1-83BC6D58ADAE}"/>
              </a:ext>
            </a:extLst>
          </p:cNvPr>
          <p:cNvSpPr txBox="1">
            <a:spLocks/>
          </p:cNvSpPr>
          <p:nvPr/>
        </p:nvSpPr>
        <p:spPr>
          <a:xfrm>
            <a:off x="3311092" y="1924728"/>
            <a:ext cx="1264359" cy="450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£19,889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£22,080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£37,402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£31,650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£28,116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£35,869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£29,587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£35,242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£26,024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£30,737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£39,319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£22,408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1A98A4-2339-5344-9C17-C672A506B009}"/>
              </a:ext>
            </a:extLst>
          </p:cNvPr>
          <p:cNvSpPr/>
          <p:nvPr/>
        </p:nvSpPr>
        <p:spPr>
          <a:xfrm>
            <a:off x="110726" y="6490983"/>
            <a:ext cx="4731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(Annual average earnings: Office of National Statistics, ONS 2024)</a:t>
            </a:r>
          </a:p>
        </p:txBody>
      </p:sp>
      <p:pic>
        <p:nvPicPr>
          <p:cNvPr id="4" name="Picture 3" descr="Photo of a young Barber cutting a man's hair">
            <a:extLst>
              <a:ext uri="{FF2B5EF4-FFF2-40B4-BE49-F238E27FC236}">
                <a16:creationId xmlns:a16="http://schemas.microsoft.com/office/drawing/2014/main" id="{E51AD199-9D36-364D-AE26-EA36EB7A7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"/>
          <a:stretch/>
        </p:blipFill>
        <p:spPr>
          <a:xfrm>
            <a:off x="4932000" y="1764000"/>
            <a:ext cx="50040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6F03-C8B2-9945-84B3-A3497206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Pay day challenge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7A9E5-764A-F147-BB6D-A717EB68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8679" y="2012819"/>
            <a:ext cx="6888642" cy="36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B28110-3A49-164A-8EE9-97D2879F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553998"/>
          </a:xfrm>
        </p:spPr>
        <p:txBody>
          <a:bodyPr/>
          <a:lstStyle/>
          <a:p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Keeping track of what we spend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70BE2C-7110-504E-A38B-3A38D3D16F50}"/>
              </a:ext>
            </a:extLst>
          </p:cNvPr>
          <p:cNvSpPr txBox="1">
            <a:spLocks/>
          </p:cNvSpPr>
          <p:nvPr/>
        </p:nvSpPr>
        <p:spPr>
          <a:xfrm>
            <a:off x="1518195" y="1645919"/>
            <a:ext cx="6869611" cy="2183561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dirty="0"/>
              <a:t>Write down 2 ways that you keep track of what you spend.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GB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GB" dirty="0"/>
              <a:t>Write down 3 things you or people you know bought last week. Were these things essential or non essential purchases?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Let’s share our ideas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1" name="Picture 10" descr="Illustration of a smart phone">
            <a:extLst>
              <a:ext uri="{FF2B5EF4-FFF2-40B4-BE49-F238E27FC236}">
                <a16:creationId xmlns:a16="http://schemas.microsoft.com/office/drawing/2014/main" id="{6B32FD07-573A-C744-8ED3-BDE6D8120F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4182" y="4243901"/>
            <a:ext cx="941726" cy="1803495"/>
          </a:xfrm>
          <a:prstGeom prst="rect">
            <a:avLst/>
          </a:prstGeom>
        </p:spPr>
      </p:pic>
      <p:pic>
        <p:nvPicPr>
          <p:cNvPr id="3" name="Picture 2" descr="Illustration of a pair of trainers">
            <a:extLst>
              <a:ext uri="{FF2B5EF4-FFF2-40B4-BE49-F238E27FC236}">
                <a16:creationId xmlns:a16="http://schemas.microsoft.com/office/drawing/2014/main" id="{33FF5FA3-31B6-2646-ABAA-FC8DB4C089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028733">
            <a:off x="2511703" y="4247949"/>
            <a:ext cx="1656049" cy="1995751"/>
          </a:xfrm>
          <a:prstGeom prst="rect">
            <a:avLst/>
          </a:prstGeom>
        </p:spPr>
      </p:pic>
      <p:pic>
        <p:nvPicPr>
          <p:cNvPr id="9" name="Picture 8" descr="Illustration of a games console control">
            <a:extLst>
              <a:ext uri="{FF2B5EF4-FFF2-40B4-BE49-F238E27FC236}">
                <a16:creationId xmlns:a16="http://schemas.microsoft.com/office/drawing/2014/main" id="{5456B638-7D64-C747-AC5D-E55C18C251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79780" y="4768770"/>
            <a:ext cx="1656255" cy="1020521"/>
          </a:xfrm>
          <a:prstGeom prst="rect">
            <a:avLst/>
          </a:prstGeom>
        </p:spPr>
      </p:pic>
      <p:pic>
        <p:nvPicPr>
          <p:cNvPr id="6" name="Picture 5" descr="Illustration of shopping bags">
            <a:extLst>
              <a:ext uri="{FF2B5EF4-FFF2-40B4-BE49-F238E27FC236}">
                <a16:creationId xmlns:a16="http://schemas.microsoft.com/office/drawing/2014/main" id="{4B3D26DC-53A9-BD4D-ADDC-6AC91352AC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5279" y="4108444"/>
            <a:ext cx="2207458" cy="18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B098-C5F9-504F-BC45-3EA9F4C7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Making the most of it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19064E-3B16-A249-AC60-4CDFB394A7F5}"/>
              </a:ext>
            </a:extLst>
          </p:cNvPr>
          <p:cNvSpPr txBox="1">
            <a:spLocks/>
          </p:cNvSpPr>
          <p:nvPr/>
        </p:nvSpPr>
        <p:spPr>
          <a:xfrm>
            <a:off x="721360" y="1645920"/>
            <a:ext cx="844296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GB" b="1" dirty="0">
                <a:solidFill>
                  <a:srgbClr val="006C32"/>
                </a:solidFill>
              </a:rPr>
              <a:t>Jay’s weekly budget</a:t>
            </a:r>
            <a:endParaRPr lang="en-GB" dirty="0">
              <a:solidFill>
                <a:srgbClr val="006C3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GB" dirty="0"/>
              <a:t>Jay gets an allowance of £30 each week. He also gets £20 for school lunches. He has just received £30 from his Nan for his birthday. He is saving up for some new trainers that he has seen for £150.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3ABAFAF-EEAC-7843-8668-5B1B1563FEB6}"/>
              </a:ext>
            </a:extLst>
          </p:cNvPr>
          <p:cNvSpPr txBox="1">
            <a:spLocks/>
          </p:cNvSpPr>
          <p:nvPr/>
        </p:nvSpPr>
        <p:spPr>
          <a:xfrm>
            <a:off x="741680" y="3110488"/>
            <a:ext cx="8442960" cy="872232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b="1" dirty="0">
                <a:solidFill>
                  <a:srgbClr val="006C32"/>
                </a:solidFill>
              </a:rPr>
              <a:t>How soon is he likely to get them?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GB" dirty="0"/>
              <a:t>He spends: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0BBDC5-1636-A94F-AA6E-CB294AA17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240" y="3992880"/>
            <a:ext cx="2092960" cy="2529840"/>
          </a:xfrm>
          <a:prstGeom prst="rect">
            <a:avLst/>
          </a:prstGeom>
          <a:solidFill>
            <a:srgbClr val="006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91F2770-C439-1B43-B24F-C77D0547E6FE}"/>
              </a:ext>
            </a:extLst>
          </p:cNvPr>
          <p:cNvSpPr txBox="1">
            <a:spLocks/>
          </p:cNvSpPr>
          <p:nvPr/>
        </p:nvSpPr>
        <p:spPr>
          <a:xfrm>
            <a:off x="528319" y="4795520"/>
            <a:ext cx="1818641" cy="16967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sz="2000" b="1" dirty="0">
                <a:solidFill>
                  <a:schemeClr val="bg1"/>
                </a:solidFill>
              </a:rPr>
              <a:t>£12 </a:t>
            </a:r>
          </a:p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dirty="0">
                <a:solidFill>
                  <a:schemeClr val="bg1"/>
                </a:solidFill>
              </a:rPr>
              <a:t>each week on a bus pass for school and going out with friends.</a:t>
            </a:r>
          </a:p>
          <a:p>
            <a:pPr marL="0" indent="0" fontAlgn="auto">
              <a:spcAft>
                <a:spcPts val="0"/>
              </a:spcAft>
              <a:buClr>
                <a:schemeClr val="bg1"/>
              </a:buCl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4A539-C321-3B41-8984-49896169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00" y="4180448"/>
            <a:ext cx="689079" cy="45505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22E1AAE-AC6E-A245-A600-210004838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1160" y="3992880"/>
            <a:ext cx="2092960" cy="2529840"/>
          </a:xfrm>
          <a:prstGeom prst="rect">
            <a:avLst/>
          </a:prstGeom>
          <a:solidFill>
            <a:srgbClr val="21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6E76886-A211-2E47-9D4A-0A88E13BFC74}"/>
              </a:ext>
            </a:extLst>
          </p:cNvPr>
          <p:cNvSpPr txBox="1">
            <a:spLocks/>
          </p:cNvSpPr>
          <p:nvPr/>
        </p:nvSpPr>
        <p:spPr>
          <a:xfrm>
            <a:off x="2834640" y="4988560"/>
            <a:ext cx="18288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sz="2000" b="1" dirty="0">
                <a:solidFill>
                  <a:schemeClr val="bg1"/>
                </a:solidFill>
              </a:rPr>
              <a:t>£5 </a:t>
            </a:r>
          </a:p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dirty="0">
                <a:solidFill>
                  <a:schemeClr val="bg1"/>
                </a:solidFill>
              </a:rPr>
              <a:t>a week on data top ups for his mobile phone.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4D4EB62-F9DE-B141-8E00-6B2A0BB8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665" y="4158836"/>
            <a:ext cx="383544" cy="56556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1D6D553-6DEF-014A-8FF7-4B5BAF69F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8152" y="3992880"/>
            <a:ext cx="2092960" cy="2529840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A28DA57-8A06-0F49-8C04-206BF352535C}"/>
              </a:ext>
            </a:extLst>
          </p:cNvPr>
          <p:cNvSpPr txBox="1">
            <a:spLocks/>
          </p:cNvSpPr>
          <p:nvPr/>
        </p:nvSpPr>
        <p:spPr>
          <a:xfrm>
            <a:off x="5191760" y="4988560"/>
            <a:ext cx="1802616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sz="2000" b="1" dirty="0">
                <a:solidFill>
                  <a:schemeClr val="bg1"/>
                </a:solidFill>
              </a:rPr>
              <a:t>£3</a:t>
            </a:r>
          </a:p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dirty="0">
                <a:solidFill>
                  <a:schemeClr val="bg1"/>
                </a:solidFill>
              </a:rPr>
              <a:t>a week on music downloads.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E1175-ACA3-5F42-8448-83E73E3F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700" y="4169812"/>
            <a:ext cx="520060" cy="585067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A1F8B9-85B9-8241-BEBA-B634CBEC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2160" y="3992880"/>
            <a:ext cx="2092960" cy="2529840"/>
          </a:xfrm>
          <a:prstGeom prst="rect">
            <a:avLst/>
          </a:prstGeom>
          <a:solidFill>
            <a:srgbClr val="D24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8E382D7-473D-E748-A39D-1C8AC845ED73}"/>
              </a:ext>
            </a:extLst>
          </p:cNvPr>
          <p:cNvSpPr txBox="1">
            <a:spLocks/>
          </p:cNvSpPr>
          <p:nvPr/>
        </p:nvSpPr>
        <p:spPr>
          <a:xfrm>
            <a:off x="7498080" y="4785360"/>
            <a:ext cx="1884392" cy="1706880"/>
          </a:xfrm>
          <a:prstGeom prst="rect">
            <a:avLst/>
          </a:prstGeom>
        </p:spPr>
        <p:txBody>
          <a:bodyPr>
            <a:normAutofit/>
          </a:bodyPr>
          <a:lstStyle>
            <a:lvl1pPr marL="182489" indent="-18248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sz="2000" b="1" dirty="0">
                <a:solidFill>
                  <a:schemeClr val="bg1"/>
                </a:solidFill>
              </a:rPr>
              <a:t>£6</a:t>
            </a:r>
          </a:p>
          <a:p>
            <a:pPr marL="0" indent="0" algn="ctr" fontAlgn="auto">
              <a:spcAft>
                <a:spcPts val="0"/>
              </a:spcAft>
              <a:buClr>
                <a:schemeClr val="bg1"/>
              </a:buClr>
              <a:buNone/>
            </a:pPr>
            <a:r>
              <a:rPr lang="en-GB" dirty="0">
                <a:solidFill>
                  <a:schemeClr val="bg1"/>
                </a:solidFill>
              </a:rPr>
              <a:t>each day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on food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(3 days a week).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53DEB14-BCB5-1B48-8273-680432EF4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896" y="4180360"/>
            <a:ext cx="546063" cy="5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37" grpId="0"/>
      <p:bldP spid="43" grpId="0" animBg="1"/>
      <p:bldP spid="38" grpId="0"/>
      <p:bldP spid="42" grpId="0" animBg="1"/>
      <p:bldP spid="39" grpId="0"/>
      <p:bldP spid="44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D738A-4B48-5149-BCE8-567FF3FE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Stop, Start!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A09292-3691-3143-9A3B-CAB00B668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9157" y="1961998"/>
            <a:ext cx="2964773" cy="3600000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C32"/>
              </a:solidFill>
            </a:endParaRPr>
          </a:p>
        </p:txBody>
      </p:sp>
      <p:pic>
        <p:nvPicPr>
          <p:cNvPr id="7" name="Picture 6" descr="tick icon">
            <a:extLst>
              <a:ext uri="{FF2B5EF4-FFF2-40B4-BE49-F238E27FC236}">
                <a16:creationId xmlns:a16="http://schemas.microsoft.com/office/drawing/2014/main" id="{733A0B14-2E31-D64D-B5B1-038B34C10E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025" y="2520000"/>
            <a:ext cx="655036" cy="6434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94FFD7-C4F6-8249-8E8C-82CE2899099C}"/>
              </a:ext>
            </a:extLst>
          </p:cNvPr>
          <p:cNvSpPr txBox="1"/>
          <p:nvPr/>
        </p:nvSpPr>
        <p:spPr>
          <a:xfrm>
            <a:off x="1709157" y="3528000"/>
            <a:ext cx="2964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Choose one thing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you could </a:t>
            </a:r>
            <a:r>
              <a:rPr lang="en-GB" sz="2000" b="1" dirty="0">
                <a:solidFill>
                  <a:schemeClr val="bg1"/>
                </a:solidFill>
              </a:rPr>
              <a:t>START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doing in order to manage your money better in the future.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5ED9FF-6227-934E-8501-1F9789093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1138" y="1961999"/>
            <a:ext cx="2986415" cy="3600000"/>
          </a:xfrm>
          <a:prstGeom prst="rect">
            <a:avLst/>
          </a:prstGeom>
          <a:solidFill>
            <a:srgbClr val="D24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C32"/>
              </a:solidFill>
            </a:endParaRPr>
          </a:p>
        </p:txBody>
      </p:sp>
      <p:pic>
        <p:nvPicPr>
          <p:cNvPr id="5" name="Picture 4" descr="cross icon">
            <a:extLst>
              <a:ext uri="{FF2B5EF4-FFF2-40B4-BE49-F238E27FC236}">
                <a16:creationId xmlns:a16="http://schemas.microsoft.com/office/drawing/2014/main" id="{FAFAEEBE-AFC2-2E47-903E-8D82D4A45A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830" y="2520000"/>
            <a:ext cx="497031" cy="6139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4EAA2E-87C6-8C44-B27E-5A38D036A998}"/>
              </a:ext>
            </a:extLst>
          </p:cNvPr>
          <p:cNvSpPr txBox="1"/>
          <p:nvPr/>
        </p:nvSpPr>
        <p:spPr>
          <a:xfrm>
            <a:off x="5241959" y="3528000"/>
            <a:ext cx="2964772" cy="164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Choose one thing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that you could </a:t>
            </a:r>
            <a:r>
              <a:rPr lang="en-GB" sz="2000" b="1" dirty="0">
                <a:solidFill>
                  <a:schemeClr val="bg1"/>
                </a:solidFill>
              </a:rPr>
              <a:t>STOP</a:t>
            </a:r>
            <a:r>
              <a:rPr lang="en-GB" sz="2000" dirty="0">
                <a:solidFill>
                  <a:schemeClr val="bg1"/>
                </a:solidFill>
              </a:rPr>
              <a:t> doing in order to save money or manage money better.</a:t>
            </a:r>
          </a:p>
        </p:txBody>
      </p:sp>
    </p:spTree>
    <p:extLst>
      <p:ext uri="{BB962C8B-B14F-4D97-AF65-F5344CB8AC3E}">
        <p14:creationId xmlns:p14="http://schemas.microsoft.com/office/powerpoint/2010/main" val="15960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93D7-88BD-0F4E-9239-5A194255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12910"/>
            <a:ext cx="9906000" cy="830997"/>
          </a:xfrm>
        </p:spPr>
        <p:txBody>
          <a:bodyPr/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A big 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FC06E-E1D2-4E2E-9263-98EE07E9B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AD4EE2-E4E9-48F0-8880-42403D64167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http://purl.org/dc/elements/1.1/"/>
    <ds:schemaRef ds:uri="http://purl.org/dc/dcmitype/"/>
    <ds:schemaRef ds:uri="e905878e-99a7-4763-9462-8a2108216d4e"/>
    <ds:schemaRef ds:uri="http://schemas.openxmlformats.org/package/2006/metadata/core-properties"/>
    <ds:schemaRef ds:uri="460ee5f1-4fa3-4fcc-a1f3-b38b940c11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C6B963-0386-4675-BAAA-2071A8D08C9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64665</TotalTime>
  <Words>335</Words>
  <Application>Microsoft Office PowerPoint</Application>
  <PresentationFormat>A4 Paper (210x297 mm)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Making the most of what I have</vt:lpstr>
      <vt:lpstr>Introduction</vt:lpstr>
      <vt:lpstr>What’s my pay?</vt:lpstr>
      <vt:lpstr>Pay day challenge</vt:lpstr>
      <vt:lpstr>Keeping track of what we spend</vt:lpstr>
      <vt:lpstr>Making the most of it</vt:lpstr>
      <vt:lpstr>Stop, Start!</vt:lpstr>
      <vt:lpstr>A big 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Myers, Tracey (Group Corporate Affairs)</cp:lastModifiedBy>
  <cp:revision>3550</cp:revision>
  <cp:lastPrinted>2019-11-12T10:09:47Z</cp:lastPrinted>
  <dcterms:created xsi:type="dcterms:W3CDTF">2009-01-21T19:55:17Z</dcterms:created>
  <dcterms:modified xsi:type="dcterms:W3CDTF">2025-02-17T15:39:46Z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MediaServiceImageTags">
    <vt:lpwstr/>
  </property>
</Properties>
</file>