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18"/>
  </p:notesMasterIdLst>
  <p:handoutMasterIdLst>
    <p:handoutMasterId r:id="rId19"/>
  </p:handoutMasterIdLst>
  <p:sldIdLst>
    <p:sldId id="1047" r:id="rId8"/>
    <p:sldId id="1074" r:id="rId9"/>
    <p:sldId id="1109" r:id="rId10"/>
    <p:sldId id="1072" r:id="rId11"/>
    <p:sldId id="1101" r:id="rId12"/>
    <p:sldId id="1113" r:id="rId13"/>
    <p:sldId id="1104" r:id="rId14"/>
    <p:sldId id="1111" r:id="rId15"/>
    <p:sldId id="1105" r:id="rId16"/>
    <p:sldId id="1106" r:id="rId17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7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5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  <p:cmAuthor id="4" name="Sam Kennard" initials="SK" lastIdx="1" clrIdx="3">
    <p:extLst>
      <p:ext uri="{19B8F6BF-5375-455C-9EA6-DF929625EA0E}">
        <p15:presenceInfo xmlns:p15="http://schemas.microsoft.com/office/powerpoint/2012/main" userId="Sam Kenn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4F"/>
    <a:srgbClr val="77B800"/>
    <a:srgbClr val="999999"/>
    <a:srgbClr val="3F3F3F"/>
    <a:srgbClr val="E300FF"/>
    <a:srgbClr val="FF0000"/>
    <a:srgbClr val="006C32"/>
    <a:srgbClr val="7FB598"/>
    <a:srgbClr val="CCE2D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7" autoAdjust="0"/>
    <p:restoredTop sz="88027" autoAdjust="0"/>
  </p:normalViewPr>
  <p:slideViewPr>
    <p:cSldViewPr snapToGrid="0">
      <p:cViewPr varScale="1">
        <p:scale>
          <a:sx n="65" d="100"/>
          <a:sy n="65" d="100"/>
        </p:scale>
        <p:origin x="1368" y="52"/>
      </p:cViewPr>
      <p:guideLst>
        <p:guide orient="horz" pos="2160"/>
        <p:guide pos="5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3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7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1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6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4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E569FC-CB63-D647-86A0-70D00589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FDE4FA-6433-CF48-81F6-4EA8C760C1C9}"/>
              </a:ext>
            </a:extLst>
          </p:cNvPr>
          <p:cNvSpPr txBox="1"/>
          <p:nvPr/>
        </p:nvSpPr>
        <p:spPr>
          <a:xfrm>
            <a:off x="0" y="2520000"/>
            <a:ext cx="9906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00864F"/>
                </a:solidFill>
              </a:rPr>
              <a:t>Let’s Talk About Money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146D6-617F-044F-9C0C-DAE66225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00"/>
            <a:ext cx="9906000" cy="1093788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200"/>
              </a:lnSpc>
              <a:spcAft>
                <a:spcPts val="600"/>
              </a:spcAft>
            </a:pPr>
            <a:r>
              <a:rPr lang="en-US" sz="2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  <a:t>Money box and bank account</a:t>
            </a:r>
            <a:endParaRPr lang="en-US" dirty="0"/>
          </a:p>
        </p:txBody>
      </p:sp>
      <p:pic>
        <p:nvPicPr>
          <p:cNvPr id="3" name="Picture 2" descr="Lloyds Bank Logo">
            <a:extLst>
              <a:ext uri="{FF2B5EF4-FFF2-40B4-BE49-F238E27FC236}">
                <a16:creationId xmlns:a16="http://schemas.microsoft.com/office/drawing/2014/main" id="{803CDFC1-42BB-0E41-8A7D-45AB4E50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20" y="4680000"/>
            <a:ext cx="1690936" cy="1529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97BC9-14A3-D845-8F10-FD94A606CC4E}"/>
              </a:ext>
            </a:extLst>
          </p:cNvPr>
          <p:cNvSpPr txBox="1"/>
          <p:nvPr/>
        </p:nvSpPr>
        <p:spPr>
          <a:xfrm>
            <a:off x="0" y="6440540"/>
            <a:ext cx="990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This material is intended for information purposes only and does not constitute advice or a recommendation.</a:t>
            </a:r>
          </a:p>
        </p:txBody>
      </p:sp>
      <p:pic>
        <p:nvPicPr>
          <p:cNvPr id="5" name="Picture 4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2ABE949F-FFD9-6531-CC1C-7576E4E98D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52410" y="364587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099D-E6A4-D741-B62F-D21237A3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4000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A big thank you!</a:t>
            </a:r>
            <a:endParaRPr lang="en-US" dirty="0"/>
          </a:p>
        </p:txBody>
      </p:sp>
      <p:pic>
        <p:nvPicPr>
          <p:cNvPr id="3" name="Picture 2" descr="Illustration of hands clapping">
            <a:extLst>
              <a:ext uri="{FF2B5EF4-FFF2-40B4-BE49-F238E27FC236}">
                <a16:creationId xmlns:a16="http://schemas.microsoft.com/office/drawing/2014/main" id="{71F35291-3203-BC47-AC3E-9DC85635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40" y="2867330"/>
            <a:ext cx="2278084" cy="2977578"/>
          </a:xfrm>
          <a:prstGeom prst="rect">
            <a:avLst/>
          </a:prstGeom>
        </p:spPr>
      </p:pic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93D6-92B8-EA4B-93B8-FC339541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83200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Let’s get started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A1456B-B678-5142-9528-1486CA311D16}"/>
              </a:ext>
            </a:extLst>
          </p:cNvPr>
          <p:cNvSpPr txBox="1"/>
          <p:nvPr/>
        </p:nvSpPr>
        <p:spPr>
          <a:xfrm>
            <a:off x="0" y="1620000"/>
            <a:ext cx="9906000" cy="2070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During this session we will be talking about money: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</a:rPr>
              <a:t>Ways to keep money safer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</a:rPr>
              <a:t>The different places to keep money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</a:rPr>
              <a:t>The different ways to pay for the things</a:t>
            </a:r>
          </a:p>
        </p:txBody>
      </p:sp>
      <p:pic>
        <p:nvPicPr>
          <p:cNvPr id="41" name="Picture 40" descr="Illustration of twenty pound note">
            <a:extLst>
              <a:ext uri="{FF2B5EF4-FFF2-40B4-BE49-F238E27FC236}">
                <a16:creationId xmlns:a16="http://schemas.microsoft.com/office/drawing/2014/main" id="{5C29B099-F152-7F40-B5F7-B4230A61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03256" y="4273062"/>
            <a:ext cx="1436605" cy="790988"/>
          </a:xfrm>
          <a:prstGeom prst="rect">
            <a:avLst/>
          </a:prstGeom>
        </p:spPr>
      </p:pic>
      <p:pic>
        <p:nvPicPr>
          <p:cNvPr id="39" name="Picture 38" descr="Illustration of five pound note">
            <a:extLst>
              <a:ext uri="{FF2B5EF4-FFF2-40B4-BE49-F238E27FC236}">
                <a16:creationId xmlns:a16="http://schemas.microsoft.com/office/drawing/2014/main" id="{E8A69B06-F725-614F-941A-E250798A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55588" y="4929314"/>
            <a:ext cx="1436606" cy="790988"/>
          </a:xfrm>
          <a:prstGeom prst="rect">
            <a:avLst/>
          </a:prstGeom>
        </p:spPr>
      </p:pic>
      <p:pic>
        <p:nvPicPr>
          <p:cNvPr id="42" name="Picture 41" descr="Illustration of a stack of coins">
            <a:extLst>
              <a:ext uri="{FF2B5EF4-FFF2-40B4-BE49-F238E27FC236}">
                <a16:creationId xmlns:a16="http://schemas.microsoft.com/office/drawing/2014/main" id="{91454B07-821D-D643-A745-9FA0040CB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923" y="4309113"/>
            <a:ext cx="1651356" cy="1616746"/>
          </a:xfrm>
          <a:prstGeom prst="rect">
            <a:avLst/>
          </a:prstGeom>
        </p:spPr>
      </p:pic>
      <p:pic>
        <p:nvPicPr>
          <p:cNvPr id="40" name="Picture 39" descr="image of debit card">
            <a:extLst>
              <a:ext uri="{FF2B5EF4-FFF2-40B4-BE49-F238E27FC236}">
                <a16:creationId xmlns:a16="http://schemas.microsoft.com/office/drawing/2014/main" id="{F7E7DD43-229B-6847-874A-422C64BAA8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15024" y="4748065"/>
            <a:ext cx="1200619" cy="738842"/>
          </a:xfrm>
          <a:prstGeom prst="rect">
            <a:avLst/>
          </a:prstGeom>
        </p:spPr>
      </p:pic>
      <p:pic>
        <p:nvPicPr>
          <p:cNvPr id="7" name="Picture 6" descr="image of mobile phone with a debit and credit card appearing on screen to show paying for things using a phone.">
            <a:extLst>
              <a:ext uri="{FF2B5EF4-FFF2-40B4-BE49-F238E27FC236}">
                <a16:creationId xmlns:a16="http://schemas.microsoft.com/office/drawing/2014/main" id="{D4DA3445-4407-514C-B31B-76B452B08C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093207">
            <a:off x="6665609" y="4274930"/>
            <a:ext cx="1072530" cy="20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79487E-6 1.11111E-6 L 0.02051 1.11111E-6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5641E-7 2.96296E-6 L 0.02051 2.96296E-6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5.12821E-7 1.48148E-6 L 0.02019 1.48148E-6 " pathEditMode="relative" rAng="0" ptsTypes="AA" p14:bounceEnd="50000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0609 -7.40741E-7 L -0.01667 -7.40741E-7 " pathEditMode="relative" rAng="0" ptsTypes="AA" p14:bounceEnd="50000">
                                          <p:cBhvr>
                                            <p:cTn id="2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79487E-6 1.11111E-6 L 0.02051 1.11111E-6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5641E-7 2.96296E-6 L 0.02051 2.96296E-6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5.12821E-7 1.48148E-6 L 0.02019 1.48148E-6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0609 -7.40741E-7 L -0.01667 -7.40741E-7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3145-B75A-1A43-A792-1E963079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Where can people keep their money?</a:t>
            </a:r>
            <a:endParaRPr lang="en-US" dirty="0"/>
          </a:p>
        </p:txBody>
      </p:sp>
      <p:pic>
        <p:nvPicPr>
          <p:cNvPr id="41" name="Picture 40" descr="A pair of trousers">
            <a:extLst>
              <a:ext uri="{FF2B5EF4-FFF2-40B4-BE49-F238E27FC236}">
                <a16:creationId xmlns:a16="http://schemas.microsoft.com/office/drawing/2014/main" id="{8379AD68-F0CE-AA4F-8C41-CDAC76E0DB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7" y="2502569"/>
            <a:ext cx="1155140" cy="1978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E388C9-CF82-524C-8141-B0CD5D6C7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696" y="2604996"/>
            <a:ext cx="1244559" cy="1034949"/>
          </a:xfrm>
          <a:prstGeom prst="rect">
            <a:avLst/>
          </a:prstGeom>
        </p:spPr>
      </p:pic>
      <p:pic>
        <p:nvPicPr>
          <p:cNvPr id="22" name="Picture 21" descr="A purse">
            <a:extLst>
              <a:ext uri="{FF2B5EF4-FFF2-40B4-BE49-F238E27FC236}">
                <a16:creationId xmlns:a16="http://schemas.microsoft.com/office/drawing/2014/main" id="{71809AC1-0BC1-B64C-B739-07DD3F667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695" y="2722635"/>
            <a:ext cx="1244559" cy="9169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108DBF-6004-AC4D-8E4C-05C128C6A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008" y="3300926"/>
            <a:ext cx="1219669" cy="1008931"/>
          </a:xfrm>
          <a:prstGeom prst="rect">
            <a:avLst/>
          </a:prstGeom>
        </p:spPr>
      </p:pic>
      <p:pic>
        <p:nvPicPr>
          <p:cNvPr id="24" name="Picture 23" descr="A wallet">
            <a:extLst>
              <a:ext uri="{FF2B5EF4-FFF2-40B4-BE49-F238E27FC236}">
                <a16:creationId xmlns:a16="http://schemas.microsoft.com/office/drawing/2014/main" id="{4A706FCE-F7C7-384B-9558-323F5ABE8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008" y="3508848"/>
            <a:ext cx="1258265" cy="801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F773D-035C-A349-8D28-78FF82AD0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487" y="2751605"/>
            <a:ext cx="1126958" cy="1465046"/>
          </a:xfrm>
          <a:prstGeom prst="rect">
            <a:avLst/>
          </a:prstGeom>
        </p:spPr>
      </p:pic>
      <p:pic>
        <p:nvPicPr>
          <p:cNvPr id="27" name="Picture 26" descr="mobile phone with a debit and credit card appearing on screen to show paying for things using a phone.">
            <a:extLst>
              <a:ext uri="{FF2B5EF4-FFF2-40B4-BE49-F238E27FC236}">
                <a16:creationId xmlns:a16="http://schemas.microsoft.com/office/drawing/2014/main" id="{9B49082E-EDE8-C145-BEC5-914F0844916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78906" y="2511787"/>
            <a:ext cx="1095022" cy="21153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3A9472-5FD7-AD4F-8557-CAE4B426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597242" y="4015561"/>
            <a:ext cx="866057" cy="5329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FE87CD-1E23-6F47-8344-DDD172C8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87349" y="4005622"/>
            <a:ext cx="882244" cy="5429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32A110-5F55-4141-AEA6-50221D896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478905" y="4021015"/>
            <a:ext cx="1095023" cy="611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E06E3D-3642-1C45-9F17-C88ADC01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3360" y="2155044"/>
            <a:ext cx="351562" cy="346824"/>
          </a:xfrm>
          <a:prstGeom prst="rect">
            <a:avLst/>
          </a:prstGeom>
        </p:spPr>
      </p:pic>
      <p:pic>
        <p:nvPicPr>
          <p:cNvPr id="26" name="Picture 25" descr="Coins dropping into the money box">
            <a:extLst>
              <a:ext uri="{FF2B5EF4-FFF2-40B4-BE49-F238E27FC236}">
                <a16:creationId xmlns:a16="http://schemas.microsoft.com/office/drawing/2014/main" id="{98821F9D-E11A-6B4F-8593-BC09AB8E5A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3360" y="2017258"/>
            <a:ext cx="351562" cy="346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C049E-090E-714E-9108-5F2CC1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057"/>
          <a:stretch/>
        </p:blipFill>
        <p:spPr>
          <a:xfrm>
            <a:off x="7444222" y="2838216"/>
            <a:ext cx="1126960" cy="1378435"/>
          </a:xfrm>
          <a:prstGeom prst="rect">
            <a:avLst/>
          </a:prstGeom>
        </p:spPr>
      </p:pic>
      <p:pic>
        <p:nvPicPr>
          <p:cNvPr id="4" name="Picture 3" descr="A piggy bank">
            <a:extLst>
              <a:ext uri="{FF2B5EF4-FFF2-40B4-BE49-F238E27FC236}">
                <a16:creationId xmlns:a16="http://schemas.microsoft.com/office/drawing/2014/main" id="{7CBE5CAD-C27C-6E42-859C-5440433B09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8164" y="3502813"/>
            <a:ext cx="1599590" cy="10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0.00047 L 0.00016 -0.13681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2 -0.00324 L 0.00016 -0.09838 " pathEditMode="relative" rAng="0" ptsTypes="AA">
                                      <p:cBhvr>
                                        <p:cTn id="39" dur="8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50"/>
                            </p:stCondLst>
                            <p:childTnLst>
                              <p:par>
                                <p:cTn id="5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3.33333E-6 L 4.87179E-6 0.1169 " pathEditMode="relative" rAng="0" ptsTypes="AA">
                                      <p:cBhvr>
                                        <p:cTn id="5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4.44444E-6 L 4.87179E-6 0.13681 " pathEditMode="relative" rAng="0" ptsTypes="AA">
                                      <p:cBhvr>
                                        <p:cTn id="5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2CF2-CB62-A844-BEE9-131161DF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21470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Keeping money safe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2A4463-6848-3247-8333-3940479BEB8D}"/>
              </a:ext>
            </a:extLst>
          </p:cNvPr>
          <p:cNvSpPr txBox="1"/>
          <p:nvPr/>
        </p:nvSpPr>
        <p:spPr>
          <a:xfrm>
            <a:off x="0" y="1620000"/>
            <a:ext cx="9906000" cy="3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How safe are these places?</a:t>
            </a:r>
          </a:p>
        </p:txBody>
      </p:sp>
      <p:pic>
        <p:nvPicPr>
          <p:cNvPr id="31" name="Picture 30" descr="A pair of trousers">
            <a:extLst>
              <a:ext uri="{FF2B5EF4-FFF2-40B4-BE49-F238E27FC236}">
                <a16:creationId xmlns:a16="http://schemas.microsoft.com/office/drawing/2014/main" id="{5827EEA1-D7CF-9346-A0EF-C812CDDB8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05" y="2522694"/>
            <a:ext cx="1036568" cy="1775792"/>
          </a:xfrm>
          <a:prstGeom prst="rect">
            <a:avLst/>
          </a:prstGeom>
        </p:spPr>
      </p:pic>
      <p:pic>
        <p:nvPicPr>
          <p:cNvPr id="27" name="Picture 26" descr="A purse">
            <a:extLst>
              <a:ext uri="{FF2B5EF4-FFF2-40B4-BE49-F238E27FC236}">
                <a16:creationId xmlns:a16="http://schemas.microsoft.com/office/drawing/2014/main" id="{BA5E4FA9-BAC4-004D-A472-00BA86A5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849" y="2523554"/>
            <a:ext cx="1244559" cy="1034949"/>
          </a:xfrm>
          <a:prstGeom prst="rect">
            <a:avLst/>
          </a:prstGeom>
        </p:spPr>
      </p:pic>
      <p:pic>
        <p:nvPicPr>
          <p:cNvPr id="29" name="Picture 28" descr="A wallet">
            <a:extLst>
              <a:ext uri="{FF2B5EF4-FFF2-40B4-BE49-F238E27FC236}">
                <a16:creationId xmlns:a16="http://schemas.microsoft.com/office/drawing/2014/main" id="{59356E73-30FA-7E46-B950-99A3A147A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620" y="3250833"/>
            <a:ext cx="1219669" cy="1008931"/>
          </a:xfrm>
          <a:prstGeom prst="rect">
            <a:avLst/>
          </a:prstGeom>
        </p:spPr>
      </p:pic>
      <p:pic>
        <p:nvPicPr>
          <p:cNvPr id="12" name="Picture 11" descr="A money box">
            <a:extLst>
              <a:ext uri="{FF2B5EF4-FFF2-40B4-BE49-F238E27FC236}">
                <a16:creationId xmlns:a16="http://schemas.microsoft.com/office/drawing/2014/main" id="{106793A0-1536-094B-BAC6-35811671B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849" y="2678066"/>
            <a:ext cx="1126958" cy="1465046"/>
          </a:xfrm>
          <a:prstGeom prst="rect">
            <a:avLst/>
          </a:prstGeom>
        </p:spPr>
      </p:pic>
      <p:pic>
        <p:nvPicPr>
          <p:cNvPr id="10" name="Picture 9" descr="A piggy bank">
            <a:extLst>
              <a:ext uri="{FF2B5EF4-FFF2-40B4-BE49-F238E27FC236}">
                <a16:creationId xmlns:a16="http://schemas.microsoft.com/office/drawing/2014/main" id="{850D8E08-243F-4A46-AD53-C44B89441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273" y="3427186"/>
            <a:ext cx="1599590" cy="10944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0C3609F-7C3E-764B-8F86-2100FD23A73A}"/>
              </a:ext>
            </a:extLst>
          </p:cNvPr>
          <p:cNvSpPr txBox="1"/>
          <p:nvPr/>
        </p:nvSpPr>
        <p:spPr>
          <a:xfrm>
            <a:off x="0" y="5162399"/>
            <a:ext cx="9906000" cy="78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Have you changed your mind about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where to keep your money and why?</a:t>
            </a:r>
          </a:p>
        </p:txBody>
      </p:sp>
    </p:spTree>
    <p:extLst>
      <p:ext uri="{BB962C8B-B14F-4D97-AF65-F5344CB8AC3E}">
        <p14:creationId xmlns:p14="http://schemas.microsoft.com/office/powerpoint/2010/main" val="18129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6AD640-634B-A245-A6F3-356E4D24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74459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Banks and bank accounts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0D60A-368B-3F42-A957-8527F8970234}"/>
              </a:ext>
            </a:extLst>
          </p:cNvPr>
          <p:cNvSpPr txBox="1"/>
          <p:nvPr/>
        </p:nvSpPr>
        <p:spPr>
          <a:xfrm>
            <a:off x="0" y="1620000"/>
            <a:ext cx="9906000" cy="3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A bank is one example of a place you can keep your money</a:t>
            </a:r>
          </a:p>
        </p:txBody>
      </p:sp>
      <p:pic>
        <p:nvPicPr>
          <p:cNvPr id="11" name="Picture 10" descr="Illustration of Bank building">
            <a:extLst>
              <a:ext uri="{FF2B5EF4-FFF2-40B4-BE49-F238E27FC236}">
                <a16:creationId xmlns:a16="http://schemas.microsoft.com/office/drawing/2014/main" id="{D6C24516-F83C-E14B-8268-28CBC0C5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26" y="3044536"/>
            <a:ext cx="1734348" cy="1642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407F70-995A-F84D-9A83-D97D34809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0" y="2303362"/>
            <a:ext cx="3626427" cy="4409953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pic>
        <p:nvPicPr>
          <p:cNvPr id="20" name="Picture 19" descr="Tick icon to show the following points are pros of keeping money in a bank">
            <a:extLst>
              <a:ext uri="{FF2B5EF4-FFF2-40B4-BE49-F238E27FC236}">
                <a16:creationId xmlns:a16="http://schemas.microsoft.com/office/drawing/2014/main" id="{B17F5AED-310B-1446-824E-CDB13DDA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5" y="2397060"/>
            <a:ext cx="387497" cy="38256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D209B5-83E3-EE48-A10E-9BBDA17E87B7}"/>
              </a:ext>
            </a:extLst>
          </p:cNvPr>
          <p:cNvSpPr txBox="1">
            <a:spLocks/>
          </p:cNvSpPr>
          <p:nvPr/>
        </p:nvSpPr>
        <p:spPr>
          <a:xfrm>
            <a:off x="296326" y="3008701"/>
            <a:ext cx="3290021" cy="3534603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You have your own bank or savings account</a:t>
            </a:r>
          </a:p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You can put your money into your account </a:t>
            </a:r>
            <a:br>
              <a:rPr lang="en-GB" sz="1100" dirty="0"/>
            </a:br>
            <a:r>
              <a:rPr lang="en-GB" sz="1100" dirty="0"/>
              <a:t>when you want</a:t>
            </a:r>
          </a:p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You can take your money out when you want to use it</a:t>
            </a:r>
          </a:p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A bank can help you to keep your money safe</a:t>
            </a:r>
          </a:p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A bank can help you to save</a:t>
            </a:r>
          </a:p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A bank account can help you to keep track of your money</a:t>
            </a:r>
          </a:p>
          <a:p>
            <a:pPr marL="1800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r>
              <a:rPr lang="en-GB" sz="1100" dirty="0"/>
              <a:t>A bank account can enable you to pay for things without using cash</a:t>
            </a:r>
          </a:p>
          <a:p>
            <a:pPr marL="18000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endParaRPr lang="en-GB" sz="1100" dirty="0"/>
          </a:p>
          <a:p>
            <a:pPr marL="180000" algn="ct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</a:pPr>
            <a:endParaRPr lang="en-GB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7FFB4E-D7D2-D64E-81E1-02992272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9573" y="2303363"/>
            <a:ext cx="3626427" cy="3160178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pic>
        <p:nvPicPr>
          <p:cNvPr id="22" name="Picture 21" descr="Cross icon to show the points following are cons of keeping money in a bank">
            <a:extLst>
              <a:ext uri="{FF2B5EF4-FFF2-40B4-BE49-F238E27FC236}">
                <a16:creationId xmlns:a16="http://schemas.microsoft.com/office/drawing/2014/main" id="{AEBF3750-24B0-4942-B79B-82CEDC8C4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066" y="2543966"/>
            <a:ext cx="308042" cy="38256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5AE3D5-1BAF-6F47-9C20-BBE8C04869F3}"/>
              </a:ext>
            </a:extLst>
          </p:cNvPr>
          <p:cNvSpPr txBox="1">
            <a:spLocks/>
          </p:cNvSpPr>
          <p:nvPr/>
        </p:nvSpPr>
        <p:spPr>
          <a:xfrm>
            <a:off x="6572487" y="3231426"/>
            <a:ext cx="3094027" cy="2278725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lnSpc>
                <a:spcPct val="150000"/>
              </a:lnSpc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need to have your own account to be able to make use of a bank</a:t>
            </a:r>
          </a:p>
          <a:p>
            <a:pPr marL="133350" indent="-133350">
              <a:lnSpc>
                <a:spcPct val="150000"/>
              </a:lnSpc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If you need cash quickly you need to find a cash machine</a:t>
            </a:r>
          </a:p>
          <a:p>
            <a:pPr marL="133350" indent="-133350">
              <a:lnSpc>
                <a:spcPct val="150000"/>
              </a:lnSpc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might have your bank card stolen or lose it</a:t>
            </a:r>
          </a:p>
        </p:txBody>
      </p:sp>
    </p:spTree>
    <p:extLst>
      <p:ext uri="{BB962C8B-B14F-4D97-AF65-F5344CB8AC3E}">
        <p14:creationId xmlns:p14="http://schemas.microsoft.com/office/powerpoint/2010/main" val="35152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2.59259E-6 L 0 0.01782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7" grpId="0"/>
          <p:bldP spid="2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2.59259E-6 L 0 0.01782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7" grpId="0"/>
          <p:bldP spid="21" grpId="0" animBg="1"/>
          <p:bldP spid="1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BE0678-28AC-B940-A7E5-847E9ACF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7200" y="3351600"/>
            <a:ext cx="2480012" cy="2231164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65D252-0021-144F-905A-85F77834D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1276" y="3365169"/>
            <a:ext cx="2339078" cy="2218182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CBE2E5B-E817-1D4F-A2CF-46AB2D1E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243" y="3351099"/>
            <a:ext cx="1994670" cy="2231164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30F53-5F9C-FE4B-BC9E-7088FCB7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000"/>
            <a:ext cx="9906000" cy="1093788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Where should they 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keep their money?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A16C0B-FDC1-2049-98B2-4C1E95C76E33}"/>
              </a:ext>
            </a:extLst>
          </p:cNvPr>
          <p:cNvSpPr txBox="1"/>
          <p:nvPr/>
        </p:nvSpPr>
        <p:spPr>
          <a:xfrm>
            <a:off x="1666126" y="1620000"/>
            <a:ext cx="6573748" cy="78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Working in pairs, decide which is the best place for Tami, Will and Daisy to keep their money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CE710A-81C6-9348-8793-8064060AC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243" y="3024596"/>
            <a:ext cx="1991183" cy="403369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8BF28B6-CD5B-284A-9AE9-1E08A52087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36443" y="3089455"/>
            <a:ext cx="1033047" cy="300375"/>
          </a:xfrm>
          <a:prstGeom prst="rect">
            <a:avLst/>
          </a:prstGeom>
        </p:spPr>
        <p:txBody>
          <a:bodyPr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Font typeface="Arial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Tami</a:t>
            </a:r>
          </a:p>
        </p:txBody>
      </p:sp>
      <p:pic>
        <p:nvPicPr>
          <p:cNvPr id="49" name="Picture 48" descr="Illustration of Tami">
            <a:extLst>
              <a:ext uri="{FF2B5EF4-FFF2-40B4-BE49-F238E27FC236}">
                <a16:creationId xmlns:a16="http://schemas.microsoft.com/office/drawing/2014/main" id="{FB9ACC60-CDA0-AD49-A560-084AE5D0D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71" y="2979682"/>
            <a:ext cx="1096479" cy="224089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B829E5-0F02-9240-BDE7-0577834B150F}"/>
              </a:ext>
            </a:extLst>
          </p:cNvPr>
          <p:cNvSpPr txBox="1">
            <a:spLocks/>
          </p:cNvSpPr>
          <p:nvPr/>
        </p:nvSpPr>
        <p:spPr>
          <a:xfrm>
            <a:off x="536443" y="3409507"/>
            <a:ext cx="1669234" cy="1985943"/>
          </a:xfrm>
          <a:prstGeom prst="rect">
            <a:avLst/>
          </a:prstGeom>
        </p:spPr>
        <p:txBody>
          <a:bodyPr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Font typeface="Arial" charset="0"/>
              <a:buNone/>
            </a:pPr>
            <a:r>
              <a:rPr lang="en-GB" sz="1400" dirty="0"/>
              <a:t>Tami gets £2 pocket money each week. At the weekend she likes to go shopping.</a:t>
            </a:r>
          </a:p>
          <a:p>
            <a:pPr marL="0" indent="0">
              <a:lnSpc>
                <a:spcPts val="1700"/>
              </a:lnSpc>
              <a:buFont typeface="Arial" charset="0"/>
              <a:buNone/>
            </a:pPr>
            <a:r>
              <a:rPr lang="en-GB" sz="1400" dirty="0"/>
              <a:t>She spends her money on stickers and comics.</a:t>
            </a:r>
          </a:p>
        </p:txBody>
      </p:sp>
      <p:sp>
        <p:nvSpPr>
          <p:cNvPr id="64" name="Rectangle 63" descr="Click in this box and illustrations of the best places for Tami to keep her money will move into it">
            <a:extLst>
              <a:ext uri="{FF2B5EF4-FFF2-40B4-BE49-F238E27FC236}">
                <a16:creationId xmlns:a16="http://schemas.microsoft.com/office/drawing/2014/main" id="{64870866-BF0D-D44C-B504-D2458CE30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0243" y="5582263"/>
            <a:ext cx="1994670" cy="728078"/>
          </a:xfrm>
          <a:prstGeom prst="rect">
            <a:avLst/>
          </a:prstGeom>
          <a:noFill/>
          <a:ln w="12700">
            <a:solidFill>
              <a:srgbClr val="008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B0001-1A74-B041-9304-4078685E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1397" y="3024596"/>
            <a:ext cx="2233025" cy="403369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13E04DA-2855-3546-9707-96C69926F3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448854" y="3089455"/>
            <a:ext cx="1033047" cy="300375"/>
          </a:xfrm>
          <a:prstGeom prst="rect">
            <a:avLst/>
          </a:prstGeom>
        </p:spPr>
        <p:txBody>
          <a:bodyPr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Font typeface="Arial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Will</a:t>
            </a:r>
          </a:p>
        </p:txBody>
      </p:sp>
      <p:pic>
        <p:nvPicPr>
          <p:cNvPr id="47" name="Picture 46" descr="Illustration of Will">
            <a:extLst>
              <a:ext uri="{FF2B5EF4-FFF2-40B4-BE49-F238E27FC236}">
                <a16:creationId xmlns:a16="http://schemas.microsoft.com/office/drawing/2014/main" id="{80B83F5E-BC17-F243-900A-77DD2D81F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90" y="2781089"/>
            <a:ext cx="977560" cy="239678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337A8B-CC4F-8642-8BBC-D7AC0749B1E7}"/>
              </a:ext>
            </a:extLst>
          </p:cNvPr>
          <p:cNvSpPr txBox="1">
            <a:spLocks/>
          </p:cNvSpPr>
          <p:nvPr/>
        </p:nvSpPr>
        <p:spPr>
          <a:xfrm>
            <a:off x="3378970" y="3402419"/>
            <a:ext cx="1949435" cy="1985944"/>
          </a:xfrm>
          <a:prstGeom prst="rect">
            <a:avLst/>
          </a:prstGeom>
        </p:spPr>
        <p:txBody>
          <a:bodyPr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n-GB" sz="1400" dirty="0"/>
              <a:t>Will has just received £15 for his birthday. </a:t>
            </a:r>
            <a:br>
              <a:rPr lang="en-GB" sz="1400" dirty="0"/>
            </a:br>
            <a:r>
              <a:rPr lang="en-GB" sz="1400" dirty="0"/>
              <a:t>He is saving up to</a:t>
            </a:r>
            <a:br>
              <a:rPr lang="en-GB" sz="1400" dirty="0"/>
            </a:br>
            <a:r>
              <a:rPr lang="en-GB" sz="1400" dirty="0"/>
              <a:t>buy a games console.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GB" sz="1400" dirty="0"/>
              <a:t>He doesn't want to be tempted to spend his money before he has enough for the game.</a:t>
            </a:r>
          </a:p>
        </p:txBody>
      </p:sp>
      <p:sp>
        <p:nvSpPr>
          <p:cNvPr id="65" name="Rectangle 64" descr="Click in this box and illustrations of the best places for Will to keep his money will move into it">
            <a:extLst>
              <a:ext uri="{FF2B5EF4-FFF2-40B4-BE49-F238E27FC236}">
                <a16:creationId xmlns:a16="http://schemas.microsoft.com/office/drawing/2014/main" id="{1CD19601-65EF-1746-9F09-F0FB97947B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301200" y="5583600"/>
            <a:ext cx="2339078" cy="728078"/>
          </a:xfrm>
          <a:prstGeom prst="rect">
            <a:avLst/>
          </a:prstGeom>
          <a:noFill/>
          <a:ln w="12700">
            <a:solidFill>
              <a:srgbClr val="008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65C1CA-EBB6-7742-9642-D0288A1BB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6603" y="3024596"/>
            <a:ext cx="2311753" cy="403369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76F5985-CC85-304D-A977-D25B952909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356686" y="3089455"/>
            <a:ext cx="1033047" cy="300375"/>
          </a:xfrm>
          <a:prstGeom prst="rect">
            <a:avLst/>
          </a:prstGeom>
        </p:spPr>
        <p:txBody>
          <a:bodyPr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Font typeface="Arial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Daisy</a:t>
            </a:r>
          </a:p>
        </p:txBody>
      </p:sp>
      <p:pic>
        <p:nvPicPr>
          <p:cNvPr id="45" name="Picture 44" descr="Illustration of Daisy in her wheelchair">
            <a:extLst>
              <a:ext uri="{FF2B5EF4-FFF2-40B4-BE49-F238E27FC236}">
                <a16:creationId xmlns:a16="http://schemas.microsoft.com/office/drawing/2014/main" id="{C0ED712B-E296-5542-8AAC-734B34067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976" y="2974097"/>
            <a:ext cx="1807341" cy="2474187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3C75DC-E3DD-9A43-A94C-8E339FA14639}"/>
              </a:ext>
            </a:extLst>
          </p:cNvPr>
          <p:cNvSpPr txBox="1">
            <a:spLocks/>
          </p:cNvSpPr>
          <p:nvPr/>
        </p:nvSpPr>
        <p:spPr>
          <a:xfrm>
            <a:off x="6400161" y="3423684"/>
            <a:ext cx="1983458" cy="189357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n-GB" sz="1400" dirty="0"/>
              <a:t>Daisy earns money from a part-time job at the local cinema. 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GB" sz="1400" dirty="0"/>
              <a:t>She is saving to </a:t>
            </a:r>
            <a:br>
              <a:rPr lang="en-GB" sz="1400" dirty="0"/>
            </a:br>
            <a:r>
              <a:rPr lang="en-GB" sz="1400" dirty="0"/>
              <a:t>go on holiday, and </a:t>
            </a:r>
            <a:br>
              <a:rPr lang="en-GB" sz="1400" dirty="0"/>
            </a:br>
            <a:r>
              <a:rPr lang="en-GB" sz="1400" dirty="0"/>
              <a:t>she needs money </a:t>
            </a:r>
            <a:br>
              <a:rPr lang="en-GB" sz="1400" dirty="0"/>
            </a:br>
            <a:r>
              <a:rPr lang="en-GB" sz="1400" dirty="0"/>
              <a:t>to get to college </a:t>
            </a:r>
            <a:br>
              <a:rPr lang="en-GB" sz="1400" dirty="0"/>
            </a:br>
            <a:r>
              <a:rPr lang="en-GB" sz="1400" dirty="0"/>
              <a:t>each day.</a:t>
            </a:r>
          </a:p>
        </p:txBody>
      </p:sp>
      <p:sp>
        <p:nvSpPr>
          <p:cNvPr id="66" name="Rectangle 65" descr="Click in this box and illustrations of the best places for Daisy to keep her money will move into it">
            <a:extLst>
              <a:ext uri="{FF2B5EF4-FFF2-40B4-BE49-F238E27FC236}">
                <a16:creationId xmlns:a16="http://schemas.microsoft.com/office/drawing/2014/main" id="{D552E16D-DCF1-124B-92BB-4B768E8939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307200" y="5583600"/>
            <a:ext cx="2480012" cy="728078"/>
          </a:xfrm>
          <a:prstGeom prst="rect">
            <a:avLst/>
          </a:prstGeom>
          <a:noFill/>
          <a:ln w="12700">
            <a:solidFill>
              <a:srgbClr val="008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CF50740-021C-7D46-8537-16C82874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24" y="1920760"/>
            <a:ext cx="567503" cy="53740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07DA172-77DA-F540-9913-730E7A4B3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604" y="1796654"/>
            <a:ext cx="561222" cy="466701"/>
          </a:xfrm>
          <a:prstGeom prst="rect">
            <a:avLst/>
          </a:prstGeom>
        </p:spPr>
      </p:pic>
      <p:pic>
        <p:nvPicPr>
          <p:cNvPr id="78" name="Picture 77" descr="Illustration of opened purse">
            <a:extLst>
              <a:ext uri="{FF2B5EF4-FFF2-40B4-BE49-F238E27FC236}">
                <a16:creationId xmlns:a16="http://schemas.microsoft.com/office/drawing/2014/main" id="{035B5C6D-5743-994E-B2D1-6CB315527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604" y="1792884"/>
            <a:ext cx="561222" cy="466701"/>
          </a:xfrm>
          <a:prstGeom prst="rect">
            <a:avLst/>
          </a:prstGeom>
        </p:spPr>
      </p:pic>
      <p:pic>
        <p:nvPicPr>
          <p:cNvPr id="79" name="Picture 78" descr="Illustration of a pair of trousers">
            <a:extLst>
              <a:ext uri="{FF2B5EF4-FFF2-40B4-BE49-F238E27FC236}">
                <a16:creationId xmlns:a16="http://schemas.microsoft.com/office/drawing/2014/main" id="{997D6567-C083-C146-B5D0-16E12078D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247" y="802442"/>
            <a:ext cx="449673" cy="770356"/>
          </a:xfrm>
          <a:prstGeom prst="rect">
            <a:avLst/>
          </a:prstGeom>
        </p:spPr>
      </p:pic>
      <p:pic>
        <p:nvPicPr>
          <p:cNvPr id="85" name="Picture 84" descr="Illustration of a Bank building">
            <a:extLst>
              <a:ext uri="{FF2B5EF4-FFF2-40B4-BE49-F238E27FC236}">
                <a16:creationId xmlns:a16="http://schemas.microsoft.com/office/drawing/2014/main" id="{287B4B5A-743A-6448-B04E-8616BEEC5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24" y="1927144"/>
            <a:ext cx="567503" cy="537408"/>
          </a:xfrm>
          <a:prstGeom prst="rect">
            <a:avLst/>
          </a:prstGeom>
        </p:spPr>
      </p:pic>
      <p:pic>
        <p:nvPicPr>
          <p:cNvPr id="42" name="Picture 41" descr="Illustrations of a money box and a piggy bank">
            <a:extLst>
              <a:ext uri="{FF2B5EF4-FFF2-40B4-BE49-F238E27FC236}">
                <a16:creationId xmlns:a16="http://schemas.microsoft.com/office/drawing/2014/main" id="{95EC2597-DE4D-3E42-8EBD-6A732627EA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55330" y="766398"/>
            <a:ext cx="635494" cy="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0.00092 C -0.1016 -0.01296 -0.30144 -0.03935 -0.47131 0.08125 C -0.62468 0.1875 -0.73301 0.41065 -0.73702 0.5699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9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0.12372 0.01667 0.24199 0.12686 0.30625 0.24491 C 0.37004 0.36343 0.37645 0.53588 0.38366 0.7101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3" y="35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641E-7 1.11111E-6 C 0.07179 -0.00718 0.17067 0.04167 0.23429 0.15185 C 0.29679 0.28449 0.29183 0.43958 0.29535 0.5458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0.00208 C 0.08926 -0.04444 0.35481 -0.05509 0.46667 0.02176 C 0.62885 0.16644 0.65481 0.33125 0.69199 0.5453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99" y="2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641E-7 -3.7037E-7 C -0.05593 0.02315 -0.11186 0.04676 -0.14231 0.14213 C -0.17276 0.23704 -0.1774 0.4037 -0.18205 0.570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3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C86E-CC33-3E44-B73E-BAA5D0A3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71936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Making choices about where to keep money</a:t>
            </a:r>
            <a:endParaRPr lang="en-US" dirty="0"/>
          </a:p>
        </p:txBody>
      </p:sp>
      <p:pic>
        <p:nvPicPr>
          <p:cNvPr id="24" name="Picture 23" descr="Illustration of Bank building">
            <a:extLst>
              <a:ext uri="{FF2B5EF4-FFF2-40B4-BE49-F238E27FC236}">
                <a16:creationId xmlns:a16="http://schemas.microsoft.com/office/drawing/2014/main" id="{051D3057-CEF1-2A41-8A26-2304CFF8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812" y="2916724"/>
            <a:ext cx="930520" cy="881175"/>
          </a:xfrm>
          <a:prstGeom prst="rect">
            <a:avLst/>
          </a:prstGeom>
        </p:spPr>
      </p:pic>
      <p:pic>
        <p:nvPicPr>
          <p:cNvPr id="60" name="Picture 59" descr="tick icon to show the following points are pros for keeping money in a bank">
            <a:extLst>
              <a:ext uri="{FF2B5EF4-FFF2-40B4-BE49-F238E27FC236}">
                <a16:creationId xmlns:a16="http://schemas.microsoft.com/office/drawing/2014/main" id="{58ADA20E-CE36-D848-B2E8-100568D08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44" y="1505813"/>
            <a:ext cx="387497" cy="382561"/>
          </a:xfrm>
          <a:prstGeom prst="rect">
            <a:avLst/>
          </a:prstGeom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BD612FF-060C-6746-8995-0A565CE3A236}"/>
              </a:ext>
            </a:extLst>
          </p:cNvPr>
          <p:cNvSpPr txBox="1">
            <a:spLocks/>
          </p:cNvSpPr>
          <p:nvPr/>
        </p:nvSpPr>
        <p:spPr>
          <a:xfrm>
            <a:off x="732641" y="1406369"/>
            <a:ext cx="3462169" cy="979704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can pay for things without having cash.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can use your account to </a:t>
            </a:r>
            <a:br>
              <a:rPr lang="en-GB" sz="1100" dirty="0"/>
            </a:br>
            <a:r>
              <a:rPr lang="en-GB" sz="1100" dirty="0"/>
              <a:t>save money.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An account may help you to keep track </a:t>
            </a:r>
            <a:br>
              <a:rPr lang="en-GB" sz="1100" dirty="0"/>
            </a:br>
            <a:r>
              <a:rPr lang="en-GB" sz="1100" dirty="0"/>
              <a:t>of your money.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C2B006-42D1-704A-9277-F2559BBC6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432" y="1387422"/>
            <a:ext cx="3486448" cy="1230048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pic>
        <p:nvPicPr>
          <p:cNvPr id="61" name="Picture 60" descr="cross icon to show the following are cons for keeping money in a bank">
            <a:extLst>
              <a:ext uri="{FF2B5EF4-FFF2-40B4-BE49-F238E27FC236}">
                <a16:creationId xmlns:a16="http://schemas.microsoft.com/office/drawing/2014/main" id="{4657B6CF-4EB5-AD4E-A00F-0EEAB39AD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71" y="2834635"/>
            <a:ext cx="308042" cy="382569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5460D3D-796C-2948-909E-D3619F0E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710" y="2686050"/>
            <a:ext cx="3486448" cy="1329650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4B7E0CE6-CA9D-FF47-B319-C208E4B847F9}"/>
              </a:ext>
            </a:extLst>
          </p:cNvPr>
          <p:cNvSpPr txBox="1">
            <a:spLocks/>
          </p:cNvSpPr>
          <p:nvPr/>
        </p:nvSpPr>
        <p:spPr>
          <a:xfrm>
            <a:off x="750421" y="2734892"/>
            <a:ext cx="3067261" cy="1329649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need to have your own account to be able to make use of a bank.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If you need cash quickly you need to find a cash machine.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might have your bank card stolen or lose it.</a:t>
            </a:r>
          </a:p>
        </p:txBody>
      </p:sp>
      <p:pic>
        <p:nvPicPr>
          <p:cNvPr id="35" name="Picture 34" descr="Illustrations of a money box and a piggy bank">
            <a:extLst>
              <a:ext uri="{FF2B5EF4-FFF2-40B4-BE49-F238E27FC236}">
                <a16:creationId xmlns:a16="http://schemas.microsoft.com/office/drawing/2014/main" id="{341827E3-EB7A-A141-A5B0-A812948A22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87360" y="4316819"/>
            <a:ext cx="868657" cy="879380"/>
          </a:xfrm>
          <a:prstGeom prst="rect">
            <a:avLst/>
          </a:prstGeom>
        </p:spPr>
      </p:pic>
      <p:pic>
        <p:nvPicPr>
          <p:cNvPr id="37" name="Picture 36" descr="tick icon to show the following are pros for keeping money in a money or piggy bank">
            <a:extLst>
              <a:ext uri="{FF2B5EF4-FFF2-40B4-BE49-F238E27FC236}">
                <a16:creationId xmlns:a16="http://schemas.microsoft.com/office/drawing/2014/main" id="{564024E2-0010-9A4E-8B14-BE0D03BB2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22" y="4337599"/>
            <a:ext cx="387497" cy="38256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701AA58-F507-314F-BF41-D6714115F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140" y="4224897"/>
            <a:ext cx="3486448" cy="1098469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2F2A2C2-03B3-F441-BAA8-C08D1230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09781" y="4224899"/>
            <a:ext cx="3011614" cy="995261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Easy to use.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Convenient.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Cash is easy to get to when you want it.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Can regularly count your money to keep track of it.</a:t>
            </a:r>
          </a:p>
        </p:txBody>
      </p:sp>
      <p:pic>
        <p:nvPicPr>
          <p:cNvPr id="38" name="Picture 37" descr="cross icon to show the following are cons for keeping money in a money or piggy bank">
            <a:extLst>
              <a:ext uri="{FF2B5EF4-FFF2-40B4-BE49-F238E27FC236}">
                <a16:creationId xmlns:a16="http://schemas.microsoft.com/office/drawing/2014/main" id="{43AC3BB3-CE6E-5D4F-B931-57A6F0CB4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49" y="5482494"/>
            <a:ext cx="308042" cy="38256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3819C23-C713-BE46-BCA1-8517FE482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140" y="5394251"/>
            <a:ext cx="3486448" cy="1138301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696DBC7E-2CF0-B142-BEFD-7E51FB037CA1}"/>
              </a:ext>
            </a:extLst>
          </p:cNvPr>
          <p:cNvSpPr txBox="1">
            <a:spLocks/>
          </p:cNvSpPr>
          <p:nvPr/>
        </p:nvSpPr>
        <p:spPr>
          <a:xfrm>
            <a:off x="709781" y="5403402"/>
            <a:ext cx="2699727" cy="1045560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Heavy to take out shopping with you.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Very tempting to take money from it too often.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A burglar might steal it.</a:t>
            </a:r>
          </a:p>
        </p:txBody>
      </p:sp>
      <p:pic>
        <p:nvPicPr>
          <p:cNvPr id="17" name="Picture 16" descr="Illustration of open purse">
            <a:extLst>
              <a:ext uri="{FF2B5EF4-FFF2-40B4-BE49-F238E27FC236}">
                <a16:creationId xmlns:a16="http://schemas.microsoft.com/office/drawing/2014/main" id="{65455336-3423-6C4B-873E-ACF821760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182" y="3050420"/>
            <a:ext cx="842994" cy="701016"/>
          </a:xfrm>
          <a:prstGeom prst="rect">
            <a:avLst/>
          </a:prstGeom>
        </p:spPr>
      </p:pic>
      <p:pic>
        <p:nvPicPr>
          <p:cNvPr id="64" name="Picture 63" descr="tick icon to show the following are pros for keeping money in a purse">
            <a:extLst>
              <a:ext uri="{FF2B5EF4-FFF2-40B4-BE49-F238E27FC236}">
                <a16:creationId xmlns:a16="http://schemas.microsoft.com/office/drawing/2014/main" id="{3F768818-64E0-9642-9D50-F569177D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56" y="1505813"/>
            <a:ext cx="387497" cy="38256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C0B12B-BAB1-8444-A8E6-CF33F124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744" y="1387421"/>
            <a:ext cx="3488395" cy="1525900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450C8B6-F6B2-124E-AA83-6AB3986D9847}"/>
              </a:ext>
            </a:extLst>
          </p:cNvPr>
          <p:cNvSpPr txBox="1">
            <a:spLocks/>
          </p:cNvSpPr>
          <p:nvPr/>
        </p:nvSpPr>
        <p:spPr>
          <a:xfrm>
            <a:off x="6736909" y="1387422"/>
            <a:ext cx="2888239" cy="957430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Easy to carry around.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Can count the money you have in it.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Can keep quite a lot of money in it.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Can carry cash and other payment types in it.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Can keep receipts in it so you can track what you have spent.</a:t>
            </a:r>
          </a:p>
        </p:txBody>
      </p:sp>
      <p:pic>
        <p:nvPicPr>
          <p:cNvPr id="65" name="Picture 64" descr="cross icon to show the following are cons for keeping money in a purse">
            <a:extLst>
              <a:ext uri="{FF2B5EF4-FFF2-40B4-BE49-F238E27FC236}">
                <a16:creationId xmlns:a16="http://schemas.microsoft.com/office/drawing/2014/main" id="{45437146-32B2-C44C-B701-9A16692AC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631" y="3092796"/>
            <a:ext cx="308042" cy="38256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5AFBC94-997C-544A-885C-2E127864A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744" y="2977115"/>
            <a:ext cx="3488395" cy="1038579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589F9BBA-90E0-6441-88C6-01F06AD4AFF1}"/>
              </a:ext>
            </a:extLst>
          </p:cNvPr>
          <p:cNvSpPr txBox="1">
            <a:spLocks/>
          </p:cNvSpPr>
          <p:nvPr/>
        </p:nvSpPr>
        <p:spPr>
          <a:xfrm>
            <a:off x="6736910" y="2981789"/>
            <a:ext cx="2888238" cy="1033906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A thief might steal it.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might lose it when out and about.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Need to remember to take it with you.</a:t>
            </a:r>
          </a:p>
        </p:txBody>
      </p:sp>
      <p:pic>
        <p:nvPicPr>
          <p:cNvPr id="25" name="Picture 24" descr="Illustration of a pair of trousers">
            <a:extLst>
              <a:ext uri="{FF2B5EF4-FFF2-40B4-BE49-F238E27FC236}">
                <a16:creationId xmlns:a16="http://schemas.microsoft.com/office/drawing/2014/main" id="{09A2403B-810B-8B42-90DC-5002843EA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445" y="4310151"/>
            <a:ext cx="548823" cy="940214"/>
          </a:xfrm>
          <a:prstGeom prst="rect">
            <a:avLst/>
          </a:prstGeom>
        </p:spPr>
      </p:pic>
      <p:pic>
        <p:nvPicPr>
          <p:cNvPr id="62" name="Picture 61" descr="tick icon to show the following are pros for keeping money in a pocket">
            <a:extLst>
              <a:ext uri="{FF2B5EF4-FFF2-40B4-BE49-F238E27FC236}">
                <a16:creationId xmlns:a16="http://schemas.microsoft.com/office/drawing/2014/main" id="{2650B60A-751A-BD46-B26E-9DC61E7C5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64" y="4337598"/>
            <a:ext cx="387497" cy="38256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2784D5C-E9BD-2B43-BBA3-2F57D028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744" y="4226561"/>
            <a:ext cx="3488395" cy="1061365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9999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BB5BD5A-A48C-8848-8C02-4F14FC7F0070}"/>
              </a:ext>
            </a:extLst>
          </p:cNvPr>
          <p:cNvSpPr txBox="1">
            <a:spLocks/>
          </p:cNvSpPr>
          <p:nvPr/>
        </p:nvSpPr>
        <p:spPr>
          <a:xfrm>
            <a:off x="6736910" y="4224899"/>
            <a:ext cx="2888235" cy="1053440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Easy to use – so long as you have a pocket! 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Cash is ready when you need it.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know how much money you have available to spend.</a:t>
            </a:r>
          </a:p>
          <a:p>
            <a:pPr marL="0" indent="0">
              <a:buClr>
                <a:srgbClr val="00864F"/>
              </a:buClr>
              <a:buSzPct val="90000"/>
              <a:buNone/>
            </a:pPr>
            <a:endParaRPr lang="en-GB" sz="1100" dirty="0"/>
          </a:p>
        </p:txBody>
      </p:sp>
      <p:pic>
        <p:nvPicPr>
          <p:cNvPr id="63" name="Picture 62" descr="cross icon to show the following are cons for keeping money in a pocket">
            <a:extLst>
              <a:ext uri="{FF2B5EF4-FFF2-40B4-BE49-F238E27FC236}">
                <a16:creationId xmlns:a16="http://schemas.microsoft.com/office/drawing/2014/main" id="{8D1F0396-1556-7246-B9C1-B9FCF0EF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364" y="5403402"/>
            <a:ext cx="308042" cy="38256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A6CB896-ECB9-8C4F-B308-FC1C22F4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744" y="5323367"/>
            <a:ext cx="3488395" cy="1346791"/>
          </a:xfrm>
          <a:prstGeom prst="rect">
            <a:avLst/>
          </a:prstGeom>
          <a:solidFill>
            <a:srgbClr val="99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AD0EC390-2386-A441-AE53-5A38042D4D38}"/>
              </a:ext>
            </a:extLst>
          </p:cNvPr>
          <p:cNvSpPr txBox="1">
            <a:spLocks/>
          </p:cNvSpPr>
          <p:nvPr/>
        </p:nvSpPr>
        <p:spPr>
          <a:xfrm>
            <a:off x="6765263" y="5278338"/>
            <a:ext cx="2888235" cy="651701"/>
          </a:xfrm>
          <a:prstGeom prst="rect">
            <a:avLst/>
          </a:prstGeom>
        </p:spPr>
        <p:txBody>
          <a:bodyPr tIns="72000" anchor="t" anchorCtr="0">
            <a:no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Not very safe unless you have a zip on your pocket.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Money can easily drop out of a pocket.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You can’t keep lots of money in a pocket unless it is a very big pocket!</a:t>
            </a:r>
          </a:p>
          <a:p>
            <a:pPr marL="133350" indent="-133350">
              <a:buClr>
                <a:srgbClr val="00864F"/>
              </a:buClr>
              <a:buSzPct val="90000"/>
              <a:buFont typeface="Wingdings" pitchFamily="2" charset="2"/>
              <a:buChar char="§"/>
            </a:pPr>
            <a:r>
              <a:rPr lang="en-GB" sz="1100" dirty="0"/>
              <a:t>A thief could steal the money from </a:t>
            </a:r>
            <a:br>
              <a:rPr lang="en-GB" sz="1100" dirty="0"/>
            </a:br>
            <a:r>
              <a:rPr lang="en-GB" sz="1100" dirty="0"/>
              <a:t>your pocket.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2D965C-014E-C144-AE2C-47B4DBD40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31509" y="1387421"/>
            <a:ext cx="0" cy="5145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595A56-127E-4946-9F46-23711970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1140" y="4110465"/>
            <a:ext cx="9415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2" grpId="0" animBg="1"/>
      <p:bldP spid="52" grpId="0" animBg="1"/>
      <p:bldP spid="59" grpId="0"/>
      <p:bldP spid="53" grpId="0" animBg="1"/>
      <p:bldP spid="36" grpId="0"/>
      <p:bldP spid="54" grpId="0" animBg="1"/>
      <p:bldP spid="72" grpId="0"/>
      <p:bldP spid="57" grpId="0" animBg="1"/>
      <p:bldP spid="27" grpId="0"/>
      <p:bldP spid="58" grpId="0" animBg="1"/>
      <p:bldP spid="70" grpId="0"/>
      <p:bldP spid="55" grpId="0" animBg="1"/>
      <p:bldP spid="26" grpId="0"/>
      <p:bldP spid="56" grpId="0" animBg="1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BD1D-E2FB-1A4D-9B25-0AC7A8D5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Other ways to pay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A4E10-B1FD-AF4F-AFBD-EA067793BAA8}"/>
              </a:ext>
            </a:extLst>
          </p:cNvPr>
          <p:cNvSpPr txBox="1"/>
          <p:nvPr/>
        </p:nvSpPr>
        <p:spPr>
          <a:xfrm>
            <a:off x="732001" y="4342115"/>
            <a:ext cx="10703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800" dirty="0">
                <a:latin typeface="Arial" panose="020B0604020202020204" pitchFamily="34" charset="0"/>
              </a:rPr>
              <a:t>Debit</a:t>
            </a:r>
            <a:br>
              <a:rPr lang="en-US" sz="1800" dirty="0">
                <a:latin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</a:rPr>
              <a:t>Card</a:t>
            </a:r>
          </a:p>
        </p:txBody>
      </p:sp>
      <p:pic>
        <p:nvPicPr>
          <p:cNvPr id="7" name="Picture 6" descr="Illustration of a Debit Card ">
            <a:extLst>
              <a:ext uri="{FF2B5EF4-FFF2-40B4-BE49-F238E27FC236}">
                <a16:creationId xmlns:a16="http://schemas.microsoft.com/office/drawing/2014/main" id="{3A1DB57D-4449-B64D-BA73-585B5E1F4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0763" y="2860272"/>
            <a:ext cx="1351538" cy="831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42B136-2347-6A43-BBB1-1E65B686BF38}"/>
              </a:ext>
            </a:extLst>
          </p:cNvPr>
          <p:cNvSpPr txBox="1"/>
          <p:nvPr/>
        </p:nvSpPr>
        <p:spPr>
          <a:xfrm>
            <a:off x="3129288" y="4342115"/>
            <a:ext cx="107284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800" dirty="0">
                <a:latin typeface="Arial" panose="020B0604020202020204" pitchFamily="34" charset="0"/>
              </a:rPr>
              <a:t>Online Payments</a:t>
            </a:r>
          </a:p>
        </p:txBody>
      </p:sp>
      <p:pic>
        <p:nvPicPr>
          <p:cNvPr id="3" name="Picture 2" descr="Illustration of a computer monitor, with a green tick saying Payment Successful">
            <a:extLst>
              <a:ext uri="{FF2B5EF4-FFF2-40B4-BE49-F238E27FC236}">
                <a16:creationId xmlns:a16="http://schemas.microsoft.com/office/drawing/2014/main" id="{A4B80F15-D058-3444-A74B-C611CFC3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709" y="2416973"/>
            <a:ext cx="1924000" cy="15787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CF635A-6DA3-E944-B1A7-86C956C2C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9000" y="2915587"/>
            <a:ext cx="466068" cy="466068"/>
          </a:xfrm>
          <a:prstGeom prst="ellipse">
            <a:avLst/>
          </a:prstGeom>
          <a:noFill/>
          <a:ln w="19050">
            <a:solidFill>
              <a:srgbClr val="008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44AD03-4138-E74F-909E-4A6FA2EBE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11979" y="3218350"/>
            <a:ext cx="78391" cy="68433"/>
          </a:xfrm>
          <a:prstGeom prst="line">
            <a:avLst/>
          </a:prstGeom>
          <a:ln w="19050">
            <a:solidFill>
              <a:srgbClr val="77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3038D-F3EE-2B49-AB8C-B32D758B2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580844" y="3021630"/>
            <a:ext cx="213281" cy="267231"/>
          </a:xfrm>
          <a:prstGeom prst="line">
            <a:avLst/>
          </a:prstGeom>
          <a:ln w="19050">
            <a:solidFill>
              <a:srgbClr val="77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ADA1C9-0E74-0C4F-B5B4-81ADCC06A6E4}"/>
              </a:ext>
            </a:extLst>
          </p:cNvPr>
          <p:cNvSpPr txBox="1"/>
          <p:nvPr/>
        </p:nvSpPr>
        <p:spPr>
          <a:xfrm>
            <a:off x="5414619" y="4342115"/>
            <a:ext cx="148289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800" dirty="0">
                <a:latin typeface="Arial" panose="020B0604020202020204" pitchFamily="34" charset="0"/>
              </a:rPr>
              <a:t>Smart Phone payments</a:t>
            </a:r>
          </a:p>
        </p:txBody>
      </p:sp>
      <p:pic>
        <p:nvPicPr>
          <p:cNvPr id="20" name="Picture 19" descr="mobile phone with a debit and credit card appearing on screen to show paying for things using a phone.">
            <a:extLst>
              <a:ext uri="{FF2B5EF4-FFF2-40B4-BE49-F238E27FC236}">
                <a16:creationId xmlns:a16="http://schemas.microsoft.com/office/drawing/2014/main" id="{5E48B85A-84F5-634C-9898-9D37F95CF1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55316" y="2348880"/>
            <a:ext cx="907182" cy="17525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8470E-C4D8-C24B-991C-BD04907D3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5976" y="3581205"/>
            <a:ext cx="717493" cy="441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E57E10-0938-F644-9BAF-F095FE5DC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48859" y="3572974"/>
            <a:ext cx="730904" cy="4497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DA35E0-4168-904C-9D82-1A132235E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55316" y="3600185"/>
            <a:ext cx="907182" cy="5068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C56614-9CA4-6143-96A1-3C3C3F804367}"/>
              </a:ext>
            </a:extLst>
          </p:cNvPr>
          <p:cNvSpPr txBox="1"/>
          <p:nvPr/>
        </p:nvSpPr>
        <p:spPr>
          <a:xfrm>
            <a:off x="7354482" y="4342115"/>
            <a:ext cx="187729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800" dirty="0">
                <a:latin typeface="Arial" panose="020B0604020202020204" pitchFamily="34" charset="0"/>
              </a:rPr>
              <a:t>Gift cards</a:t>
            </a:r>
            <a:br>
              <a:rPr lang="en-US" sz="1800" dirty="0">
                <a:latin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</a:rPr>
              <a:t>or Vouchers</a:t>
            </a:r>
          </a:p>
        </p:txBody>
      </p:sp>
      <p:pic>
        <p:nvPicPr>
          <p:cNvPr id="5" name="Picture 4" descr="Illustration of a Gift Card">
            <a:extLst>
              <a:ext uri="{FF2B5EF4-FFF2-40B4-BE49-F238E27FC236}">
                <a16:creationId xmlns:a16="http://schemas.microsoft.com/office/drawing/2014/main" id="{C1F911D9-5277-2E48-93D1-2F07115FA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948" y="2828026"/>
            <a:ext cx="1351538" cy="8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79487E-6 3.7037E-6 L 0.02051 3.7037E-6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6" presetID="64" presetClass="path" presetSubtype="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30769E-6 -0.00046 L 0.00016 -0.13681 " pathEditMode="relative" rAng="0" ptsTypes="AA">
                                          <p:cBhvr>
                                            <p:cTn id="4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64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2 -0.00324 L 0.00016 -0.09838 " pathEditMode="relative" rAng="0" ptsTypes="AA">
                                          <p:cBhvr>
                                            <p:cTn id="49" dur="8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" y="-4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09 3.7037E-6 L -0.01667 3.7037E-6 " pathEditMode="relative" rAng="0" ptsTypes="AA" p14:bounceEnd="50000">
                                          <p:cBhvr>
                                            <p:cTn id="5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15" grpId="0"/>
          <p:bldP spid="9" grpId="0" animBg="1"/>
          <p:bldP spid="19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79487E-6 3.7037E-6 L 0.02051 3.7037E-6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6" presetID="64" presetClass="path" presetSubtype="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30769E-6 -0.00046 L 0.00016 -0.13681 " pathEditMode="relative" rAng="0" ptsTypes="AA">
                                          <p:cBhvr>
                                            <p:cTn id="4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64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2 -0.00324 L 0.00016 -0.09838 " pathEditMode="relative" rAng="0" ptsTypes="AA">
                                          <p:cBhvr>
                                            <p:cTn id="49" dur="8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" y="-4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08 3.7037E-6 L -0.01667 3.7037E-6 " pathEditMode="relative" rAng="0" ptsTypes="AA">
                                          <p:cBhvr>
                                            <p:cTn id="5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15" grpId="0"/>
          <p:bldP spid="19" grpId="0"/>
          <p:bldP spid="24" grpId="0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FB9A-F3BE-7844-BA8B-F5B36845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97600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 have you learnt today?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EAF7D-10C3-6549-896F-FF1F6A2A57EB}"/>
              </a:ext>
            </a:extLst>
          </p:cNvPr>
          <p:cNvSpPr txBox="1"/>
          <p:nvPr/>
        </p:nvSpPr>
        <p:spPr>
          <a:xfrm>
            <a:off x="1871709" y="2700000"/>
            <a:ext cx="6162582" cy="2128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Talk with a partner about where you will choose to keep your money and why?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What advice would you give a friend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about where and how they might keep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their money safe.</a:t>
            </a:r>
          </a:p>
        </p:txBody>
      </p:sp>
    </p:spTree>
    <p:extLst>
      <p:ext uri="{BB962C8B-B14F-4D97-AF65-F5344CB8AC3E}">
        <p14:creationId xmlns:p14="http://schemas.microsoft.com/office/powerpoint/2010/main" val="3438462213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CC7A2-C1D9-4BC6-B606-315DABCE0BED}">
  <ds:schemaRefs>
    <ds:schemaRef ds:uri="http://purl.org/dc/dcmitype/"/>
    <ds:schemaRef ds:uri="http://schemas.openxmlformats.org/package/2006/metadata/core-properties"/>
    <ds:schemaRef ds:uri="e905878e-99a7-4763-9462-8a2108216d4e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60ee5f1-4fa3-4fcc-a1f3-b38b940c117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5F1DC4C-1EFD-48AA-AB13-55F22152D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3E320D-FD35-4777-B40E-D3A170493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63066</TotalTime>
  <Words>710</Words>
  <Application>Microsoft Office PowerPoint</Application>
  <PresentationFormat>A4 Paper (210x297 mm)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Money box and bank account</vt:lpstr>
      <vt:lpstr>Let’s get started</vt:lpstr>
      <vt:lpstr>Where can people keep their money?</vt:lpstr>
      <vt:lpstr>Keeping money safe</vt:lpstr>
      <vt:lpstr>Banks and bank accounts</vt:lpstr>
      <vt:lpstr>Where should they  keep their money?</vt:lpstr>
      <vt:lpstr>Making choices about where to keep money</vt:lpstr>
      <vt:lpstr>Other ways to pay</vt:lpstr>
      <vt:lpstr>What have you learnt today?</vt:lpstr>
      <vt:lpstr>A big 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box and bank account</dc:title>
  <dc:creator>Rimoncelli, Dan (Strategy &amp; Planning, LBG Group Marketing)</dc:creator>
  <cp:lastModifiedBy>Myers, Tracey (Group Corporate Affairs)</cp:lastModifiedBy>
  <cp:revision>3424</cp:revision>
  <cp:lastPrinted>2019-10-16T10:45:32Z</cp:lastPrinted>
  <dcterms:created xsi:type="dcterms:W3CDTF">2009-01-21T19:55:17Z</dcterms:created>
  <dcterms:modified xsi:type="dcterms:W3CDTF">2025-02-17T15:40:08Z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2019-10-25T17:00:26.3293561Z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14020ee8-eed8-4774-83e1-d9f645f082aa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Order">
    <vt:r8>17700</vt:r8>
  </property>
  <property fmtid="{D5CDD505-2E9C-101B-9397-08002B2CF9AE}" pid="17" name="ComplianceAssetId">
    <vt:lpwstr/>
  </property>
  <property fmtid="{D5CDD505-2E9C-101B-9397-08002B2CF9AE}" pid="18" name="MediaServiceImageTags">
    <vt:lpwstr/>
  </property>
</Properties>
</file>