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33" r:id="rId4"/>
    <p:sldMasterId id="2147483750" r:id="rId5"/>
    <p:sldMasterId id="2147484050" r:id="rId6"/>
    <p:sldMasterId id="2147484126" r:id="rId7"/>
  </p:sldMasterIdLst>
  <p:notesMasterIdLst>
    <p:notesMasterId r:id="rId22"/>
  </p:notesMasterIdLst>
  <p:handoutMasterIdLst>
    <p:handoutMasterId r:id="rId23"/>
  </p:handoutMasterIdLst>
  <p:sldIdLst>
    <p:sldId id="1127" r:id="rId8"/>
    <p:sldId id="1074" r:id="rId9"/>
    <p:sldId id="1109" r:id="rId10"/>
    <p:sldId id="1143" r:id="rId11"/>
    <p:sldId id="1072" r:id="rId12"/>
    <p:sldId id="1145" r:id="rId13"/>
    <p:sldId id="1140" r:id="rId14"/>
    <p:sldId id="1132" r:id="rId15"/>
    <p:sldId id="1137" r:id="rId16"/>
    <p:sldId id="1142" r:id="rId17"/>
    <p:sldId id="1138" r:id="rId18"/>
    <p:sldId id="1133" r:id="rId19"/>
    <p:sldId id="1139" r:id="rId20"/>
    <p:sldId id="1106" r:id="rId21"/>
  </p:sldIdLst>
  <p:sldSz cx="9906000" cy="6858000" type="A4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021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043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061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082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5100" algn="l" defTabSz="914043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2126" algn="l" defTabSz="914043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199143" algn="l" defTabSz="914043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6164" algn="l" defTabSz="914043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54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h, Priya (Responsible Business)" initials="SP(B" lastIdx="5" clrIdx="0">
    <p:extLst>
      <p:ext uri="{19B8F6BF-5375-455C-9EA6-DF929625EA0E}">
        <p15:presenceInfo xmlns:p15="http://schemas.microsoft.com/office/powerpoint/2012/main" userId="S-1-5-21-1285278-2735368383-2968457176-1820342" providerId="AD"/>
      </p:ext>
    </p:extLst>
  </p:cmAuthor>
  <p:cmAuthor id="2" name="Liz Booth" initials="LB" lastIdx="1" clrIdx="1">
    <p:extLst>
      <p:ext uri="{19B8F6BF-5375-455C-9EA6-DF929625EA0E}">
        <p15:presenceInfo xmlns:p15="http://schemas.microsoft.com/office/powerpoint/2012/main" userId="S::liz.booth@y-e.org.uk::2115e261-9d77-4550-9ca4-f98225bd55f1" providerId="AD"/>
      </p:ext>
    </p:extLst>
  </p:cmAuthor>
  <p:cmAuthor id="3" name="Lizzie Angel" initials="LA" lastIdx="1" clrIdx="2">
    <p:extLst>
      <p:ext uri="{19B8F6BF-5375-455C-9EA6-DF929625EA0E}">
        <p15:presenceInfo xmlns:p15="http://schemas.microsoft.com/office/powerpoint/2012/main" userId="S::lizzie.angel@six.agency::acfecc51-4d15-4327-9462-44593bbbaac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5595"/>
    <a:srgbClr val="00864F"/>
    <a:srgbClr val="999999"/>
    <a:srgbClr val="006C32"/>
    <a:srgbClr val="D24702"/>
    <a:srgbClr val="78B637"/>
    <a:srgbClr val="024731"/>
    <a:srgbClr val="CCE2D6"/>
    <a:srgbClr val="7FB598"/>
    <a:srgbClr val="2178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70" autoAdjust="0"/>
    <p:restoredTop sz="95918" autoAdjust="0"/>
  </p:normalViewPr>
  <p:slideViewPr>
    <p:cSldViewPr snapToGrid="0">
      <p:cViewPr varScale="1">
        <p:scale>
          <a:sx n="74" d="100"/>
          <a:sy n="74" d="100"/>
        </p:scale>
        <p:origin x="1160" y="56"/>
      </p:cViewPr>
      <p:guideLst>
        <p:guide orient="horz" pos="2160"/>
        <p:guide pos="54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2958" y="-108"/>
      </p:cViewPr>
      <p:guideLst>
        <p:guide orient="horz" pos="3126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l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r">
              <a:defRPr sz="1200"/>
            </a:lvl1pPr>
          </a:lstStyle>
          <a:p>
            <a:pPr>
              <a:defRPr/>
            </a:pPr>
            <a:fld id="{02E97D1F-482D-40B7-B3FB-D9145185FB74}" type="datetimeFigureOut">
              <a:rPr lang="en-GB"/>
              <a:pPr>
                <a:defRPr/>
              </a:pPr>
              <a:t>17/02/2025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r">
              <a:defRPr sz="1200"/>
            </a:lvl1pPr>
          </a:lstStyle>
          <a:p>
            <a:pPr>
              <a:defRPr/>
            </a:pPr>
            <a:fld id="{9BC276CA-7A31-4D89-AC2C-B82E4ECBF57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hc" descr=" "/>
          <p:cNvSpPr txBox="1"/>
          <p:nvPr/>
        </p:nvSpPr>
        <p:spPr>
          <a:xfrm>
            <a:off x="1" y="1"/>
            <a:ext cx="6797675" cy="461665"/>
          </a:xfrm>
          <a:prstGeom prst="rect">
            <a:avLst/>
          </a:prstGeom>
          <a:noFill/>
        </p:spPr>
        <p:txBody>
          <a:bodyPr vert="horz" lIns="91432" tIns="45716" rIns="91432" bIns="45716" rtlCol="0">
            <a:spAutoFit/>
          </a:bodyPr>
          <a:lstStyle/>
          <a:p>
            <a:pPr algn="ctr"/>
            <a:r>
              <a:rPr lang="en-GB"/>
              <a:t> </a:t>
            </a:r>
          </a:p>
        </p:txBody>
      </p:sp>
      <p:sp>
        <p:nvSpPr>
          <p:cNvPr id="7" name="fc" descr=" "/>
          <p:cNvSpPr txBox="1"/>
          <p:nvPr/>
        </p:nvSpPr>
        <p:spPr>
          <a:xfrm>
            <a:off x="1" y="9497379"/>
            <a:ext cx="6797675" cy="461665"/>
          </a:xfrm>
          <a:prstGeom prst="rect">
            <a:avLst/>
          </a:prstGeom>
          <a:noFill/>
        </p:spPr>
        <p:txBody>
          <a:bodyPr vert="horz" lIns="91432" tIns="45716" rIns="91432" bIns="45716" rtlCol="0">
            <a:spAutoFit/>
          </a:bodyPr>
          <a:lstStyle/>
          <a:p>
            <a:pPr algn="ctr"/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703129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9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4538"/>
            <a:ext cx="537527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16464"/>
            <a:ext cx="54356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4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9" y="9428164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fld id="{ED762B99-C702-4D74-AD98-6FB8273BF44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2" name="hc" descr=" "/>
          <p:cNvSpPr txBox="1"/>
          <p:nvPr/>
        </p:nvSpPr>
        <p:spPr>
          <a:xfrm>
            <a:off x="1" y="1"/>
            <a:ext cx="6797675" cy="461665"/>
          </a:xfrm>
          <a:prstGeom prst="rect">
            <a:avLst/>
          </a:prstGeom>
          <a:noFill/>
        </p:spPr>
        <p:txBody>
          <a:bodyPr vert="horz" lIns="91432" tIns="45716" rIns="91432" bIns="45716" rtlCol="0">
            <a:spAutoFit/>
          </a:bodyPr>
          <a:lstStyle/>
          <a:p>
            <a:pPr algn="ctr"/>
            <a:r>
              <a:rPr lang="en-GB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fc" descr=" "/>
          <p:cNvSpPr txBox="1"/>
          <p:nvPr/>
        </p:nvSpPr>
        <p:spPr>
          <a:xfrm>
            <a:off x="1" y="9497379"/>
            <a:ext cx="6797675" cy="461665"/>
          </a:xfrm>
          <a:prstGeom prst="rect">
            <a:avLst/>
          </a:prstGeom>
          <a:noFill/>
        </p:spPr>
        <p:txBody>
          <a:bodyPr vert="horz" lIns="91432" tIns="45716" rIns="91432" bIns="45716" rtlCol="0">
            <a:spAutoFit/>
          </a:bodyPr>
          <a:lstStyle/>
          <a:p>
            <a:pPr algn="ctr"/>
            <a:r>
              <a:rPr lang="en-GB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620637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1pPr>
    <a:lvl2pPr marL="45702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/>
      </a:defRPr>
    </a:lvl2pPr>
    <a:lvl3pPr marL="91404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/>
      </a:defRPr>
    </a:lvl3pPr>
    <a:lvl4pPr marL="137106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/>
      </a:defRPr>
    </a:lvl4pPr>
    <a:lvl5pPr marL="182808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/>
      </a:defRPr>
    </a:lvl5pPr>
    <a:lvl6pPr marL="2285100" algn="l" defTabSz="4570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126" algn="l" defTabSz="4570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143" algn="l" defTabSz="4570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164" algn="l" defTabSz="4570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28408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A0ED4-877A-4765-9A7E-C005CC7A4D3D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7278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A0ED4-877A-4765-9A7E-C005CC7A4D3D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1894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A0ED4-877A-4765-9A7E-C005CC7A4D3D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952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600" kern="1200" dirty="0"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A0ED4-877A-4765-9A7E-C005CC7A4D3D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09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A0ED4-877A-4765-9A7E-C005CC7A4D3D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583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A0ED4-877A-4765-9A7E-C005CC7A4D3D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09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A0ED4-877A-4765-9A7E-C005CC7A4D3D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3416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A0ED4-877A-4765-9A7E-C005CC7A4D3D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8167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A0ED4-877A-4765-9A7E-C005CC7A4D3D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7961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A0ED4-877A-4765-9A7E-C005CC7A4D3D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1452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A0ED4-877A-4765-9A7E-C005CC7A4D3D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86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78" y="368302"/>
            <a:ext cx="1258888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9"/>
          <p:cNvSpPr/>
          <p:nvPr/>
        </p:nvSpPr>
        <p:spPr>
          <a:xfrm>
            <a:off x="8278831" y="6118465"/>
            <a:ext cx="1247775" cy="3540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5" tIns="45701" rIns="91405" bIns="45701" anchor="ctr"/>
          <a:lstStyle/>
          <a:p>
            <a:pPr algn="ctr">
              <a:defRPr/>
            </a:pPr>
            <a:r>
              <a:rPr lang="en-GB" sz="800" b="1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INTERNAL USE ONLY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96" y="2230426"/>
            <a:ext cx="7776864" cy="1470025"/>
          </a:xfrm>
        </p:spPr>
        <p:txBody>
          <a:bodyPr anchor="t" anchorCtr="0"/>
          <a:lstStyle>
            <a:lvl1pPr>
              <a:lnSpc>
                <a:spcPts val="4600"/>
              </a:lnSpc>
              <a:defRPr sz="4400" cap="all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6496" y="3861261"/>
            <a:ext cx="7776864" cy="1752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  <a:p>
            <a:r>
              <a:rPr lang="en-US" dirty="0"/>
              <a:t>01 Month 2013</a:t>
            </a:r>
            <a:endParaRPr lang="en-GB" dirty="0"/>
          </a:p>
        </p:txBody>
      </p:sp>
      <p:sp>
        <p:nvSpPr>
          <p:cNvPr id="6" name="hc" descr=" "/>
          <p:cNvSpPr txBox="1"/>
          <p:nvPr userDrawn="1"/>
        </p:nvSpPr>
        <p:spPr>
          <a:xfrm>
            <a:off x="0" y="14"/>
            <a:ext cx="9906000" cy="276999"/>
          </a:xfrm>
          <a:prstGeom prst="rect">
            <a:avLst/>
          </a:prstGeom>
          <a:noFill/>
        </p:spPr>
        <p:txBody>
          <a:bodyPr vert="horz" wrap="square" lIns="91405" tIns="45701" rIns="91405" bIns="45701" rtlCol="0">
            <a:spAutoFit/>
          </a:bodyPr>
          <a:lstStyle/>
          <a:p>
            <a:pPr algn="ctr"/>
            <a:r>
              <a:rPr lang="en-GB" sz="1200">
                <a:solidFill>
                  <a:schemeClr val="bg1"/>
                </a:solidFill>
              </a:rPr>
              <a:t> 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7" name="fc" descr=" "/>
          <p:cNvSpPr txBox="1"/>
          <p:nvPr userDrawn="1"/>
        </p:nvSpPr>
        <p:spPr>
          <a:xfrm>
            <a:off x="0" y="6484862"/>
            <a:ext cx="9906000" cy="276999"/>
          </a:xfrm>
          <a:prstGeom prst="rect">
            <a:avLst/>
          </a:prstGeom>
          <a:noFill/>
        </p:spPr>
        <p:txBody>
          <a:bodyPr vert="horz" wrap="square" lIns="91405" tIns="45701" rIns="91405" bIns="45701" rtlCol="0">
            <a:spAutoFit/>
          </a:bodyPr>
          <a:lstStyle/>
          <a:p>
            <a:pPr algn="ctr"/>
            <a:r>
              <a:rPr lang="en-GB" sz="1200">
                <a:solidFill>
                  <a:schemeClr val="bg1"/>
                </a:solidFill>
              </a:rPr>
              <a:t> </a:t>
            </a:r>
            <a:endParaRPr lang="en-GB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Graphic devic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7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8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1" descr="arrow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" y="4005282"/>
            <a:ext cx="4719638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2233856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0963" y="1700811"/>
            <a:ext cx="3960000" cy="223224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87409-A15D-4D99-ADF0-78C436B7AC4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 devices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10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1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7" descr="bubble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1377" y="2085989"/>
            <a:ext cx="5354637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17B3D-D964-4264-AFB1-5BB1ED028FF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 devices - 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5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7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8" descr="QUOTE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1577" y="1700237"/>
            <a:ext cx="5024437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87C3D-7A62-453B-8E40-04DE4AED904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 devices - Valu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5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7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C474F-1E03-4443-B2E1-DC1A9AC2414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5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7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DBE16-C678-44A0-BF49-A771E2CB6F8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5D6A1-E260-4126-BD70-9C44BFB9C2E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ign off with legal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5" tIns="45701" rIns="91405" bIns="45701"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3" name="Picture 7" descr="LBG PPT Template Design_2007 update_v31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9065" y="1844675"/>
            <a:ext cx="266382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6196013"/>
            <a:ext cx="9906000" cy="215900"/>
          </a:xfrm>
          <a:prstGeom prst="rect">
            <a:avLst/>
          </a:prstGeom>
          <a:noFill/>
        </p:spPr>
        <p:txBody>
          <a:bodyPr lIns="91405" tIns="45701" rIns="91405" bIns="45701">
            <a:spAutoFit/>
          </a:bodyPr>
          <a:lstStyle/>
          <a:p>
            <a:pPr algn="ctr">
              <a:defRPr/>
            </a:pPr>
            <a:r>
              <a:rPr lang="en-GB" sz="800" dirty="0">
                <a:ea typeface="ＭＳ Ｐゴシック" pitchFamily="-65" charset="-128"/>
              </a:rPr>
              <a:t>© 2013 Lloyds Banking Group and its subsidiaries</a:t>
            </a:r>
            <a:endParaRPr lang="en-GB" sz="800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78" y="368302"/>
            <a:ext cx="1258888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9"/>
          <p:cNvSpPr/>
          <p:nvPr/>
        </p:nvSpPr>
        <p:spPr>
          <a:xfrm>
            <a:off x="8278831" y="6118465"/>
            <a:ext cx="1247775" cy="3540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5" tIns="45701" rIns="91405" bIns="45701" anchor="ctr"/>
          <a:lstStyle/>
          <a:p>
            <a:pPr algn="ctr">
              <a:defRPr/>
            </a:pPr>
            <a:r>
              <a:rPr lang="en-GB" sz="800" b="1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INTERNAL USE ONLY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96" y="2230426"/>
            <a:ext cx="7776864" cy="1470025"/>
          </a:xfrm>
        </p:spPr>
        <p:txBody>
          <a:bodyPr anchor="t" anchorCtr="0"/>
          <a:lstStyle>
            <a:lvl1pPr>
              <a:lnSpc>
                <a:spcPts val="4600"/>
              </a:lnSpc>
              <a:defRPr sz="4400" cap="all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6496" y="3861261"/>
            <a:ext cx="7776864" cy="1752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  <a:p>
            <a:r>
              <a:rPr lang="en-US" dirty="0"/>
              <a:t>01 Month 2013</a:t>
            </a:r>
            <a:endParaRPr lang="en-GB" dirty="0"/>
          </a:p>
        </p:txBody>
      </p:sp>
      <p:sp>
        <p:nvSpPr>
          <p:cNvPr id="6" name="hc" descr=" "/>
          <p:cNvSpPr txBox="1"/>
          <p:nvPr userDrawn="1"/>
        </p:nvSpPr>
        <p:spPr>
          <a:xfrm>
            <a:off x="0" y="14"/>
            <a:ext cx="9906000" cy="276999"/>
          </a:xfrm>
          <a:prstGeom prst="rect">
            <a:avLst/>
          </a:prstGeom>
          <a:noFill/>
        </p:spPr>
        <p:txBody>
          <a:bodyPr vert="horz" wrap="square" lIns="91405" tIns="45701" rIns="91405" bIns="45701" rtlCol="0">
            <a:spAutoFit/>
          </a:bodyPr>
          <a:lstStyle/>
          <a:p>
            <a:pPr algn="ctr"/>
            <a:r>
              <a:rPr lang="en-GB" sz="1200">
                <a:solidFill>
                  <a:schemeClr val="bg1"/>
                </a:solidFill>
              </a:rPr>
              <a:t> 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7" name="fc" descr=" "/>
          <p:cNvSpPr txBox="1"/>
          <p:nvPr userDrawn="1"/>
        </p:nvSpPr>
        <p:spPr>
          <a:xfrm>
            <a:off x="0" y="6484862"/>
            <a:ext cx="9906000" cy="276999"/>
          </a:xfrm>
          <a:prstGeom prst="rect">
            <a:avLst/>
          </a:prstGeom>
          <a:noFill/>
        </p:spPr>
        <p:txBody>
          <a:bodyPr vert="horz" wrap="square" lIns="91405" tIns="45701" rIns="91405" bIns="45701" rtlCol="0">
            <a:spAutoFit/>
          </a:bodyPr>
          <a:lstStyle/>
          <a:p>
            <a:pPr algn="ctr"/>
            <a:r>
              <a:rPr lang="en-GB" sz="1200">
                <a:solidFill>
                  <a:schemeClr val="bg1"/>
                </a:solidFill>
              </a:rPr>
              <a:t> </a:t>
            </a:r>
            <a:endParaRPr lang="en-GB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6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7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133298" indent="-133298">
              <a:spcBef>
                <a:spcPts val="0"/>
              </a:spcBef>
              <a:spcAft>
                <a:spcPts val="800"/>
              </a:spcAft>
              <a:defRPr sz="1800" baseline="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31CE6-D911-477C-A7AC-B7A8C71C204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6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8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buNone/>
              <a:defRPr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4530C-80C8-451B-AD84-2D6386CC847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6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7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133298" indent="-133298">
              <a:spcBef>
                <a:spcPts val="0"/>
              </a:spcBef>
              <a:spcAft>
                <a:spcPts val="800"/>
              </a:spcAft>
              <a:defRPr sz="1800" baseline="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9C6FE-9654-4457-87DD-909190654A1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7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8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800"/>
              </a:spcAft>
              <a:defRPr/>
            </a:lvl1pPr>
            <a:lvl2pPr marL="357049" indent="-174557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 sz="1600"/>
            </a:lvl2pPr>
            <a:lvl3pPr marL="539538" indent="-182489">
              <a:spcBef>
                <a:spcPts val="0"/>
              </a:spcBef>
              <a:spcAft>
                <a:spcPts val="800"/>
              </a:spcAft>
              <a:defRPr sz="1400"/>
            </a:lvl3pPr>
            <a:lvl4pPr marL="714094" indent="-174557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 sz="1400"/>
            </a:lvl4pPr>
            <a:lvl5pPr marL="898175" indent="-184077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5997137-2C23-4EE5-B466-EBAADFD6615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- No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6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504" y="2230052"/>
            <a:ext cx="8064896" cy="1919277"/>
          </a:xfrm>
        </p:spPr>
        <p:txBody>
          <a:bodyPr>
            <a:normAutofit/>
          </a:bodyPr>
          <a:lstStyle>
            <a:lvl1pPr>
              <a:lnSpc>
                <a:spcPts val="3800"/>
              </a:lnSpc>
              <a:spcBef>
                <a:spcPts val="0"/>
              </a:spcBef>
              <a:buNone/>
              <a:defRPr sz="3600" cap="all" baseline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E6012-E7F4-4CCB-AC7F-6D1E21363CF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- With graphic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6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504" y="2230046"/>
            <a:ext cx="8064896" cy="1847269"/>
          </a:xfrm>
        </p:spPr>
        <p:txBody>
          <a:bodyPr>
            <a:normAutofit/>
          </a:bodyPr>
          <a:lstStyle>
            <a:lvl1pPr>
              <a:lnSpc>
                <a:spcPts val="3800"/>
              </a:lnSpc>
              <a:spcBef>
                <a:spcPts val="0"/>
              </a:spcBef>
              <a:buNone/>
              <a:defRPr sz="3600" cap="all" baseline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4A5F2-ECFD-419D-8A3D-FB68055A0A0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text withou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10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1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0963" y="1700824"/>
            <a:ext cx="396000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482FC-4743-4B5D-840A-E0DA9FB9B8F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lumn tex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8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9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182489" indent="-182489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/>
            </a:lvl1pPr>
            <a:lvl2pPr marL="361806" indent="-180901">
              <a:spcAft>
                <a:spcPts val="600"/>
              </a:spcAft>
              <a:buFont typeface="Arial" pitchFamily="34" charset="0"/>
              <a:buChar char="•"/>
              <a:defRPr sz="1600"/>
            </a:lvl2pPr>
            <a:lvl3pPr marL="542712" indent="-180901">
              <a:spcAft>
                <a:spcPts val="600"/>
              </a:spcAft>
              <a:buFont typeface="Arial" pitchFamily="34" charset="0"/>
              <a:buChar char="•"/>
              <a:defRPr sz="1400"/>
            </a:lvl3pPr>
            <a:lvl4pPr marL="714094" indent="-171383">
              <a:spcAft>
                <a:spcPts val="600"/>
              </a:spcAft>
              <a:buFont typeface="Arial" pitchFamily="34" charset="0"/>
              <a:buChar char="•"/>
              <a:defRPr sz="1400"/>
            </a:lvl4pPr>
            <a:lvl5pPr marL="894997" indent="-180901">
              <a:spcAft>
                <a:spcPts val="600"/>
              </a:spcAft>
              <a:buFont typeface="Arial" pitchFamily="34" charset="0"/>
              <a:buChar char="•"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0963" y="1700824"/>
            <a:ext cx="3960000" cy="4525963"/>
          </a:xfrm>
        </p:spPr>
        <p:txBody>
          <a:bodyPr>
            <a:normAutofit/>
          </a:bodyPr>
          <a:lstStyle>
            <a:lvl1pPr marL="182489" indent="-182489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/>
            </a:lvl1pPr>
            <a:lvl2pPr marL="361806" indent="-180901">
              <a:spcAft>
                <a:spcPts val="600"/>
              </a:spcAft>
              <a:buFont typeface="Arial" pitchFamily="34" charset="0"/>
              <a:buChar char="•"/>
              <a:defRPr sz="1600"/>
            </a:lvl2pPr>
            <a:lvl3pPr marL="542712" indent="-180901">
              <a:spcAft>
                <a:spcPts val="600"/>
              </a:spcAft>
              <a:buFont typeface="Arial" pitchFamily="34" charset="0"/>
              <a:buChar char="•"/>
              <a:defRPr sz="1400"/>
            </a:lvl3pPr>
            <a:lvl4pPr marL="714094" indent="-171383">
              <a:spcAft>
                <a:spcPts val="600"/>
              </a:spcAft>
              <a:buFont typeface="Arial" pitchFamily="34" charset="0"/>
              <a:buChar char="•"/>
              <a:defRPr sz="1400"/>
            </a:lvl4pPr>
            <a:lvl5pPr marL="894997" indent="-180901">
              <a:spcAft>
                <a:spcPts val="600"/>
              </a:spcAft>
              <a:buFont typeface="Arial" pitchFamily="34" charset="0"/>
              <a:buChar char="•"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FF293-253A-4058-BC41-6514B45B4BB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10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1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A84B4-3E80-4470-B191-42540EF9FAE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Graphic devic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7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8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1" descr="arrow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" y="4005282"/>
            <a:ext cx="4719638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2233856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0963" y="1700811"/>
            <a:ext cx="3960000" cy="223224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25F7D-969F-4DB1-9D0B-31C71FF0BFD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 devices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10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1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7" descr="bubble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1377" y="2085989"/>
            <a:ext cx="5354637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984B0-B239-402E-AFA0-5136A6BA0ED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 devices - 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5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7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8" descr="QUOTE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1577" y="1700237"/>
            <a:ext cx="5024437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6A1F2-FF12-4252-909F-8DA4413D75C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 devices - Valu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5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7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8241F-3071-4136-B53C-5393C184828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6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8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buNone/>
              <a:defRPr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A7541-5014-49CA-AF31-EEC69EAEA2B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5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7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77C99-E5BE-425E-9E82-D332162ED42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F1E82-173D-4E98-8DDB-AECE15FFB05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ign off with legal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5" tIns="45701" rIns="91405" bIns="45701"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3" name="Picture 7" descr="LBG PPT Template Design_2007 update_v31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9065" y="1844675"/>
            <a:ext cx="266382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6196013"/>
            <a:ext cx="9906000" cy="215900"/>
          </a:xfrm>
          <a:prstGeom prst="rect">
            <a:avLst/>
          </a:prstGeom>
          <a:noFill/>
        </p:spPr>
        <p:txBody>
          <a:bodyPr lIns="91405" tIns="45701" rIns="91405" bIns="45701">
            <a:spAutoFit/>
          </a:bodyPr>
          <a:lstStyle/>
          <a:p>
            <a:pPr algn="ctr">
              <a:defRPr/>
            </a:pPr>
            <a:r>
              <a:rPr lang="en-GB" sz="800" dirty="0">
                <a:ea typeface="ＭＳ Ｐゴシック" pitchFamily="-65" charset="-128"/>
              </a:rPr>
              <a:t>© 2013 Lloyds Banking Group and its subsidiaries</a:t>
            </a:r>
            <a:endParaRPr lang="en-GB" sz="800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6496" y="2230426"/>
            <a:ext cx="7776864" cy="1470025"/>
          </a:xfrm>
        </p:spPr>
        <p:txBody>
          <a:bodyPr anchor="t" anchorCtr="0">
            <a:normAutofit/>
          </a:bodyPr>
          <a:lstStyle>
            <a:lvl1pPr>
              <a:lnSpc>
                <a:spcPts val="4600"/>
              </a:lnSpc>
              <a:defRPr sz="4400" cap="all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6496" y="3861261"/>
            <a:ext cx="7776864" cy="1752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  <a:p>
            <a:r>
              <a:rPr lang="en-US" dirty="0"/>
              <a:t>01 Month 2013</a:t>
            </a:r>
            <a:endParaRPr lang="en-GB" dirty="0"/>
          </a:p>
        </p:txBody>
      </p:sp>
      <p:pic>
        <p:nvPicPr>
          <p:cNvPr id="8" name="Picture 12" descr="LBG_vl_fc_p_c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0872" y="368458"/>
            <a:ext cx="1258318" cy="1500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 userDrawn="1"/>
        </p:nvSpPr>
        <p:spPr>
          <a:xfrm>
            <a:off x="8279617" y="6118414"/>
            <a:ext cx="1246909" cy="3546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eaLnBrk="0" hangingPunct="0"/>
            <a:r>
              <a:rPr lang="en-GB" sz="8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INTERNAL USE ONLY</a:t>
            </a:r>
          </a:p>
        </p:txBody>
      </p:sp>
      <p:sp>
        <p:nvSpPr>
          <p:cNvPr id="4" name="hc" descr=" "/>
          <p:cNvSpPr txBox="1"/>
          <p:nvPr userDrawn="1"/>
        </p:nvSpPr>
        <p:spPr>
          <a:xfrm>
            <a:off x="0" y="14"/>
            <a:ext cx="9906000" cy="830997"/>
          </a:xfrm>
          <a:prstGeom prst="rect">
            <a:avLst/>
          </a:prstGeom>
          <a:noFill/>
        </p:spPr>
        <p:txBody>
          <a:bodyPr vert="horz" wrap="square" lIns="91405" tIns="45701" rIns="91405" bIns="45701" rtlCol="0">
            <a:spAutoFit/>
          </a:bodyPr>
          <a:lstStyle/>
          <a:p>
            <a:pPr algn="ctr" defTabSz="912457"/>
            <a:r>
              <a:rPr lang="en-GB" sz="4800">
                <a:solidFill>
                  <a:srgbClr val="000000"/>
                </a:solidFill>
                <a:ea typeface="+mn-ea"/>
                <a:cs typeface="+mn-cs"/>
              </a:rPr>
              <a:t> </a:t>
            </a:r>
            <a:endParaRPr lang="en-GB" sz="4800" dirty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" name="fc" descr=" "/>
          <p:cNvSpPr txBox="1"/>
          <p:nvPr userDrawn="1"/>
        </p:nvSpPr>
        <p:spPr>
          <a:xfrm>
            <a:off x="0" y="6063222"/>
            <a:ext cx="9906000" cy="830997"/>
          </a:xfrm>
          <a:prstGeom prst="rect">
            <a:avLst/>
          </a:prstGeom>
          <a:noFill/>
        </p:spPr>
        <p:txBody>
          <a:bodyPr vert="horz" wrap="square" lIns="91405" tIns="45701" rIns="91405" bIns="45701" rtlCol="0">
            <a:spAutoFit/>
          </a:bodyPr>
          <a:lstStyle/>
          <a:p>
            <a:pPr algn="ctr" defTabSz="912457"/>
            <a:r>
              <a:rPr lang="en-GB" sz="4800">
                <a:solidFill>
                  <a:srgbClr val="000000"/>
                </a:solidFill>
                <a:ea typeface="+mn-ea"/>
                <a:cs typeface="+mn-cs"/>
              </a:rPr>
              <a:t> </a:t>
            </a:r>
            <a:endParaRPr lang="en-GB" sz="4800" dirty="0">
              <a:solidFill>
                <a:srgbClr val="000000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31177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CONTENTS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 marL="133298" indent="-133298">
              <a:spcBef>
                <a:spcPts val="0"/>
              </a:spcBef>
              <a:spcAft>
                <a:spcPts val="800"/>
              </a:spcAft>
              <a:defRPr sz="1800" baseline="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/>
            </a:lvl6pPr>
          </a:lstStyle>
          <a:p>
            <a:pPr lvl="0"/>
            <a:r>
              <a:rPr lang="en-US" dirty="0"/>
              <a:t>Bullet one</a:t>
            </a:r>
          </a:p>
          <a:p>
            <a:pPr lvl="0"/>
            <a:r>
              <a:rPr lang="en-US" dirty="0"/>
              <a:t>Bullet two</a:t>
            </a:r>
          </a:p>
          <a:p>
            <a:pPr lvl="0"/>
            <a:r>
              <a:rPr lang="en-US" dirty="0"/>
              <a:t>Bullet three</a:t>
            </a:r>
          </a:p>
          <a:p>
            <a:pPr lvl="0"/>
            <a:r>
              <a:rPr lang="en-US" dirty="0"/>
              <a:t>Bullet four</a:t>
            </a:r>
          </a:p>
          <a:p>
            <a:pPr lvl="0"/>
            <a:r>
              <a:rPr lang="en-US" dirty="0"/>
              <a:t>Bullet five</a:t>
            </a:r>
          </a:p>
          <a:p>
            <a:pPr lvl="0"/>
            <a:r>
              <a:rPr lang="en-US" dirty="0"/>
              <a:t>Bullet six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1768-F321-4AAF-8AE0-C4CD1ECF0978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9" name="Picture 12" descr="LBG_vl_fc_p_c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833138" y="360154"/>
            <a:ext cx="834583" cy="99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 userDrawn="1"/>
        </p:nvCxnSpPr>
        <p:spPr>
          <a:xfrm flipH="1">
            <a:off x="427070" y="1343577"/>
            <a:ext cx="8054339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flipH="1">
            <a:off x="8861385" y="6470111"/>
            <a:ext cx="660075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59818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INTRODUCTION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buNone/>
              <a:defRPr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1768-F321-4AAF-8AE0-C4CD1ECF0978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8" name="Picture 12" descr="LBG_vl_fc_p_c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833138" y="360154"/>
            <a:ext cx="834583" cy="99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 userDrawn="1"/>
        </p:nvCxnSpPr>
        <p:spPr>
          <a:xfrm flipH="1">
            <a:off x="427070" y="1343577"/>
            <a:ext cx="8054339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 flipH="1">
            <a:off x="8861385" y="6470111"/>
            <a:ext cx="660075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66866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800"/>
              </a:spcAft>
              <a:defRPr/>
            </a:lvl1pPr>
            <a:lvl2pPr marL="357049" indent="-174557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 sz="1600"/>
            </a:lvl2pPr>
            <a:lvl3pPr marL="539538" indent="-182489">
              <a:spcBef>
                <a:spcPts val="0"/>
              </a:spcBef>
              <a:spcAft>
                <a:spcPts val="800"/>
              </a:spcAft>
              <a:defRPr sz="1400"/>
            </a:lvl3pPr>
            <a:lvl4pPr marL="714094" indent="-174557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 sz="1400"/>
            </a:lvl4pPr>
            <a:lvl5pPr marL="898175" indent="-184077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1768-F321-4AAF-8AE0-C4CD1ECF0978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7" name="Picture 12" descr="LBG_vl_fc_p_c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833138" y="360154"/>
            <a:ext cx="834583" cy="99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 userDrawn="1"/>
        </p:nvCxnSpPr>
        <p:spPr>
          <a:xfrm flipH="1">
            <a:off x="427070" y="1343577"/>
            <a:ext cx="8054339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 flipH="1">
            <a:off x="8861385" y="6470111"/>
            <a:ext cx="660075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10865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No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6504" y="2230052"/>
            <a:ext cx="8064896" cy="1919277"/>
          </a:xfrm>
        </p:spPr>
        <p:txBody>
          <a:bodyPr>
            <a:normAutofit/>
          </a:bodyPr>
          <a:lstStyle>
            <a:lvl1pPr>
              <a:lnSpc>
                <a:spcPts val="3800"/>
              </a:lnSpc>
              <a:spcBef>
                <a:spcPts val="0"/>
              </a:spcBef>
              <a:buNone/>
              <a:defRPr sz="3600" cap="all" baseline="0"/>
            </a:lvl1pPr>
          </a:lstStyle>
          <a:p>
            <a:pPr lvl="0"/>
            <a:r>
              <a:rPr lang="en-US" dirty="0"/>
              <a:t>DIVIDER SLIDE</a:t>
            </a:r>
          </a:p>
          <a:p>
            <a:pPr lvl="0"/>
            <a:r>
              <a:rPr lang="en-US" dirty="0"/>
              <a:t>ALL CAPS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1768-F321-4AAF-8AE0-C4CD1ECF0978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8" name="Picture 12" descr="LBG_vl_fc_p_c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833138" y="360154"/>
            <a:ext cx="834583" cy="99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 userDrawn="1"/>
        </p:nvCxnSpPr>
        <p:spPr>
          <a:xfrm flipH="1">
            <a:off x="427070" y="1343577"/>
            <a:ext cx="8054339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 flipH="1">
            <a:off x="8861385" y="6470111"/>
            <a:ext cx="660075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52655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With graphic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6504" y="2230046"/>
            <a:ext cx="8064896" cy="1847269"/>
          </a:xfrm>
        </p:spPr>
        <p:txBody>
          <a:bodyPr>
            <a:normAutofit/>
          </a:bodyPr>
          <a:lstStyle>
            <a:lvl1pPr>
              <a:lnSpc>
                <a:spcPts val="3800"/>
              </a:lnSpc>
              <a:spcBef>
                <a:spcPts val="0"/>
              </a:spcBef>
              <a:buNone/>
              <a:defRPr sz="3600" cap="all" baseline="0"/>
            </a:lvl1pPr>
          </a:lstStyle>
          <a:p>
            <a:pPr lvl="0"/>
            <a:r>
              <a:rPr lang="en-US" dirty="0"/>
              <a:t>DIVIDER SLIDE</a:t>
            </a:r>
          </a:p>
          <a:p>
            <a:pPr lvl="0"/>
            <a:r>
              <a:rPr lang="en-US" dirty="0"/>
              <a:t>ALL CAPS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1768-F321-4AAF-8AE0-C4CD1ECF0978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9" name="Picture 12" descr="LBG_vl_fc_p_c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833138" y="360154"/>
            <a:ext cx="834583" cy="99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 userDrawn="1"/>
        </p:nvCxnSpPr>
        <p:spPr>
          <a:xfrm flipH="1">
            <a:off x="427070" y="1343577"/>
            <a:ext cx="8054339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 flipH="1">
            <a:off x="8861385" y="6470111"/>
            <a:ext cx="660075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64186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text withou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COLUMN TEXT WITHOUT BULLETS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0963" y="1700824"/>
            <a:ext cx="396000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1768-F321-4AAF-8AE0-C4CD1ECF0978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10" name="Picture 12" descr="LBG_vl_fc_p_c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833138" y="360154"/>
            <a:ext cx="834583" cy="99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 userDrawn="1"/>
        </p:nvCxnSpPr>
        <p:spPr>
          <a:xfrm flipH="1">
            <a:off x="427070" y="1343577"/>
            <a:ext cx="8054339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flipH="1">
            <a:off x="8861385" y="6470111"/>
            <a:ext cx="660075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8825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7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8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800"/>
              </a:spcAft>
              <a:defRPr/>
            </a:lvl1pPr>
            <a:lvl2pPr marL="357049" indent="-174557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 sz="1600"/>
            </a:lvl2pPr>
            <a:lvl3pPr marL="539538" indent="-182489">
              <a:spcBef>
                <a:spcPts val="0"/>
              </a:spcBef>
              <a:spcAft>
                <a:spcPts val="800"/>
              </a:spcAft>
              <a:defRPr sz="1400"/>
            </a:lvl3pPr>
            <a:lvl4pPr marL="714094" indent="-174557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 sz="1400"/>
            </a:lvl4pPr>
            <a:lvl5pPr marL="898175" indent="-184077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48A031C-E8A5-4A17-BCD5-4AD8AFB156E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lumn tex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COLUMN TEXT WITH BULLETS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182489" indent="-182489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/>
            </a:lvl1pPr>
            <a:lvl2pPr marL="361806" indent="-180901">
              <a:spcAft>
                <a:spcPts val="600"/>
              </a:spcAft>
              <a:buFont typeface="Arial" pitchFamily="34" charset="0"/>
              <a:buChar char="•"/>
              <a:defRPr sz="1600"/>
            </a:lvl2pPr>
            <a:lvl3pPr marL="542712" indent="-180901">
              <a:spcAft>
                <a:spcPts val="600"/>
              </a:spcAft>
              <a:buFont typeface="Arial" pitchFamily="34" charset="0"/>
              <a:buChar char="•"/>
              <a:defRPr sz="1400"/>
            </a:lvl3pPr>
            <a:lvl4pPr marL="714094" indent="-171383">
              <a:spcAft>
                <a:spcPts val="600"/>
              </a:spcAft>
              <a:buFont typeface="Arial" pitchFamily="34" charset="0"/>
              <a:buChar char="•"/>
              <a:defRPr sz="1400"/>
            </a:lvl4pPr>
            <a:lvl5pPr marL="894997" indent="-180901">
              <a:spcAft>
                <a:spcPts val="600"/>
              </a:spcAft>
              <a:buFont typeface="Arial" pitchFamily="34" charset="0"/>
              <a:buChar char="•"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0963" y="1700824"/>
            <a:ext cx="3960000" cy="4525963"/>
          </a:xfrm>
        </p:spPr>
        <p:txBody>
          <a:bodyPr>
            <a:normAutofit/>
          </a:bodyPr>
          <a:lstStyle>
            <a:lvl1pPr marL="182489" indent="-182489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/>
            </a:lvl1pPr>
            <a:lvl2pPr marL="361806" indent="-180901">
              <a:spcAft>
                <a:spcPts val="600"/>
              </a:spcAft>
              <a:buFont typeface="Arial" pitchFamily="34" charset="0"/>
              <a:buChar char="•"/>
              <a:defRPr sz="1600"/>
            </a:lvl2pPr>
            <a:lvl3pPr marL="542712" indent="-180901">
              <a:spcAft>
                <a:spcPts val="600"/>
              </a:spcAft>
              <a:buFont typeface="Arial" pitchFamily="34" charset="0"/>
              <a:buChar char="•"/>
              <a:defRPr sz="1400"/>
            </a:lvl3pPr>
            <a:lvl4pPr marL="714094" indent="-171383">
              <a:spcAft>
                <a:spcPts val="600"/>
              </a:spcAft>
              <a:buFont typeface="Arial" pitchFamily="34" charset="0"/>
              <a:buChar char="•"/>
              <a:defRPr sz="1400"/>
            </a:lvl4pPr>
            <a:lvl5pPr marL="894997" indent="-180901">
              <a:spcAft>
                <a:spcPts val="600"/>
              </a:spcAft>
              <a:buFont typeface="Arial" pitchFamily="34" charset="0"/>
              <a:buChar char="•"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1768-F321-4AAF-8AE0-C4CD1ECF0978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8" name="Picture 12" descr="LBG_vl_fc_p_c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833138" y="360154"/>
            <a:ext cx="834583" cy="99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 userDrawn="1"/>
        </p:nvCxnSpPr>
        <p:spPr>
          <a:xfrm flipH="1">
            <a:off x="427070" y="1343577"/>
            <a:ext cx="8054339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H="1">
            <a:off x="8861385" y="6470111"/>
            <a:ext cx="660075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14093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COLUMN TEXT WITHOUT BULLETS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1768-F321-4AAF-8AE0-C4CD1ECF0978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10" name="Picture 12" descr="LBG_vl_fc_p_c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833138" y="360154"/>
            <a:ext cx="834583" cy="99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 userDrawn="1"/>
        </p:nvCxnSpPr>
        <p:spPr>
          <a:xfrm flipH="1">
            <a:off x="427070" y="1343577"/>
            <a:ext cx="8054339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flipH="1">
            <a:off x="8861385" y="6470111"/>
            <a:ext cx="660075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72656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Graphic devic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GRAPHIC DEVICE - ARROWS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2233856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0963" y="1700811"/>
            <a:ext cx="3960000" cy="223224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1768-F321-4AAF-8AE0-C4CD1ECF0978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10" name="Picture 12" descr="LBG_vl_fc_p_c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833138" y="360154"/>
            <a:ext cx="834583" cy="99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 userDrawn="1"/>
        </p:nvCxnSpPr>
        <p:spPr>
          <a:xfrm flipH="1">
            <a:off x="427070" y="1343577"/>
            <a:ext cx="8054339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 flipH="1">
            <a:off x="8861385" y="6470111"/>
            <a:ext cx="660075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rrows.png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52" y="4005064"/>
            <a:ext cx="4720351" cy="28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6212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devices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GRAPHIC DEVICES - STATISTICS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1768-F321-4AAF-8AE0-C4CD1ECF0978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10" name="Picture 12" descr="LBG_vl_fc_p_c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833138" y="360154"/>
            <a:ext cx="834583" cy="99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 userDrawn="1"/>
        </p:nvCxnSpPr>
        <p:spPr>
          <a:xfrm flipH="1">
            <a:off x="427070" y="1343577"/>
            <a:ext cx="8054339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flipH="1">
            <a:off x="8861385" y="6470111"/>
            <a:ext cx="660075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bubbles.png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4551432" y="2085787"/>
            <a:ext cx="5354568" cy="477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3529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devices - 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GRAPHIC DEVICES - QUOTE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1768-F321-4AAF-8AE0-C4CD1ECF0978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10" name="Picture 12" descr="LBG_vl_fc_p_c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833138" y="360154"/>
            <a:ext cx="834583" cy="99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 userDrawn="1"/>
        </p:nvCxnSpPr>
        <p:spPr>
          <a:xfrm flipH="1">
            <a:off x="427070" y="1343577"/>
            <a:ext cx="8054339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flipH="1">
            <a:off x="8861385" y="6470111"/>
            <a:ext cx="660075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QUOTES.png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4881003" y="1700809"/>
            <a:ext cx="5025008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6054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devices - Valu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VALUE LOGO – DESCRIPTION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1768-F321-4AAF-8AE0-C4CD1ECF0978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10" name="Picture 12" descr="LBG_vl_fc_p_c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833138" y="360154"/>
            <a:ext cx="834583" cy="99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 userDrawn="1"/>
        </p:nvCxnSpPr>
        <p:spPr>
          <a:xfrm flipH="1">
            <a:off x="427070" y="1343577"/>
            <a:ext cx="8054339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flipH="1">
            <a:off x="8861385" y="6470111"/>
            <a:ext cx="660075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3266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1768-F321-4AAF-8AE0-C4CD1ECF0978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7" name="Picture 12" descr="LBG_vl_fc_p_c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833138" y="360154"/>
            <a:ext cx="834583" cy="99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 userDrawn="1"/>
        </p:nvCxnSpPr>
        <p:spPr>
          <a:xfrm flipH="1">
            <a:off x="427070" y="1343577"/>
            <a:ext cx="8054339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77233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1768-F321-4AAF-8AE0-C4CD1ECF0978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1496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ign off with legal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eaLnBrk="0" hangingPunct="0"/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8" name="Picture 7" descr="LBG PPT Template Design_2007 update_v318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>
          <a:xfrm>
            <a:off x="3728864" y="1844824"/>
            <a:ext cx="2664296" cy="3168352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0" y="6195749"/>
            <a:ext cx="9906000" cy="215444"/>
          </a:xfrm>
          <a:prstGeom prst="rect">
            <a:avLst/>
          </a:prstGeom>
          <a:noFill/>
        </p:spPr>
        <p:txBody>
          <a:bodyPr wrap="square" lIns="91405" tIns="45701" rIns="91405" bIns="45701" rtlCol="0">
            <a:spAutoFit/>
          </a:bodyPr>
          <a:lstStyle/>
          <a:p>
            <a:pPr algn="ctr" eaLnBrk="0" hangingPunct="0"/>
            <a:r>
              <a:rPr lang="en-GB" sz="800" dirty="0">
                <a:solidFill>
                  <a:srgbClr val="000000"/>
                </a:solidFill>
                <a:ea typeface="ＭＳ Ｐゴシック" pitchFamily="-65" charset="-128"/>
                <a:cs typeface="+mn-cs"/>
              </a:rPr>
              <a:t>© 2013 Lloyds Banking Group and its subsidiaries</a:t>
            </a:r>
          </a:p>
        </p:txBody>
      </p:sp>
    </p:spTree>
    <p:extLst>
      <p:ext uri="{BB962C8B-B14F-4D97-AF65-F5344CB8AC3E}">
        <p14:creationId xmlns:p14="http://schemas.microsoft.com/office/powerpoint/2010/main" val="31166234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766" y="1327962"/>
            <a:ext cx="8932863" cy="2139950"/>
          </a:xfrm>
        </p:spPr>
        <p:txBody>
          <a:bodyPr/>
          <a:lstStyle>
            <a:lvl1pPr>
              <a:defRPr sz="1600">
                <a:latin typeface="Arial" pitchFamily="34" charset="0"/>
                <a:cs typeface="Arial" pitchFamily="34" charset="0"/>
              </a:defRPr>
            </a:lvl1pPr>
            <a:lvl2pP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2pPr>
            <a:lvl3pPr marL="894997" indent="-133298">
              <a:buFont typeface="Wingdings" pitchFamily="2" charset="2"/>
              <a:buChar char="§"/>
              <a:defRPr sz="11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000" i="0">
                <a:latin typeface="+mn-lt"/>
              </a:defRPr>
            </a:lvl1pPr>
          </a:lstStyle>
          <a:p>
            <a:pPr>
              <a:defRPr/>
            </a:pPr>
            <a:fld id="{FEA22204-5800-4013-A5F3-1C8F1B23E3B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279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- No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6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504" y="2230052"/>
            <a:ext cx="8064896" cy="1919277"/>
          </a:xfrm>
        </p:spPr>
        <p:txBody>
          <a:bodyPr>
            <a:normAutofit/>
          </a:bodyPr>
          <a:lstStyle>
            <a:lvl1pPr>
              <a:lnSpc>
                <a:spcPts val="3800"/>
              </a:lnSpc>
              <a:spcBef>
                <a:spcPts val="0"/>
              </a:spcBef>
              <a:buNone/>
              <a:defRPr sz="3600" cap="all" baseline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6A19C-BE03-46EF-9E1C-A4C2E695495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7991" y="407592"/>
            <a:ext cx="7386599" cy="341315"/>
          </a:xfrm>
        </p:spPr>
        <p:txBody>
          <a:bodyPr/>
          <a:lstStyle>
            <a:lvl1pPr>
              <a:defRPr sz="2500" b="1" i="0" cap="none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628103" y="748879"/>
            <a:ext cx="7393372" cy="928472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1400" b="0"/>
            </a:lvl1pPr>
            <a:lvl2pPr marL="241228" indent="0">
              <a:buNone/>
              <a:defRPr/>
            </a:lvl2pPr>
            <a:lvl3pPr marL="476321" indent="0">
              <a:buNone/>
              <a:defRPr/>
            </a:lvl3pPr>
            <a:lvl4pPr marL="701196" indent="0">
              <a:buNone/>
              <a:defRPr/>
            </a:lvl4pPr>
            <a:lvl5pPr marL="93629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 rtlCol="0">
            <a:noAutofit/>
          </a:bodyPr>
          <a:lstStyle>
            <a:lvl1pPr defTabSz="801140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000000">
                    <a:tint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5F04BFF-2D8E-4F91-9C63-1E92328C93F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37054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32421" y="1344562"/>
            <a:ext cx="8085413" cy="440965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1102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  <a:lvl2pPr marL="244222" indent="-231369">
              <a:spcAft>
                <a:spcPts val="1102"/>
              </a:spcAft>
              <a:buFont typeface="Arial" panose="020B0604020202020204" pitchFamily="34" charset="0"/>
              <a:buChar char="•"/>
              <a:defRPr sz="1400"/>
            </a:lvl2pPr>
            <a:lvl3pPr marL="488445" indent="-231369">
              <a:spcBef>
                <a:spcPts val="0"/>
              </a:spcBef>
              <a:spcAft>
                <a:spcPts val="1102"/>
              </a:spcAft>
              <a:buFont typeface="Arial" panose="020B0604020202020204" pitchFamily="34" charset="0"/>
              <a:buChar char="–"/>
              <a:defRPr sz="1400"/>
            </a:lvl3pPr>
            <a:lvl4pPr marL="732666" indent="-231369">
              <a:spcBef>
                <a:spcPts val="0"/>
              </a:spcBef>
              <a:spcAft>
                <a:spcPts val="1102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latin typeface="+mj-lt"/>
              </a:defRPr>
            </a:lvl4pPr>
            <a:lvl5pPr marL="964035" indent="-231369">
              <a:spcBef>
                <a:spcPts val="0"/>
              </a:spcBef>
              <a:spcAft>
                <a:spcPts val="1102"/>
              </a:spcAft>
              <a:buClr>
                <a:schemeClr val="accent1"/>
              </a:buClr>
              <a:defRPr sz="1400">
                <a:latin typeface="+mj-lt"/>
              </a:defRPr>
            </a:lvl5pPr>
            <a:lvl6pPr marL="1206117" indent="-244222">
              <a:spcBef>
                <a:spcPts val="0"/>
              </a:spcBef>
              <a:spcAft>
                <a:spcPts val="810"/>
              </a:spcAft>
              <a:buClr>
                <a:schemeClr val="accent1"/>
              </a:buClr>
              <a:defRPr sz="1400">
                <a:latin typeface="+mj-lt"/>
              </a:defRPr>
            </a:lvl6pPr>
            <a:lvl7pPr marL="1452478" indent="-246366">
              <a:spcBef>
                <a:spcPts val="0"/>
              </a:spcBef>
              <a:spcAft>
                <a:spcPts val="810"/>
              </a:spcAft>
              <a:buClr>
                <a:schemeClr val="accent1"/>
              </a:buClr>
              <a:defRPr sz="1400">
                <a:latin typeface="+mj-lt"/>
              </a:defRPr>
            </a:lvl7pPr>
            <a:lvl8pPr marL="1698846" indent="-242080">
              <a:spcAft>
                <a:spcPts val="810"/>
              </a:spcAft>
              <a:buClr>
                <a:schemeClr val="accent1"/>
              </a:buClr>
              <a:defRPr sz="1400">
                <a:latin typeface="+mj-lt"/>
              </a:defRPr>
            </a:lvl8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>
            <a:noAutofit/>
          </a:bodyPr>
          <a:lstStyle>
            <a:lvl1pPr defTabSz="839547">
              <a:defRPr/>
            </a:lvl1pPr>
          </a:lstStyle>
          <a:p>
            <a:pPr>
              <a:defRPr/>
            </a:pPr>
            <a:fld id="{2194F706-5654-4EF5-A905-D5C44BE836D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432426" y="703117"/>
            <a:ext cx="8081048" cy="382060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400" b="1"/>
            </a:lvl1pPr>
            <a:lvl2pPr marL="249680" indent="0">
              <a:buNone/>
              <a:defRPr/>
            </a:lvl2pPr>
            <a:lvl3pPr marL="493017" indent="0">
              <a:buNone/>
              <a:defRPr/>
            </a:lvl3pPr>
            <a:lvl4pPr marL="725770" indent="0">
              <a:buNone/>
              <a:defRPr/>
            </a:lvl4pPr>
            <a:lvl5pPr marL="969105" indent="0">
              <a:buNone/>
              <a:defRPr/>
            </a:lvl5pPr>
          </a:lstStyle>
          <a:p>
            <a:pPr lvl="0"/>
            <a:r>
              <a:rPr lang="en-US" dirty="0"/>
              <a:t>Add a subhead here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23863" y="248232"/>
            <a:ext cx="8091194" cy="446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934137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78" y="368302"/>
            <a:ext cx="1258888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9"/>
          <p:cNvSpPr/>
          <p:nvPr/>
        </p:nvSpPr>
        <p:spPr>
          <a:xfrm>
            <a:off x="8278857" y="6118469"/>
            <a:ext cx="1247775" cy="3540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6" tIns="45671" rIns="91336" bIns="45671" anchor="ctr"/>
          <a:lstStyle/>
          <a:p>
            <a:pPr algn="ctr">
              <a:defRPr/>
            </a:pPr>
            <a:r>
              <a:rPr lang="en-GB" sz="8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INTERNAL USE ONLY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96" y="2230432"/>
            <a:ext cx="7776864" cy="1470025"/>
          </a:xfrm>
        </p:spPr>
        <p:txBody>
          <a:bodyPr anchor="t" anchorCtr="0"/>
          <a:lstStyle>
            <a:lvl1pPr>
              <a:lnSpc>
                <a:spcPts val="4600"/>
              </a:lnSpc>
              <a:defRPr sz="4400" cap="all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6496" y="3861261"/>
            <a:ext cx="7776864" cy="1752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6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3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0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  <a:p>
            <a:r>
              <a:rPr lang="en-US" dirty="0"/>
              <a:t>01 Month 2013</a:t>
            </a:r>
            <a:endParaRPr lang="en-GB" dirty="0"/>
          </a:p>
        </p:txBody>
      </p:sp>
      <p:sp>
        <p:nvSpPr>
          <p:cNvPr id="6" name="hc" descr=" "/>
          <p:cNvSpPr txBox="1"/>
          <p:nvPr userDrawn="1"/>
        </p:nvSpPr>
        <p:spPr>
          <a:xfrm>
            <a:off x="0" y="17"/>
            <a:ext cx="9906000" cy="276999"/>
          </a:xfrm>
          <a:prstGeom prst="rect">
            <a:avLst/>
          </a:prstGeom>
          <a:noFill/>
        </p:spPr>
        <p:txBody>
          <a:bodyPr vert="horz" wrap="square" lIns="91336" tIns="45671" rIns="91336" bIns="45671" rtlCol="0">
            <a:spAutoFit/>
          </a:bodyPr>
          <a:lstStyle/>
          <a:p>
            <a:pPr algn="ctr"/>
            <a:r>
              <a:rPr lang="en-GB" sz="12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7" name="fc" descr=" "/>
          <p:cNvSpPr txBox="1"/>
          <p:nvPr userDrawn="1"/>
        </p:nvSpPr>
        <p:spPr>
          <a:xfrm>
            <a:off x="0" y="6484866"/>
            <a:ext cx="9906000" cy="276999"/>
          </a:xfrm>
          <a:prstGeom prst="rect">
            <a:avLst/>
          </a:prstGeom>
          <a:noFill/>
        </p:spPr>
        <p:txBody>
          <a:bodyPr vert="horz" wrap="square" lIns="91336" tIns="45671" rIns="91336" bIns="45671" rtlCol="0">
            <a:spAutoFit/>
          </a:bodyPr>
          <a:lstStyle/>
          <a:p>
            <a:pPr algn="ctr"/>
            <a:r>
              <a:rPr lang="en-GB" sz="1200" dirty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934900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91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6"/>
          <p:cNvCxnSpPr/>
          <p:nvPr/>
        </p:nvCxnSpPr>
        <p:spPr>
          <a:xfrm flipH="1">
            <a:off x="427046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7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133197" indent="-133197">
              <a:spcBef>
                <a:spcPts val="0"/>
              </a:spcBef>
              <a:spcAft>
                <a:spcPts val="800"/>
              </a:spcAft>
              <a:defRPr sz="1800" baseline="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9C6FE-9654-4457-87DD-909190654A1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85092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91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6"/>
          <p:cNvCxnSpPr/>
          <p:nvPr/>
        </p:nvCxnSpPr>
        <p:spPr>
          <a:xfrm flipH="1">
            <a:off x="427046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8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buNone/>
              <a:defRPr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A7541-5014-49CA-AF31-EEC69EAEA2B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5512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91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7"/>
          <p:cNvCxnSpPr/>
          <p:nvPr/>
        </p:nvCxnSpPr>
        <p:spPr>
          <a:xfrm flipH="1">
            <a:off x="427046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8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800"/>
              </a:spcAft>
              <a:defRPr/>
            </a:lvl1pPr>
            <a:lvl2pPr marL="356770" indent="-174425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 sz="1600"/>
            </a:lvl2pPr>
            <a:lvl3pPr marL="539128" indent="-182352">
              <a:spcBef>
                <a:spcPts val="0"/>
              </a:spcBef>
              <a:spcAft>
                <a:spcPts val="800"/>
              </a:spcAft>
              <a:defRPr sz="1400"/>
            </a:lvl3pPr>
            <a:lvl4pPr marL="713552" indent="-174425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 sz="1400"/>
            </a:lvl4pPr>
            <a:lvl5pPr marL="897491" indent="-183938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48A031C-E8A5-4A17-BCD5-4AD8AFB156E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639299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- No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91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 flipH="1">
            <a:off x="427046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6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504" y="2230080"/>
            <a:ext cx="8064896" cy="1919277"/>
          </a:xfrm>
        </p:spPr>
        <p:txBody>
          <a:bodyPr>
            <a:normAutofit/>
          </a:bodyPr>
          <a:lstStyle>
            <a:lvl1pPr>
              <a:lnSpc>
                <a:spcPts val="3800"/>
              </a:lnSpc>
              <a:spcBef>
                <a:spcPts val="0"/>
              </a:spcBef>
              <a:buNone/>
              <a:defRPr sz="3600" cap="all" baseline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6A19C-BE03-46EF-9E1C-A4C2E695495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27101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- With graphic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91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 flipH="1">
            <a:off x="427046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6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504" y="2230047"/>
            <a:ext cx="8064896" cy="1847269"/>
          </a:xfrm>
        </p:spPr>
        <p:txBody>
          <a:bodyPr>
            <a:normAutofit/>
          </a:bodyPr>
          <a:lstStyle>
            <a:lvl1pPr>
              <a:lnSpc>
                <a:spcPts val="3800"/>
              </a:lnSpc>
              <a:spcBef>
                <a:spcPts val="0"/>
              </a:spcBef>
              <a:buNone/>
              <a:defRPr sz="3600" cap="all" baseline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27451-4371-4A76-9EDC-3017A23E8FE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91616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text withou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91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10"/>
          <p:cNvCxnSpPr/>
          <p:nvPr/>
        </p:nvCxnSpPr>
        <p:spPr>
          <a:xfrm flipH="1">
            <a:off x="427046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1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0963" y="1700824"/>
            <a:ext cx="396000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9771E-06BA-44FE-B584-572508A8C13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64046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lumn tex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91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8"/>
          <p:cNvCxnSpPr/>
          <p:nvPr/>
        </p:nvCxnSpPr>
        <p:spPr>
          <a:xfrm flipH="1">
            <a:off x="427046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9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182352" indent="-182352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/>
            </a:lvl1pPr>
            <a:lvl2pPr marL="361524" indent="-180765">
              <a:spcAft>
                <a:spcPts val="600"/>
              </a:spcAft>
              <a:buFont typeface="Arial" pitchFamily="34" charset="0"/>
              <a:buChar char="•"/>
              <a:defRPr sz="1600"/>
            </a:lvl2pPr>
            <a:lvl3pPr marL="542302" indent="-180765">
              <a:spcAft>
                <a:spcPts val="600"/>
              </a:spcAft>
              <a:buFont typeface="Arial" pitchFamily="34" charset="0"/>
              <a:buChar char="•"/>
              <a:defRPr sz="1400"/>
            </a:lvl3pPr>
            <a:lvl4pPr marL="713552" indent="-171252">
              <a:spcAft>
                <a:spcPts val="600"/>
              </a:spcAft>
              <a:buFont typeface="Arial" pitchFamily="34" charset="0"/>
              <a:buChar char="•"/>
              <a:defRPr sz="1400"/>
            </a:lvl4pPr>
            <a:lvl5pPr marL="894321" indent="-180765">
              <a:spcAft>
                <a:spcPts val="600"/>
              </a:spcAft>
              <a:buFont typeface="Arial" pitchFamily="34" charset="0"/>
              <a:buChar char="•"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0963" y="1700824"/>
            <a:ext cx="3960000" cy="4525963"/>
          </a:xfrm>
        </p:spPr>
        <p:txBody>
          <a:bodyPr>
            <a:normAutofit/>
          </a:bodyPr>
          <a:lstStyle>
            <a:lvl1pPr marL="182352" indent="-182352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/>
            </a:lvl1pPr>
            <a:lvl2pPr marL="361524" indent="-180765">
              <a:spcAft>
                <a:spcPts val="600"/>
              </a:spcAft>
              <a:buFont typeface="Arial" pitchFamily="34" charset="0"/>
              <a:buChar char="•"/>
              <a:defRPr sz="1600"/>
            </a:lvl2pPr>
            <a:lvl3pPr marL="542302" indent="-180765">
              <a:spcAft>
                <a:spcPts val="600"/>
              </a:spcAft>
              <a:buFont typeface="Arial" pitchFamily="34" charset="0"/>
              <a:buChar char="•"/>
              <a:defRPr sz="1400"/>
            </a:lvl3pPr>
            <a:lvl4pPr marL="713552" indent="-171252">
              <a:spcAft>
                <a:spcPts val="600"/>
              </a:spcAft>
              <a:buFont typeface="Arial" pitchFamily="34" charset="0"/>
              <a:buChar char="•"/>
              <a:defRPr sz="1400"/>
            </a:lvl4pPr>
            <a:lvl5pPr marL="894321" indent="-180765">
              <a:spcAft>
                <a:spcPts val="600"/>
              </a:spcAft>
              <a:buFont typeface="Arial" pitchFamily="34" charset="0"/>
              <a:buChar char="•"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6A90F-0026-45C3-8DDF-8B6174732B2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015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- With graphic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6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504" y="2230046"/>
            <a:ext cx="8064896" cy="1847269"/>
          </a:xfrm>
        </p:spPr>
        <p:txBody>
          <a:bodyPr>
            <a:normAutofit/>
          </a:bodyPr>
          <a:lstStyle>
            <a:lvl1pPr>
              <a:lnSpc>
                <a:spcPts val="3800"/>
              </a:lnSpc>
              <a:spcBef>
                <a:spcPts val="0"/>
              </a:spcBef>
              <a:buNone/>
              <a:defRPr sz="3600" cap="all" baseline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27451-4371-4A76-9EDC-3017A23E8FE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91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10"/>
          <p:cNvCxnSpPr/>
          <p:nvPr/>
        </p:nvCxnSpPr>
        <p:spPr>
          <a:xfrm flipH="1">
            <a:off x="427046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1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64056-D2B8-481E-B315-324684082DB6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586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Graphic devic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91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7"/>
          <p:cNvCxnSpPr/>
          <p:nvPr/>
        </p:nvCxnSpPr>
        <p:spPr>
          <a:xfrm flipH="1">
            <a:off x="427046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8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1" descr="arrow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" y="4005282"/>
            <a:ext cx="4719638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2233856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0963" y="1700811"/>
            <a:ext cx="3960000" cy="223224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87409-A15D-4D99-ADF0-78C436B7AC4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08739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 devices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91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10"/>
          <p:cNvCxnSpPr/>
          <p:nvPr/>
        </p:nvCxnSpPr>
        <p:spPr>
          <a:xfrm flipH="1">
            <a:off x="427046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1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7" descr="bubble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1390" y="2085999"/>
            <a:ext cx="5354637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17B3D-D964-4264-AFB1-5BB1ED028FF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86838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 devices - 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91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5"/>
          <p:cNvCxnSpPr/>
          <p:nvPr/>
        </p:nvCxnSpPr>
        <p:spPr>
          <a:xfrm flipH="1">
            <a:off x="427046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7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8" descr="QUOTE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1577" y="1700266"/>
            <a:ext cx="5024437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87C3D-7A62-453B-8E40-04DE4AED904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17649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 devices - Valu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91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5"/>
          <p:cNvCxnSpPr/>
          <p:nvPr/>
        </p:nvCxnSpPr>
        <p:spPr>
          <a:xfrm flipH="1">
            <a:off x="427046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7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C474F-1E03-4443-B2E1-DC1A9AC2414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95645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91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5"/>
          <p:cNvCxnSpPr/>
          <p:nvPr/>
        </p:nvCxnSpPr>
        <p:spPr>
          <a:xfrm flipH="1">
            <a:off x="427046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7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DBE16-C678-44A0-BF49-A771E2CB6F8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76067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ccessability slide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4B3BBB7-C858-C04E-832A-81B61E282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20000"/>
            <a:ext cx="9906000" cy="1093788"/>
          </a:xfrm>
        </p:spPr>
        <p:txBody>
          <a:bodyPr anchor="t" anchorCtr="0">
            <a:normAutofit/>
          </a:bodyPr>
          <a:lstStyle>
            <a:lvl1pPr algn="ctr">
              <a:defRPr sz="36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18302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ign off with legal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6" tIns="45671" rIns="91336" bIns="45671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3" name="Picture 7" descr="LBG PPT Template Design_2007 update_v31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9065" y="1844675"/>
            <a:ext cx="266382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6196013"/>
            <a:ext cx="9906000" cy="215900"/>
          </a:xfrm>
          <a:prstGeom prst="rect">
            <a:avLst/>
          </a:prstGeom>
          <a:noFill/>
        </p:spPr>
        <p:txBody>
          <a:bodyPr lIns="91336" tIns="45671" rIns="91336" bIns="45671">
            <a:spAutoFit/>
          </a:bodyPr>
          <a:lstStyle/>
          <a:p>
            <a:pPr algn="ctr">
              <a:defRPr/>
            </a:pPr>
            <a:r>
              <a:rPr lang="en-GB" sz="800" dirty="0">
                <a:solidFill>
                  <a:srgbClr val="000000"/>
                </a:solidFill>
                <a:ea typeface="ＭＳ Ｐゴシック" pitchFamily="-65" charset="-128"/>
              </a:rPr>
              <a:t>© 2013 Lloyds Banking Group and its subsidiaries</a:t>
            </a:r>
            <a:endParaRPr lang="en-GB" sz="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85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text withou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10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1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0963" y="1700824"/>
            <a:ext cx="396000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9771E-06BA-44FE-B584-572508A8C13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lumn tex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8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9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182489" indent="-182489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/>
            </a:lvl1pPr>
            <a:lvl2pPr marL="361806" indent="-180901">
              <a:spcAft>
                <a:spcPts val="600"/>
              </a:spcAft>
              <a:buFont typeface="Arial" pitchFamily="34" charset="0"/>
              <a:buChar char="•"/>
              <a:defRPr sz="1600"/>
            </a:lvl2pPr>
            <a:lvl3pPr marL="542712" indent="-180901">
              <a:spcAft>
                <a:spcPts val="600"/>
              </a:spcAft>
              <a:buFont typeface="Arial" pitchFamily="34" charset="0"/>
              <a:buChar char="•"/>
              <a:defRPr sz="1400"/>
            </a:lvl3pPr>
            <a:lvl4pPr marL="714094" indent="-171383">
              <a:spcAft>
                <a:spcPts val="600"/>
              </a:spcAft>
              <a:buFont typeface="Arial" pitchFamily="34" charset="0"/>
              <a:buChar char="•"/>
              <a:defRPr sz="1400"/>
            </a:lvl4pPr>
            <a:lvl5pPr marL="894997" indent="-180901">
              <a:spcAft>
                <a:spcPts val="600"/>
              </a:spcAft>
              <a:buFont typeface="Arial" pitchFamily="34" charset="0"/>
              <a:buChar char="•"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0963" y="1700824"/>
            <a:ext cx="3960000" cy="4525963"/>
          </a:xfrm>
        </p:spPr>
        <p:txBody>
          <a:bodyPr>
            <a:normAutofit/>
          </a:bodyPr>
          <a:lstStyle>
            <a:lvl1pPr marL="182489" indent="-182489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/>
            </a:lvl1pPr>
            <a:lvl2pPr marL="361806" indent="-180901">
              <a:spcAft>
                <a:spcPts val="600"/>
              </a:spcAft>
              <a:buFont typeface="Arial" pitchFamily="34" charset="0"/>
              <a:buChar char="•"/>
              <a:defRPr sz="1600"/>
            </a:lvl2pPr>
            <a:lvl3pPr marL="542712" indent="-180901">
              <a:spcAft>
                <a:spcPts val="600"/>
              </a:spcAft>
              <a:buFont typeface="Arial" pitchFamily="34" charset="0"/>
              <a:buChar char="•"/>
              <a:defRPr sz="1400"/>
            </a:lvl3pPr>
            <a:lvl4pPr marL="714094" indent="-171383">
              <a:spcAft>
                <a:spcPts val="600"/>
              </a:spcAft>
              <a:buFont typeface="Arial" pitchFamily="34" charset="0"/>
              <a:buChar char="•"/>
              <a:defRPr sz="1400"/>
            </a:lvl4pPr>
            <a:lvl5pPr marL="894997" indent="-180901">
              <a:spcAft>
                <a:spcPts val="600"/>
              </a:spcAft>
              <a:buFont typeface="Arial" pitchFamily="34" charset="0"/>
              <a:buChar char="•"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6A90F-0026-45C3-8DDF-8B6174732B2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10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1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64056-D2B8-481E-B315-324684082DB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51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5925" y="174629"/>
            <a:ext cx="8066088" cy="109378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15925" y="1700216"/>
            <a:ext cx="8066088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91576" y="6527800"/>
            <a:ext cx="727075" cy="2159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2092A0C-ADCC-45B9-87A3-495C3EC12A4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3" name="hc" descr=" "/>
          <p:cNvSpPr txBox="1"/>
          <p:nvPr/>
        </p:nvSpPr>
        <p:spPr>
          <a:xfrm>
            <a:off x="0" y="14"/>
            <a:ext cx="9906000" cy="276999"/>
          </a:xfrm>
          <a:prstGeom prst="rect">
            <a:avLst/>
          </a:prstGeom>
          <a:noFill/>
        </p:spPr>
        <p:txBody>
          <a:bodyPr vert="horz" wrap="square" lIns="91405" tIns="45701" rIns="91405" bIns="45701" rtlCol="0">
            <a:spAutoFit/>
          </a:bodyPr>
          <a:lstStyle/>
          <a:p>
            <a:pPr algn="ctr"/>
            <a:r>
              <a:rPr lang="en-GB" sz="1200">
                <a:solidFill>
                  <a:schemeClr val="bg1"/>
                </a:solidFill>
              </a:rPr>
              <a:t> 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4" name="fc" descr=" "/>
          <p:cNvSpPr txBox="1"/>
          <p:nvPr/>
        </p:nvSpPr>
        <p:spPr>
          <a:xfrm>
            <a:off x="0" y="6484862"/>
            <a:ext cx="9906000" cy="276999"/>
          </a:xfrm>
          <a:prstGeom prst="rect">
            <a:avLst/>
          </a:prstGeom>
          <a:noFill/>
        </p:spPr>
        <p:txBody>
          <a:bodyPr vert="horz" wrap="square" lIns="91405" tIns="45701" rIns="91405" bIns="45701" rtlCol="0">
            <a:spAutoFit/>
          </a:bodyPr>
          <a:lstStyle/>
          <a:p>
            <a:pPr algn="ctr"/>
            <a:r>
              <a:rPr lang="en-GB" sz="1200">
                <a:solidFill>
                  <a:schemeClr val="bg1"/>
                </a:solidFill>
              </a:rPr>
              <a:t> </a:t>
            </a:r>
            <a:endParaRPr lang="en-GB" sz="12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  <p:sldLayoutId id="2147483788" r:id="rId15"/>
    <p:sldLayoutId id="2147483811" r:id="rId1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kern="1200" cap="all">
          <a:solidFill>
            <a:schemeClr val="accent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5pPr>
      <a:lvl6pPr marL="457021" algn="l" rtl="0" fontAlgn="base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6pPr>
      <a:lvl7pPr marL="914043" algn="l" rtl="0" fontAlgn="base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7pPr>
      <a:lvl8pPr marL="1371061" algn="l" rtl="0" fontAlgn="base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8pPr>
      <a:lvl9pPr marL="1828082" algn="l" rtl="0" fontAlgn="base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9pPr>
    </p:titleStyle>
    <p:bodyStyle>
      <a:lvl1pPr marL="182489" indent="-18248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657" indent="-28563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71142" indent="-1571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9573" indent="-2285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6593" indent="-2285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3612" indent="-228513" algn="l" defTabSz="9140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633" indent="-228513" algn="l" defTabSz="9140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653" indent="-228513" algn="l" defTabSz="9140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675" indent="-228513" algn="l" defTabSz="9140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21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43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61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82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00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26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43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64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5925" y="174629"/>
            <a:ext cx="8066088" cy="109378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66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15925" y="1700216"/>
            <a:ext cx="8066088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91576" y="6527800"/>
            <a:ext cx="727075" cy="2159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589AE54-360F-474D-AB99-8015EE03A5B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3" name="hc" descr=" "/>
          <p:cNvSpPr txBox="1"/>
          <p:nvPr/>
        </p:nvSpPr>
        <p:spPr>
          <a:xfrm>
            <a:off x="0" y="14"/>
            <a:ext cx="9906000" cy="276999"/>
          </a:xfrm>
          <a:prstGeom prst="rect">
            <a:avLst/>
          </a:prstGeom>
          <a:noFill/>
        </p:spPr>
        <p:txBody>
          <a:bodyPr vert="horz" wrap="square" lIns="91405" tIns="45701" rIns="91405" bIns="45701" rtlCol="0">
            <a:spAutoFit/>
          </a:bodyPr>
          <a:lstStyle/>
          <a:p>
            <a:pPr algn="ctr"/>
            <a:r>
              <a:rPr lang="en-GB" sz="1200">
                <a:solidFill>
                  <a:schemeClr val="bg1"/>
                </a:solidFill>
              </a:rPr>
              <a:t> 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4" name="fc" descr=" "/>
          <p:cNvSpPr txBox="1"/>
          <p:nvPr/>
        </p:nvSpPr>
        <p:spPr>
          <a:xfrm>
            <a:off x="0" y="6484862"/>
            <a:ext cx="9906000" cy="276999"/>
          </a:xfrm>
          <a:prstGeom prst="rect">
            <a:avLst/>
          </a:prstGeom>
          <a:noFill/>
        </p:spPr>
        <p:txBody>
          <a:bodyPr vert="horz" wrap="square" lIns="91405" tIns="45701" rIns="91405" bIns="45701" rtlCol="0">
            <a:spAutoFit/>
          </a:bodyPr>
          <a:lstStyle/>
          <a:p>
            <a:pPr algn="ctr"/>
            <a:r>
              <a:rPr lang="en-GB" sz="1200">
                <a:solidFill>
                  <a:schemeClr val="bg1"/>
                </a:solidFill>
              </a:rPr>
              <a:t> </a:t>
            </a:r>
            <a:endParaRPr lang="en-GB" sz="12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  <p:sldLayoutId id="2147483824" r:id="rId13"/>
    <p:sldLayoutId id="2147483825" r:id="rId14"/>
    <p:sldLayoutId id="2147483789" r:id="rId15"/>
    <p:sldLayoutId id="2147483826" r:id="rId1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kern="1200" cap="all">
          <a:solidFill>
            <a:schemeClr val="accent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5pPr>
      <a:lvl6pPr marL="457021" algn="l" rtl="0" fontAlgn="base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6pPr>
      <a:lvl7pPr marL="914043" algn="l" rtl="0" fontAlgn="base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7pPr>
      <a:lvl8pPr marL="1371061" algn="l" rtl="0" fontAlgn="base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8pPr>
      <a:lvl9pPr marL="1828082" algn="l" rtl="0" fontAlgn="base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9pPr>
    </p:titleStyle>
    <p:bodyStyle>
      <a:lvl1pPr marL="182489" indent="-18248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657" indent="-28563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71142" indent="-1571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9573" indent="-2285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6593" indent="-2285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3612" indent="-228513" algn="l" defTabSz="9140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633" indent="-228513" algn="l" defTabSz="9140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653" indent="-228513" algn="l" defTabSz="9140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675" indent="-228513" algn="l" defTabSz="9140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21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43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61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82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00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26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43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64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6504" y="174885"/>
            <a:ext cx="8064896" cy="109387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6504" y="1700827"/>
            <a:ext cx="8064896" cy="442535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91556" y="6528154"/>
            <a:ext cx="727224" cy="2160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eaLnBrk="0" hangingPunct="0"/>
            <a:fld id="{CEE31768-F321-4AAF-8AE0-C4CD1ECF0978}" type="slidenum">
              <a:rPr lang="en-GB" smtClean="0">
                <a:solidFill>
                  <a:srgbClr val="000000"/>
                </a:solidFill>
                <a:ea typeface="ＭＳ Ｐゴシック" pitchFamily="-65" charset="-128"/>
                <a:cs typeface="+mn-cs"/>
              </a:rPr>
              <a:pPr eaLnBrk="0" hangingPunct="0"/>
              <a:t>‹#›</a:t>
            </a:fld>
            <a:endParaRPr lang="en-GB" dirty="0">
              <a:solidFill>
                <a:srgbClr val="000000"/>
              </a:solidFill>
              <a:ea typeface="ＭＳ Ｐゴシック" pitchFamily="-65" charset="-128"/>
              <a:cs typeface="+mn-cs"/>
            </a:endParaRPr>
          </a:p>
        </p:txBody>
      </p:sp>
      <p:sp>
        <p:nvSpPr>
          <p:cNvPr id="4" name="hc" descr=" "/>
          <p:cNvSpPr txBox="1"/>
          <p:nvPr/>
        </p:nvSpPr>
        <p:spPr>
          <a:xfrm>
            <a:off x="0" y="14"/>
            <a:ext cx="9906000" cy="830997"/>
          </a:xfrm>
          <a:prstGeom prst="rect">
            <a:avLst/>
          </a:prstGeom>
          <a:noFill/>
        </p:spPr>
        <p:txBody>
          <a:bodyPr vert="horz" wrap="square" lIns="91405" tIns="45701" rIns="91405" bIns="45701" rtlCol="0">
            <a:spAutoFit/>
          </a:bodyPr>
          <a:lstStyle/>
          <a:p>
            <a:pPr algn="ctr" defTabSz="912457"/>
            <a:r>
              <a:rPr lang="en-GB" sz="4800">
                <a:solidFill>
                  <a:srgbClr val="000000"/>
                </a:solidFill>
                <a:ea typeface="+mn-ea"/>
                <a:cs typeface="+mn-cs"/>
              </a:rPr>
              <a:t> </a:t>
            </a:r>
            <a:endParaRPr lang="en-GB" sz="4800" dirty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" name="fc" descr=" "/>
          <p:cNvSpPr txBox="1"/>
          <p:nvPr/>
        </p:nvSpPr>
        <p:spPr>
          <a:xfrm>
            <a:off x="0" y="6063222"/>
            <a:ext cx="9906000" cy="830997"/>
          </a:xfrm>
          <a:prstGeom prst="rect">
            <a:avLst/>
          </a:prstGeom>
          <a:noFill/>
        </p:spPr>
        <p:txBody>
          <a:bodyPr vert="horz" wrap="square" lIns="91405" tIns="45701" rIns="91405" bIns="45701" rtlCol="0">
            <a:spAutoFit/>
          </a:bodyPr>
          <a:lstStyle/>
          <a:p>
            <a:pPr algn="ctr" defTabSz="912457"/>
            <a:r>
              <a:rPr lang="en-GB" sz="4800">
                <a:solidFill>
                  <a:srgbClr val="000000"/>
                </a:solidFill>
                <a:ea typeface="+mn-ea"/>
                <a:cs typeface="+mn-cs"/>
              </a:rPr>
              <a:t> </a:t>
            </a:r>
            <a:endParaRPr lang="en-GB" sz="4800" dirty="0">
              <a:solidFill>
                <a:srgbClr val="000000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6598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1" r:id="rId1"/>
    <p:sldLayoutId id="2147484052" r:id="rId2"/>
    <p:sldLayoutId id="2147484053" r:id="rId3"/>
    <p:sldLayoutId id="2147484054" r:id="rId4"/>
    <p:sldLayoutId id="2147484055" r:id="rId5"/>
    <p:sldLayoutId id="2147484056" r:id="rId6"/>
    <p:sldLayoutId id="2147484057" r:id="rId7"/>
    <p:sldLayoutId id="2147484058" r:id="rId8"/>
    <p:sldLayoutId id="2147484059" r:id="rId9"/>
    <p:sldLayoutId id="2147484060" r:id="rId10"/>
    <p:sldLayoutId id="2147484061" r:id="rId11"/>
    <p:sldLayoutId id="2147484062" r:id="rId12"/>
    <p:sldLayoutId id="2147484063" r:id="rId13"/>
    <p:sldLayoutId id="2147484064" r:id="rId14"/>
    <p:sldLayoutId id="2147484065" r:id="rId15"/>
    <p:sldLayoutId id="2147484066" r:id="rId16"/>
    <p:sldLayoutId id="2147484067" r:id="rId17"/>
    <p:sldLayoutId id="2147484068" r:id="rId18"/>
    <p:sldLayoutId id="2147484069" r:id="rId19"/>
  </p:sldLayoutIdLst>
  <p:hf hdr="0" ftr="0" dt="0"/>
  <p:txStyles>
    <p:titleStyle>
      <a:lvl1pPr algn="l" defTabSz="914043" rtl="0" eaLnBrk="1" latinLnBrk="0" hangingPunct="1">
        <a:spcBef>
          <a:spcPct val="0"/>
        </a:spcBef>
        <a:buNone/>
        <a:defRPr sz="2600" kern="1200" cap="all" baseline="0">
          <a:solidFill>
            <a:schemeClr val="accent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82489" indent="-182489" algn="l" defTabSz="91404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657" indent="-285639" algn="l" defTabSz="91404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71142" indent="-157100" algn="l" defTabSz="91404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9573" indent="-228513" algn="l" defTabSz="91404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6593" indent="-228513" algn="l" defTabSz="91404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3612" indent="-228513" algn="l" defTabSz="9140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633" indent="-228513" algn="l" defTabSz="9140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653" indent="-228513" algn="l" defTabSz="9140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675" indent="-228513" algn="l" defTabSz="9140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21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43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61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82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00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26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43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64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5925" y="174629"/>
            <a:ext cx="8066088" cy="109378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15925" y="1700216"/>
            <a:ext cx="8066088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91576" y="6527800"/>
            <a:ext cx="727075" cy="2159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2092A0C-ADCC-45B9-87A3-495C3EC12A4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hc" descr=" "/>
          <p:cNvSpPr txBox="1"/>
          <p:nvPr/>
        </p:nvSpPr>
        <p:spPr>
          <a:xfrm>
            <a:off x="0" y="17"/>
            <a:ext cx="9906000" cy="276999"/>
          </a:xfrm>
          <a:prstGeom prst="rect">
            <a:avLst/>
          </a:prstGeom>
          <a:noFill/>
        </p:spPr>
        <p:txBody>
          <a:bodyPr vert="horz" wrap="square" lIns="91336" tIns="45671" rIns="91336" bIns="45671" rtlCol="0">
            <a:spAutoFit/>
          </a:bodyPr>
          <a:lstStyle/>
          <a:p>
            <a:pPr algn="ctr"/>
            <a:r>
              <a:rPr lang="en-GB" sz="12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4" name="fc" descr=" "/>
          <p:cNvSpPr txBox="1"/>
          <p:nvPr/>
        </p:nvSpPr>
        <p:spPr>
          <a:xfrm>
            <a:off x="0" y="6484866"/>
            <a:ext cx="9906000" cy="276999"/>
          </a:xfrm>
          <a:prstGeom prst="rect">
            <a:avLst/>
          </a:prstGeom>
          <a:noFill/>
        </p:spPr>
        <p:txBody>
          <a:bodyPr vert="horz" wrap="square" lIns="91336" tIns="45671" rIns="91336" bIns="45671" rtlCol="0">
            <a:spAutoFit/>
          </a:bodyPr>
          <a:lstStyle/>
          <a:p>
            <a:pPr algn="ctr"/>
            <a:r>
              <a:rPr lang="en-GB" sz="1200" dirty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23296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7" r:id="rId1"/>
    <p:sldLayoutId id="2147484128" r:id="rId2"/>
    <p:sldLayoutId id="2147484129" r:id="rId3"/>
    <p:sldLayoutId id="2147484130" r:id="rId4"/>
    <p:sldLayoutId id="2147484131" r:id="rId5"/>
    <p:sldLayoutId id="2147484132" r:id="rId6"/>
    <p:sldLayoutId id="2147484133" r:id="rId7"/>
    <p:sldLayoutId id="2147484134" r:id="rId8"/>
    <p:sldLayoutId id="2147484135" r:id="rId9"/>
    <p:sldLayoutId id="2147484136" r:id="rId10"/>
    <p:sldLayoutId id="2147484137" r:id="rId11"/>
    <p:sldLayoutId id="2147484138" r:id="rId12"/>
    <p:sldLayoutId id="2147484139" r:id="rId13"/>
    <p:sldLayoutId id="2147484140" r:id="rId14"/>
    <p:sldLayoutId id="2147484141" r:id="rId15"/>
    <p:sldLayoutId id="2147484142" r:id="rId1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kern="1200" cap="all">
          <a:solidFill>
            <a:schemeClr val="accent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5pPr>
      <a:lvl6pPr marL="456676" algn="l" rtl="0" fontAlgn="base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6pPr>
      <a:lvl7pPr marL="913359" algn="l" rtl="0" fontAlgn="base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7pPr>
      <a:lvl8pPr marL="1370031" algn="l" rtl="0" fontAlgn="base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8pPr>
      <a:lvl9pPr marL="1826700" algn="l" rtl="0" fontAlgn="base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9pPr>
    </p:titleStyle>
    <p:bodyStyle>
      <a:lvl1pPr marL="182352" indent="-18235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089" indent="-28542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70339" indent="-15698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8369" indent="-2283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5034" indent="-2283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1717" indent="-228340" algn="l" defTabSz="91335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392" indent="-228340" algn="l" defTabSz="91335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062" indent="-228340" algn="l" defTabSz="91335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740" indent="-228340" algn="l" defTabSz="91335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3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76" algn="l" defTabSz="9133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359" algn="l" defTabSz="9133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031" algn="l" defTabSz="9133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700" algn="l" defTabSz="9133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365" algn="l" defTabSz="9133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070" algn="l" defTabSz="9133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727" algn="l" defTabSz="9133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404" algn="l" defTabSz="9133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22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@KingPriceIns/the-most-bizarre-insurance-claims-to-date-62520dc6ca12" TargetMode="External"/><Relationship Id="rId2" Type="http://schemas.openxmlformats.org/officeDocument/2006/relationships/hyperlink" Target="https://beardoholic.com/lloyds-insuring-facial-hair" TargetMode="External"/><Relationship Id="rId1" Type="http://schemas.openxmlformats.org/officeDocument/2006/relationships/slideLayout" Target="../slideLayouts/slideLayout66.xml"/><Relationship Id="rId4" Type="http://schemas.openxmlformats.org/officeDocument/2006/relationships/hyperlink" Target="https://www.compare.com/auto-insurance/coverage/top-10-weirdest-insurance-claim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6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loyds Bank logo">
            <a:extLst>
              <a:ext uri="{FF2B5EF4-FFF2-40B4-BE49-F238E27FC236}">
                <a16:creationId xmlns:a16="http://schemas.microsoft.com/office/drawing/2014/main" id="{DFF45E69-A396-9244-A63F-7AAAA038C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11505AB-A6AC-FE42-BCFB-CB304C500C12}"/>
              </a:ext>
            </a:extLst>
          </p:cNvPr>
          <p:cNvSpPr txBox="1"/>
          <p:nvPr/>
        </p:nvSpPr>
        <p:spPr>
          <a:xfrm>
            <a:off x="494952" y="1606720"/>
            <a:ext cx="4776927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Let’s talk about money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12E97B-F131-DF46-BE5A-C55CB5B4E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822" y="2148960"/>
            <a:ext cx="9411048" cy="1093788"/>
          </a:xfrm>
        </p:spPr>
        <p:txBody>
          <a:bodyPr>
            <a:normAutofit/>
          </a:bodyPr>
          <a:lstStyle/>
          <a:p>
            <a:pPr lvl="0" algn="l" eaLnBrk="1" hangingPunct="1">
              <a:lnSpc>
                <a:spcPts val="3800"/>
              </a:lnSpc>
            </a:pPr>
            <a:r>
              <a:rPr lang="en-US" sz="4000" b="1" cap="none" dirty="0">
                <a:solidFill>
                  <a:srgbClr val="FFFFFF"/>
                </a:solidFill>
                <a:ea typeface="ＭＳ Ｐゴシック"/>
              </a:rPr>
              <a:t>Risking it, </a:t>
            </a:r>
            <a:br>
              <a:rPr lang="en-US" sz="4000" b="1" cap="none" dirty="0">
                <a:solidFill>
                  <a:srgbClr val="FFFFFF"/>
                </a:solidFill>
                <a:ea typeface="ＭＳ Ｐゴシック"/>
              </a:rPr>
            </a:br>
            <a:r>
              <a:rPr lang="en-US" sz="4000" b="1" cap="none" dirty="0">
                <a:solidFill>
                  <a:srgbClr val="FFFFFF"/>
                </a:solidFill>
                <a:ea typeface="ＭＳ Ｐゴシック"/>
              </a:rPr>
              <a:t>is it worth it?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8E96C0-CD1A-AC4D-ABA0-ED178591F82E}"/>
              </a:ext>
            </a:extLst>
          </p:cNvPr>
          <p:cNvSpPr txBox="1"/>
          <p:nvPr/>
        </p:nvSpPr>
        <p:spPr>
          <a:xfrm>
            <a:off x="528113" y="5842238"/>
            <a:ext cx="755583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This material is intended for information purposes only and does not constitute advice or a recommendation.</a:t>
            </a:r>
          </a:p>
        </p:txBody>
      </p:sp>
      <p:pic>
        <p:nvPicPr>
          <p:cNvPr id="3" name="Picture 2" descr="Young money formerly pfeg &#10;FINANCIAL EDUCATION QUALITY MARK RECOMMENDED FINANCIAL EDUCATION RESOURCE Assessed by independent experts Supported By the Money Advice Service Issue No. 0152 | Issue Date: January 2025">
            <a:extLst>
              <a:ext uri="{FF2B5EF4-FFF2-40B4-BE49-F238E27FC236}">
                <a16:creationId xmlns:a16="http://schemas.microsoft.com/office/drawing/2014/main" id="{A740BC28-CED4-8C16-DDFE-07FE40250E3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94952" y="378568"/>
            <a:ext cx="1732278" cy="101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8407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18720-84FF-CA4D-AF09-D03D054DF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20000"/>
            <a:ext cx="9906000" cy="611635"/>
          </a:xfrm>
        </p:spPr>
        <p:txBody>
          <a:bodyPr>
            <a:normAutofit/>
          </a:bodyPr>
          <a:lstStyle/>
          <a:p>
            <a:pPr lvl="0" eaLnBrk="1" hangingPunct="1">
              <a:lnSpc>
                <a:spcPts val="3800"/>
              </a:lnSpc>
            </a:pPr>
            <a:r>
              <a:rPr lang="en-US" cap="none" dirty="0">
                <a:solidFill>
                  <a:srgbClr val="00864F"/>
                </a:solidFill>
                <a:ea typeface="ＭＳ Ｐゴシック"/>
              </a:rPr>
              <a:t>Types of financial fraud &amp; scams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D2BC1EF-C15A-CD4B-9792-F355B42760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3904" y="1665379"/>
            <a:ext cx="2901123" cy="4855404"/>
          </a:xfrm>
          <a:prstGeom prst="rect">
            <a:avLst/>
          </a:prstGeom>
          <a:solidFill>
            <a:srgbClr val="78B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1B236E7-2E68-A640-99C6-22A0EE0C6FAE}"/>
              </a:ext>
            </a:extLst>
          </p:cNvPr>
          <p:cNvSpPr txBox="1"/>
          <p:nvPr/>
        </p:nvSpPr>
        <p:spPr>
          <a:xfrm>
            <a:off x="1113898" y="1828376"/>
            <a:ext cx="21211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solidFill>
                  <a:schemeClr val="bg1"/>
                </a:solidFill>
              </a:rPr>
              <a:t>Card not present fraud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5CDDF8-FEF4-8340-8824-85041296E55D}"/>
              </a:ext>
            </a:extLst>
          </p:cNvPr>
          <p:cNvSpPr txBox="1"/>
          <p:nvPr/>
        </p:nvSpPr>
        <p:spPr>
          <a:xfrm>
            <a:off x="474558" y="2692843"/>
            <a:ext cx="2558009" cy="305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50" dirty="0">
                <a:solidFill>
                  <a:schemeClr val="bg1"/>
                </a:solidFill>
              </a:rPr>
              <a:t>Card not present fraud is a type of third-party fraud in which the physical card or PIN does not have to be present – the card details have been fraudulently used to transact with an online retailer, or over the phone or by mail order.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A657ECE-FAA3-C844-8469-27EC84866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74617" y="1661141"/>
            <a:ext cx="6107299" cy="4855405"/>
          </a:xfrm>
          <a:prstGeom prst="rect">
            <a:avLst/>
          </a:prstGeom>
          <a:solidFill>
            <a:srgbClr val="008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B23DF11-DE97-F642-AAF7-3B71F92389A3}"/>
              </a:ext>
            </a:extLst>
          </p:cNvPr>
          <p:cNvSpPr txBox="1"/>
          <p:nvPr/>
        </p:nvSpPr>
        <p:spPr>
          <a:xfrm>
            <a:off x="3835925" y="1876714"/>
            <a:ext cx="18755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GB" sz="2200" dirty="0">
                <a:solidFill>
                  <a:schemeClr val="bg1"/>
                </a:solidFill>
              </a:rPr>
              <a:t>Scam calls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3D57B1D-86C2-2043-8C4B-80947883F9A5}"/>
              </a:ext>
            </a:extLst>
          </p:cNvPr>
          <p:cNvSpPr txBox="1"/>
          <p:nvPr/>
        </p:nvSpPr>
        <p:spPr>
          <a:xfrm>
            <a:off x="3599893" y="2426234"/>
            <a:ext cx="5891348" cy="3901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sz="1750" b="1" dirty="0">
                <a:solidFill>
                  <a:schemeClr val="bg1"/>
                </a:solidFill>
              </a:rPr>
              <a:t>Safe account scams: </a:t>
            </a:r>
          </a:p>
          <a:p>
            <a:pPr>
              <a:spcAft>
                <a:spcPts val="1200"/>
              </a:spcAft>
            </a:pPr>
            <a:r>
              <a:rPr lang="en-GB" sz="1750" dirty="0">
                <a:solidFill>
                  <a:schemeClr val="bg1"/>
                </a:solidFill>
              </a:rPr>
              <a:t>Someone contacts you pretending to be your bank, the police or other governing bodies. They trick you and ask you to transfer money into a ‘safe’ account, which you do. When in fact, the account is the fraudsters.</a:t>
            </a:r>
          </a:p>
          <a:p>
            <a:pPr>
              <a:spcAft>
                <a:spcPts val="1200"/>
              </a:spcAft>
            </a:pPr>
            <a:r>
              <a:rPr lang="en-GB" sz="1750" b="1" dirty="0">
                <a:solidFill>
                  <a:schemeClr val="bg1"/>
                </a:solidFill>
              </a:rPr>
              <a:t>Authorised push payments: </a:t>
            </a:r>
            <a:r>
              <a:rPr lang="en-GB" sz="1750" dirty="0">
                <a:solidFill>
                  <a:schemeClr val="bg1"/>
                </a:solidFill>
              </a:rPr>
              <a:t>Scammers can pose as a legitimate business which you might already be dealing with. You then send them money instead of to the </a:t>
            </a:r>
            <a:br>
              <a:rPr lang="en-GB" sz="1750" dirty="0">
                <a:solidFill>
                  <a:schemeClr val="bg1"/>
                </a:solidFill>
              </a:rPr>
            </a:br>
            <a:r>
              <a:rPr lang="en-GB" sz="1750" dirty="0">
                <a:solidFill>
                  <a:schemeClr val="bg1"/>
                </a:solidFill>
              </a:rPr>
              <a:t>real person.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GB" sz="1750" b="1" dirty="0">
                <a:solidFill>
                  <a:schemeClr val="bg1"/>
                </a:solidFill>
              </a:rPr>
              <a:t>Computer virus scams: </a:t>
            </a:r>
            <a:r>
              <a:rPr lang="en-GB" sz="1750" dirty="0">
                <a:solidFill>
                  <a:schemeClr val="bg1"/>
                </a:solidFill>
              </a:rPr>
              <a:t>Someone contacts you pretending to be your telephone or internet company. They tell you that there is a problem with your computer. You log in and give them access to solve the issue.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E6896C-521D-5346-B6EC-230FE51375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979" y="1942439"/>
            <a:ext cx="526123" cy="42089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EF2759E-4245-3C4F-8B13-15D1902E6F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2316" y="1888289"/>
            <a:ext cx="172853" cy="43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217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0AA4D-8A12-304A-92B0-9D7B0CBBE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20000"/>
            <a:ext cx="9906000" cy="585339"/>
          </a:xfrm>
        </p:spPr>
        <p:txBody>
          <a:bodyPr>
            <a:normAutofit/>
          </a:bodyPr>
          <a:lstStyle/>
          <a:p>
            <a:pPr lvl="0" eaLnBrk="1" hangingPunct="1">
              <a:lnSpc>
                <a:spcPts val="3800"/>
              </a:lnSpc>
            </a:pPr>
            <a:r>
              <a:rPr lang="en-US" cap="none" dirty="0" err="1">
                <a:solidFill>
                  <a:srgbClr val="00864F"/>
                </a:solidFill>
                <a:ea typeface="ＭＳ Ｐゴシック"/>
              </a:rPr>
              <a:t>Recognising</a:t>
            </a:r>
            <a:r>
              <a:rPr lang="en-US" cap="none" dirty="0">
                <a:solidFill>
                  <a:srgbClr val="00864F"/>
                </a:solidFill>
                <a:ea typeface="ＭＳ Ｐゴシック"/>
              </a:rPr>
              <a:t> fraud and scams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0D48A0-8305-BA42-877C-26BAE334DB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884557"/>
            <a:ext cx="9906000" cy="4973444"/>
          </a:xfrm>
          <a:prstGeom prst="rect">
            <a:avLst/>
          </a:prstGeom>
          <a:solidFill>
            <a:srgbClr val="99999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Content Placeholder 4" descr="A screenshot from Twitter of a PayPal advertisement asking the recipient to log into their account and verify their details for a chance to be in Paypal’s new year draw.">
            <a:extLst>
              <a:ext uri="{FF2B5EF4-FFF2-40B4-BE49-F238E27FC236}">
                <a16:creationId xmlns:a16="http://schemas.microsoft.com/office/drawing/2014/main" id="{0A877F97-CD3B-2345-9E21-0E573FCE06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105" y="2205246"/>
            <a:ext cx="3839373" cy="4281434"/>
          </a:xfrm>
          <a:prstGeom prst="rect">
            <a:avLst/>
          </a:prstGeom>
        </p:spPr>
      </p:pic>
      <p:pic>
        <p:nvPicPr>
          <p:cNvPr id="8" name="Picture 7" descr="A screenshot of a text message from an unknown number saying: Your Apple account is now locked. Complete the form below to restore access. The message underneath says tap to load preview. ">
            <a:extLst>
              <a:ext uri="{FF2B5EF4-FFF2-40B4-BE49-F238E27FC236}">
                <a16:creationId xmlns:a16="http://schemas.microsoft.com/office/drawing/2014/main" id="{EB978B07-D438-7B4B-8807-2300387C52B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630" y="2255878"/>
            <a:ext cx="3696265" cy="423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188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69C11EA-8F67-F635-5AF9-7F5797E702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2730043"/>
            <a:ext cx="9906000" cy="4127957"/>
          </a:xfrm>
          <a:prstGeom prst="rect">
            <a:avLst/>
          </a:prstGeom>
          <a:solidFill>
            <a:srgbClr val="99999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CAFEA67-FBE3-7E5A-A759-44FDEC66483A}"/>
              </a:ext>
            </a:extLst>
          </p:cNvPr>
          <p:cNvGrpSpPr/>
          <p:nvPr/>
        </p:nvGrpSpPr>
        <p:grpSpPr>
          <a:xfrm>
            <a:off x="918308" y="4080600"/>
            <a:ext cx="1373915" cy="1941059"/>
            <a:chOff x="5963273" y="4080600"/>
            <a:chExt cx="1373915" cy="194105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542B3CF-66C1-9549-B03D-866848DA48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963273" y="4080600"/>
              <a:ext cx="1373915" cy="1941059"/>
            </a:xfrm>
            <a:prstGeom prst="rect">
              <a:avLst/>
            </a:prstGeom>
            <a:solidFill>
              <a:srgbClr val="0D55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5AE69CA-4AEB-FB40-9F55-027E9EF319E8}"/>
                </a:ext>
              </a:extLst>
            </p:cNvPr>
            <p:cNvSpPr txBox="1"/>
            <p:nvPr/>
          </p:nvSpPr>
          <p:spPr>
            <a:xfrm>
              <a:off x="5968369" y="4941324"/>
              <a:ext cx="136372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 algn="ctr">
                <a:buNone/>
              </a:pPr>
              <a:r>
                <a:rPr lang="en-GB" sz="1800" b="1" dirty="0">
                  <a:solidFill>
                    <a:schemeClr val="bg1"/>
                  </a:solidFill>
                </a:rPr>
                <a:t>£104m</a:t>
              </a:r>
              <a:endParaRPr lang="en-GB" sz="1800" dirty="0">
                <a:solidFill>
                  <a:schemeClr val="bg1"/>
                </a:solidFill>
              </a:endParaRPr>
            </a:p>
            <a:p>
              <a:pPr marL="0" indent="0" algn="ctr">
                <a:buNone/>
              </a:pPr>
              <a:r>
                <a:rPr lang="en-GB" sz="1400" dirty="0">
                  <a:solidFill>
                    <a:schemeClr val="bg1"/>
                  </a:solidFill>
                </a:rPr>
                <a:t>Lost and stolen card fraud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386A38E-BD89-E656-D03D-273FCD03C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40610" y="4323099"/>
              <a:ext cx="577850" cy="381000"/>
            </a:xfrm>
            <a:prstGeom prst="rect">
              <a:avLst/>
            </a:prstGeom>
          </p:spPr>
        </p:pic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EA98DD51-44BE-E646-9C69-33E78036A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20000"/>
            <a:ext cx="9906000" cy="611901"/>
          </a:xfrm>
        </p:spPr>
        <p:txBody>
          <a:bodyPr>
            <a:normAutofit/>
          </a:bodyPr>
          <a:lstStyle/>
          <a:p>
            <a:pPr lvl="0" eaLnBrk="1" hangingPunct="1">
              <a:lnSpc>
                <a:spcPts val="3800"/>
              </a:lnSpc>
            </a:pPr>
            <a:r>
              <a:rPr lang="en-US" cap="none" dirty="0">
                <a:solidFill>
                  <a:srgbClr val="00864F"/>
                </a:solidFill>
                <a:ea typeface="ＭＳ Ｐゴシック"/>
              </a:rPr>
              <a:t>Financial fraud – what does it cost?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E7728A-F399-224A-8DF8-DC9A723694B9}"/>
              </a:ext>
            </a:extLst>
          </p:cNvPr>
          <p:cNvSpPr txBox="1"/>
          <p:nvPr/>
        </p:nvSpPr>
        <p:spPr>
          <a:xfrm>
            <a:off x="1180618" y="1488083"/>
            <a:ext cx="775503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dirty="0"/>
              <a:t>It’s a big problem: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BD94E13-DAD1-A14C-96F5-A0516998D937}"/>
              </a:ext>
            </a:extLst>
          </p:cNvPr>
          <p:cNvSpPr txBox="1"/>
          <p:nvPr/>
        </p:nvSpPr>
        <p:spPr>
          <a:xfrm>
            <a:off x="279835" y="3226831"/>
            <a:ext cx="935908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r>
              <a:rPr lang="en-GB" b="1" dirty="0">
                <a:solidFill>
                  <a:srgbClr val="006C32"/>
                </a:solidFill>
              </a:rPr>
              <a:t>£1.17 billion </a:t>
            </a:r>
            <a:r>
              <a:rPr lang="en-GB" dirty="0"/>
              <a:t>was lost to financial fraud in 2023, including: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6C86086-33CF-F64B-BE53-41BF1893C29E}"/>
              </a:ext>
            </a:extLst>
          </p:cNvPr>
          <p:cNvSpPr txBox="1"/>
          <p:nvPr/>
        </p:nvSpPr>
        <p:spPr>
          <a:xfrm>
            <a:off x="2214652" y="6224241"/>
            <a:ext cx="54766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GB" sz="1400" dirty="0"/>
              <a:t>Figures from UK Finance 2024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53099AB-7FEE-A40C-7127-0BAFB771DEC7}"/>
              </a:ext>
            </a:extLst>
          </p:cNvPr>
          <p:cNvGrpSpPr/>
          <p:nvPr/>
        </p:nvGrpSpPr>
        <p:grpSpPr>
          <a:xfrm>
            <a:off x="4286225" y="4080600"/>
            <a:ext cx="1373915" cy="1941059"/>
            <a:chOff x="290970" y="4080600"/>
            <a:chExt cx="1373915" cy="194105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0439C24-258A-0A42-8880-55E38A9832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90970" y="4080600"/>
              <a:ext cx="1373915" cy="1941059"/>
            </a:xfrm>
            <a:prstGeom prst="rect">
              <a:avLst/>
            </a:prstGeom>
            <a:solidFill>
              <a:srgbClr val="78B6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BDDE20D-97EB-554B-A2F6-3DFA9FBA585C}"/>
                </a:ext>
              </a:extLst>
            </p:cNvPr>
            <p:cNvSpPr txBox="1"/>
            <p:nvPr/>
          </p:nvSpPr>
          <p:spPr>
            <a:xfrm>
              <a:off x="290970" y="4941324"/>
              <a:ext cx="1373915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 algn="ctr">
                <a:buNone/>
              </a:pPr>
              <a:r>
                <a:rPr lang="en-GB" sz="1800" b="1" dirty="0">
                  <a:solidFill>
                    <a:schemeClr val="bg1"/>
                  </a:solidFill>
                </a:rPr>
                <a:t>£17.6m</a:t>
              </a:r>
              <a:endParaRPr lang="en-GB" sz="1800" dirty="0">
                <a:solidFill>
                  <a:schemeClr val="bg1"/>
                </a:solidFill>
              </a:endParaRPr>
            </a:p>
            <a:p>
              <a:pPr marL="0" indent="0" algn="ctr">
                <a:buNone/>
              </a:pPr>
              <a:r>
                <a:rPr lang="en-GB" sz="1400" dirty="0">
                  <a:solidFill>
                    <a:schemeClr val="bg1"/>
                  </a:solidFill>
                </a:rPr>
                <a:t>Telephone </a:t>
              </a:r>
              <a:br>
                <a:rPr lang="en-GB" sz="1400" dirty="0">
                  <a:solidFill>
                    <a:schemeClr val="bg1"/>
                  </a:solidFill>
                </a:rPr>
              </a:br>
              <a:r>
                <a:rPr lang="en-GB" sz="1400" dirty="0">
                  <a:solidFill>
                    <a:schemeClr val="bg1"/>
                  </a:solidFill>
                </a:rPr>
                <a:t>banking fraud</a:t>
              </a: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5179E14-3AA2-9A43-AEE7-1B977A4ADB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2261" y="4294305"/>
              <a:ext cx="171333" cy="434922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42C17A30-60B3-FDC9-BD4D-8654335E1ECC}"/>
              </a:ext>
            </a:extLst>
          </p:cNvPr>
          <p:cNvGrpSpPr/>
          <p:nvPr/>
        </p:nvGrpSpPr>
        <p:grpSpPr>
          <a:xfrm>
            <a:off x="5966871" y="4080600"/>
            <a:ext cx="1373915" cy="1941059"/>
            <a:chOff x="1882266" y="4080600"/>
            <a:chExt cx="1373915" cy="194105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C7BC577-DE04-7949-9DCB-DC2C0113DC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882266" y="4080600"/>
              <a:ext cx="1373915" cy="1941059"/>
            </a:xfrm>
            <a:prstGeom prst="rect">
              <a:avLst/>
            </a:prstGeom>
            <a:solidFill>
              <a:srgbClr val="2178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6A80392-2B78-9047-A1B8-0CD77D767A0E}"/>
                </a:ext>
              </a:extLst>
            </p:cNvPr>
            <p:cNvSpPr txBox="1"/>
            <p:nvPr/>
          </p:nvSpPr>
          <p:spPr>
            <a:xfrm>
              <a:off x="1885579" y="4941324"/>
              <a:ext cx="1367289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 algn="ctr">
                <a:buNone/>
              </a:pPr>
              <a:r>
                <a:rPr lang="en-GB" sz="1800" b="1" dirty="0">
                  <a:solidFill>
                    <a:schemeClr val="bg1"/>
                  </a:solidFill>
                </a:rPr>
                <a:t>£88.7m</a:t>
              </a:r>
              <a:endParaRPr lang="en-GB" sz="1800" dirty="0">
                <a:solidFill>
                  <a:schemeClr val="bg1"/>
                </a:solidFill>
              </a:endParaRPr>
            </a:p>
            <a:p>
              <a:pPr marL="0" indent="0" algn="ctr">
                <a:buNone/>
              </a:pPr>
              <a:r>
                <a:rPr lang="en-GB" sz="1400" dirty="0">
                  <a:solidFill>
                    <a:schemeClr val="bg1"/>
                  </a:solidFill>
                </a:rPr>
                <a:t>Internet </a:t>
              </a:r>
              <a:br>
                <a:rPr lang="en-GB" sz="1400" dirty="0">
                  <a:solidFill>
                    <a:schemeClr val="bg1"/>
                  </a:solidFill>
                </a:rPr>
              </a:br>
              <a:r>
                <a:rPr lang="en-GB" sz="1400" dirty="0">
                  <a:solidFill>
                    <a:schemeClr val="bg1"/>
                  </a:solidFill>
                </a:rPr>
                <a:t>banking fraud</a:t>
              </a: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71DC7971-D4F8-2A48-876D-E698967AC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49051" y="4284877"/>
              <a:ext cx="240344" cy="471949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CDCCF84-A0EF-0C08-2DDA-911669188058}"/>
              </a:ext>
            </a:extLst>
          </p:cNvPr>
          <p:cNvGrpSpPr/>
          <p:nvPr/>
        </p:nvGrpSpPr>
        <p:grpSpPr>
          <a:xfrm>
            <a:off x="2598954" y="4080600"/>
            <a:ext cx="1380540" cy="1941059"/>
            <a:chOff x="3473562" y="4080600"/>
            <a:chExt cx="1380540" cy="1941059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5EDBDA6-FD87-674E-A8C5-951F88B91B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476875" y="4080600"/>
              <a:ext cx="1373915" cy="1941059"/>
            </a:xfrm>
            <a:prstGeom prst="rect">
              <a:avLst/>
            </a:prstGeom>
            <a:solidFill>
              <a:srgbClr val="006C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4F66034-BBD0-A440-8359-74AB132A9EA5}"/>
                </a:ext>
              </a:extLst>
            </p:cNvPr>
            <p:cNvSpPr txBox="1"/>
            <p:nvPr/>
          </p:nvSpPr>
          <p:spPr>
            <a:xfrm>
              <a:off x="3473562" y="4941324"/>
              <a:ext cx="1380540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 algn="ctr">
                <a:buNone/>
              </a:pPr>
              <a:r>
                <a:rPr lang="en-GB" sz="1800" b="1" dirty="0">
                  <a:solidFill>
                    <a:schemeClr val="bg1"/>
                  </a:solidFill>
                </a:rPr>
                <a:t>£25.6m</a:t>
              </a:r>
              <a:endParaRPr lang="en-GB" sz="1800" dirty="0">
                <a:solidFill>
                  <a:schemeClr val="bg1"/>
                </a:solidFill>
              </a:endParaRPr>
            </a:p>
            <a:p>
              <a:pPr marL="0" indent="0" algn="ctr">
                <a:buNone/>
              </a:pPr>
              <a:r>
                <a:rPr lang="en-GB" sz="1400" dirty="0">
                  <a:solidFill>
                    <a:schemeClr val="bg1"/>
                  </a:solidFill>
                </a:rPr>
                <a:t>Cash machine</a:t>
              </a:r>
              <a:br>
                <a:rPr lang="en-GB" sz="1400" dirty="0">
                  <a:solidFill>
                    <a:schemeClr val="bg1"/>
                  </a:solidFill>
                </a:rPr>
              </a:br>
              <a:r>
                <a:rPr lang="en-GB" sz="1400" dirty="0">
                  <a:solidFill>
                    <a:schemeClr val="bg1"/>
                  </a:solidFill>
                </a:rPr>
                <a:t>fraud</a:t>
              </a: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DD6B2AD-EDF7-EE49-A30F-FCF63C223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74907" y="4323099"/>
              <a:ext cx="577850" cy="381000"/>
            </a:xfrm>
            <a:prstGeom prst="rect">
              <a:avLst/>
            </a:prstGeom>
          </p:spPr>
        </p:pic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FF535881-24FA-CF4A-B3BD-A6030D935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47516" y="4080600"/>
            <a:ext cx="1373915" cy="1941059"/>
          </a:xfrm>
          <a:prstGeom prst="rect">
            <a:avLst/>
          </a:prstGeom>
          <a:solidFill>
            <a:srgbClr val="0247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1630B75-D93D-3749-8783-55A87A350BCC}"/>
              </a:ext>
            </a:extLst>
          </p:cNvPr>
          <p:cNvSpPr txBox="1"/>
          <p:nvPr/>
        </p:nvSpPr>
        <p:spPr>
          <a:xfrm>
            <a:off x="7650356" y="4941324"/>
            <a:ext cx="136823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GB" sz="1800" b="1" dirty="0">
                <a:solidFill>
                  <a:schemeClr val="bg1"/>
                </a:solidFill>
              </a:rPr>
              <a:t>£45.5m</a:t>
            </a:r>
            <a:endParaRPr lang="en-GB" sz="18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sz="1400" dirty="0">
                <a:solidFill>
                  <a:schemeClr val="bg1"/>
                </a:solidFill>
              </a:rPr>
              <a:t>Mobile banking fraud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45C3EDB-70F7-CD3D-42A0-72FA9DC10E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8131430" y="4229457"/>
            <a:ext cx="403131" cy="594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197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79C49-CB0D-C748-9247-BAFF9A452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20000"/>
            <a:ext cx="9906000" cy="605217"/>
          </a:xfrm>
        </p:spPr>
        <p:txBody>
          <a:bodyPr>
            <a:normAutofit/>
          </a:bodyPr>
          <a:lstStyle/>
          <a:p>
            <a:pPr lvl="0" eaLnBrk="1" hangingPunct="1">
              <a:lnSpc>
                <a:spcPts val="3800"/>
              </a:lnSpc>
            </a:pPr>
            <a:r>
              <a:rPr lang="en-US" cap="none" dirty="0">
                <a:solidFill>
                  <a:srgbClr val="00864F"/>
                </a:solidFill>
                <a:ea typeface="ＭＳ Ｐゴシック"/>
              </a:rPr>
              <a:t>What can I do to protect myself?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E7728A-F399-224A-8DF8-DC9A723694B9}"/>
              </a:ext>
            </a:extLst>
          </p:cNvPr>
          <p:cNvSpPr txBox="1"/>
          <p:nvPr/>
        </p:nvSpPr>
        <p:spPr>
          <a:xfrm>
            <a:off x="1180618" y="1488083"/>
            <a:ext cx="775503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dirty="0"/>
              <a:t>In 60 seconds …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26F229-9F62-4C4A-A24C-D7B0875D0C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92738" y="2739600"/>
            <a:ext cx="6613262" cy="4127957"/>
          </a:xfrm>
          <a:prstGeom prst="rect">
            <a:avLst/>
          </a:prstGeom>
          <a:solidFill>
            <a:srgbClr val="006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55CBE1-A410-3A4B-AE14-68D678183824}"/>
              </a:ext>
            </a:extLst>
          </p:cNvPr>
          <p:cNvSpPr txBox="1"/>
          <p:nvPr/>
        </p:nvSpPr>
        <p:spPr>
          <a:xfrm>
            <a:off x="4315287" y="4409300"/>
            <a:ext cx="47618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</a:pPr>
            <a:r>
              <a:rPr lang="en-GB" sz="2200" dirty="0">
                <a:solidFill>
                  <a:schemeClr val="bg1"/>
                </a:solidFill>
              </a:rPr>
              <a:t>Write down at least two key things you can or will do to avoid risk.</a:t>
            </a:r>
          </a:p>
        </p:txBody>
      </p:sp>
      <p:pic>
        <p:nvPicPr>
          <p:cNvPr id="3" name="Picture 2" descr="A person sitting in front of a laptop">
            <a:extLst>
              <a:ext uri="{FF2B5EF4-FFF2-40B4-BE49-F238E27FC236}">
                <a16:creationId xmlns:a16="http://schemas.microsoft.com/office/drawing/2014/main" id="{235F1A3C-8EE2-4B40-87D6-DB7340DEDC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137" y="2741074"/>
            <a:ext cx="33020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6551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3DF5F-5528-6F4F-AE85-B4B60D7B1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3066744"/>
            <a:ext cx="9906000" cy="1093788"/>
          </a:xfrm>
        </p:spPr>
        <p:txBody>
          <a:bodyPr>
            <a:normAutofit/>
          </a:bodyPr>
          <a:lstStyle/>
          <a:p>
            <a:pPr lvl="0" eaLnBrk="1" hangingPunct="1"/>
            <a:r>
              <a:rPr lang="en-GB" sz="5400" cap="none" dirty="0">
                <a:solidFill>
                  <a:srgbClr val="00864F"/>
                </a:solidFill>
                <a:ea typeface="ＭＳ Ｐゴシック"/>
              </a:rPr>
              <a:t>A big thank you!</a:t>
            </a:r>
            <a:endParaRPr lang="en-US" dirty="0"/>
          </a:p>
        </p:txBody>
      </p:sp>
      <p:pic>
        <p:nvPicPr>
          <p:cNvPr id="27" name="Picture 26" descr="Lloyds Bank logo">
            <a:extLst>
              <a:ext uri="{FF2B5EF4-FFF2-40B4-BE49-F238E27FC236}">
                <a16:creationId xmlns:a16="http://schemas.microsoft.com/office/drawing/2014/main" id="{65FCEFC9-FD25-FD4C-8224-601E709B91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9578" y="317241"/>
            <a:ext cx="1386843" cy="125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528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DFFB8-F233-EC4B-936C-CB37C99F4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20000"/>
            <a:ext cx="9906000" cy="499200"/>
          </a:xfrm>
        </p:spPr>
        <p:txBody>
          <a:bodyPr>
            <a:normAutofit/>
          </a:bodyPr>
          <a:lstStyle/>
          <a:p>
            <a:pPr lvl="0" eaLnBrk="1" hangingPunct="1">
              <a:lnSpc>
                <a:spcPts val="3800"/>
              </a:lnSpc>
            </a:pPr>
            <a:r>
              <a:rPr lang="en-US" cap="none" dirty="0">
                <a:solidFill>
                  <a:srgbClr val="00864F"/>
                </a:solidFill>
                <a:ea typeface="ＭＳ Ｐゴシック"/>
              </a:rPr>
              <a:t>Introduction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315468-20A9-1D41-BA9E-117A765D2554}"/>
              </a:ext>
            </a:extLst>
          </p:cNvPr>
          <p:cNvSpPr txBox="1"/>
          <p:nvPr/>
        </p:nvSpPr>
        <p:spPr>
          <a:xfrm>
            <a:off x="0" y="1488083"/>
            <a:ext cx="99060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ctr">
              <a:buNone/>
            </a:pPr>
            <a:r>
              <a:rPr lang="en-US" dirty="0"/>
              <a:t>Today you will be learning about: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395314-6143-6645-8CD7-B9FA10C69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2730043"/>
            <a:ext cx="6624000" cy="4127957"/>
          </a:xfrm>
          <a:prstGeom prst="rect">
            <a:avLst/>
          </a:prstGeom>
          <a:solidFill>
            <a:srgbClr val="006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B0B6028-0E1B-0F41-9C1B-452EE85C8C90}"/>
              </a:ext>
            </a:extLst>
          </p:cNvPr>
          <p:cNvSpPr txBox="1"/>
          <p:nvPr/>
        </p:nvSpPr>
        <p:spPr>
          <a:xfrm>
            <a:off x="720000" y="3772557"/>
            <a:ext cx="4879366" cy="20313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itchFamily="2" charset="2"/>
              <a:buChar char="§"/>
            </a:pPr>
            <a:r>
              <a:rPr lang="en-GB" sz="2200" dirty="0">
                <a:solidFill>
                  <a:schemeClr val="bg1"/>
                </a:solidFill>
              </a:rPr>
              <a:t>Potential risks to do with money.</a:t>
            </a:r>
          </a:p>
          <a:p>
            <a:pPr marL="342900" indent="-342900">
              <a:buClr>
                <a:schemeClr val="bg1"/>
              </a:buClr>
              <a:buFont typeface="Wingdings" pitchFamily="2" charset="2"/>
              <a:buChar char="§"/>
            </a:pPr>
            <a:endParaRPr lang="en-GB" sz="2200" dirty="0">
              <a:solidFill>
                <a:schemeClr val="bg1"/>
              </a:solidFill>
            </a:endParaRPr>
          </a:p>
          <a:p>
            <a:pPr marL="342900" indent="-342900">
              <a:buClr>
                <a:schemeClr val="bg1"/>
              </a:buClr>
              <a:buFont typeface="Wingdings" pitchFamily="2" charset="2"/>
              <a:buChar char="§"/>
            </a:pPr>
            <a:r>
              <a:rPr lang="en-GB" sz="2200" dirty="0">
                <a:solidFill>
                  <a:schemeClr val="bg1"/>
                </a:solidFill>
              </a:rPr>
              <a:t>How we can protect ourselves against risk.</a:t>
            </a:r>
          </a:p>
          <a:p>
            <a:pPr marL="342900" indent="-342900">
              <a:buClr>
                <a:schemeClr val="bg1"/>
              </a:buClr>
              <a:buFont typeface="Wingdings" pitchFamily="2" charset="2"/>
              <a:buChar char="§"/>
            </a:pPr>
            <a:endParaRPr lang="en-GB" sz="2200" dirty="0">
              <a:solidFill>
                <a:schemeClr val="bg1"/>
              </a:solidFill>
            </a:endParaRPr>
          </a:p>
          <a:p>
            <a:pPr marL="342900" indent="-342900">
              <a:buClr>
                <a:schemeClr val="bg1"/>
              </a:buClr>
              <a:buFont typeface="Wingdings" pitchFamily="2" charset="2"/>
              <a:buChar char="§"/>
            </a:pPr>
            <a:r>
              <a:rPr lang="en-GB" sz="2200" dirty="0">
                <a:solidFill>
                  <a:schemeClr val="bg1"/>
                </a:solidFill>
              </a:rPr>
              <a:t>Fraud and ID theft.</a:t>
            </a:r>
          </a:p>
        </p:txBody>
      </p:sp>
      <p:pic>
        <p:nvPicPr>
          <p:cNvPr id="8" name="Picture 7" descr="Image of a lady looking into her purse.">
            <a:extLst>
              <a:ext uri="{FF2B5EF4-FFF2-40B4-BE49-F238E27FC236}">
                <a16:creationId xmlns:a16="http://schemas.microsoft.com/office/drawing/2014/main" id="{C988BE9A-EC2E-F543-8B31-17B7522D63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6607125" y="2730043"/>
            <a:ext cx="3298875" cy="41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45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33A10-E259-D140-9E56-44BD15798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20000"/>
            <a:ext cx="9906000" cy="593926"/>
          </a:xfrm>
        </p:spPr>
        <p:txBody>
          <a:bodyPr>
            <a:normAutofit/>
          </a:bodyPr>
          <a:lstStyle/>
          <a:p>
            <a:pPr lvl="0" eaLnBrk="1" hangingPunct="1">
              <a:lnSpc>
                <a:spcPts val="3800"/>
              </a:lnSpc>
            </a:pPr>
            <a:r>
              <a:rPr lang="en-US" cap="none" dirty="0">
                <a:solidFill>
                  <a:srgbClr val="00864F"/>
                </a:solidFill>
                <a:ea typeface="ＭＳ Ｐゴシック"/>
              </a:rPr>
              <a:t>Are you a risk taker?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651665-B20C-BB40-B028-268AB17E614C}"/>
              </a:ext>
            </a:extLst>
          </p:cNvPr>
          <p:cNvSpPr txBox="1"/>
          <p:nvPr/>
        </p:nvSpPr>
        <p:spPr>
          <a:xfrm>
            <a:off x="0" y="1488083"/>
            <a:ext cx="99060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ctr">
              <a:buNone/>
            </a:pPr>
            <a:r>
              <a:rPr lang="en-US" dirty="0"/>
              <a:t>Have you: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73CCF4-47E1-9D46-A3D9-7842B96AD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2730043"/>
            <a:ext cx="6607125" cy="4127957"/>
          </a:xfrm>
          <a:prstGeom prst="rect">
            <a:avLst/>
          </a:prstGeom>
          <a:solidFill>
            <a:srgbClr val="2178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F83516C0-9004-DD43-A8C9-2CE7222D686F}"/>
              </a:ext>
            </a:extLst>
          </p:cNvPr>
          <p:cNvSpPr txBox="1">
            <a:spLocks/>
          </p:cNvSpPr>
          <p:nvPr/>
        </p:nvSpPr>
        <p:spPr>
          <a:xfrm>
            <a:off x="720000" y="3240000"/>
            <a:ext cx="5494604" cy="3443843"/>
          </a:xfrm>
          <a:prstGeom prst="rect">
            <a:avLst/>
          </a:prstGeom>
        </p:spPr>
        <p:txBody>
          <a:bodyPr lIns="0" tIns="0" rIns="0" bIns="0"/>
          <a:lstStyle>
            <a:lvl1pPr marL="182489" indent="-182489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657" indent="-285639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1142" indent="-1571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9573" indent="-2285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6593" indent="-2285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3612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633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653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675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000" indent="-34200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GB" sz="2200" dirty="0">
                <a:solidFill>
                  <a:schemeClr val="bg1"/>
                </a:solidFill>
              </a:rPr>
              <a:t>Been on a big roller coaster?</a:t>
            </a:r>
          </a:p>
          <a:p>
            <a:pPr marL="342000" indent="-34200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GB" sz="2200" dirty="0">
                <a:solidFill>
                  <a:schemeClr val="bg1"/>
                </a:solidFill>
              </a:rPr>
              <a:t>Had a bet with someone?</a:t>
            </a:r>
          </a:p>
          <a:p>
            <a:pPr marL="342000" indent="-34200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GB" sz="2200" dirty="0">
                <a:solidFill>
                  <a:schemeClr val="bg1"/>
                </a:solidFill>
              </a:rPr>
              <a:t>Run across the road without looking?</a:t>
            </a:r>
          </a:p>
          <a:p>
            <a:pPr marL="342000" indent="-34200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GB" sz="2200" dirty="0">
                <a:solidFill>
                  <a:schemeClr val="bg1"/>
                </a:solidFill>
              </a:rPr>
              <a:t>Decided something by flipping a coin?</a:t>
            </a:r>
          </a:p>
          <a:p>
            <a:pPr marL="342000" indent="-34200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GB" sz="2200" dirty="0">
                <a:solidFill>
                  <a:schemeClr val="bg1"/>
                </a:solidFill>
              </a:rPr>
              <a:t>Lent money to someone?</a:t>
            </a:r>
          </a:p>
          <a:p>
            <a:pPr marL="342000" indent="-34200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GB" sz="2200" dirty="0">
                <a:solidFill>
                  <a:schemeClr val="bg1"/>
                </a:solidFill>
              </a:rPr>
              <a:t>Borrowed money from someone?</a:t>
            </a:r>
          </a:p>
        </p:txBody>
      </p:sp>
      <p:pic>
        <p:nvPicPr>
          <p:cNvPr id="5" name="Picture 4" descr="image of a two people smiling together">
            <a:extLst>
              <a:ext uri="{FF2B5EF4-FFF2-40B4-BE49-F238E27FC236}">
                <a16:creationId xmlns:a16="http://schemas.microsoft.com/office/drawing/2014/main" id="{15CEBB8E-7781-8B41-B5C9-47851CDE14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06000" y="2729753"/>
            <a:ext cx="3312000" cy="412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45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28C39-2006-7045-8A02-9709689EB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20000"/>
            <a:ext cx="9906000" cy="542743"/>
          </a:xfrm>
        </p:spPr>
        <p:txBody>
          <a:bodyPr>
            <a:normAutofit/>
          </a:bodyPr>
          <a:lstStyle/>
          <a:p>
            <a:pPr lvl="0" eaLnBrk="1" hangingPunct="1">
              <a:lnSpc>
                <a:spcPts val="3800"/>
              </a:lnSpc>
            </a:pPr>
            <a:r>
              <a:rPr lang="en-US" cap="none" dirty="0">
                <a:solidFill>
                  <a:srgbClr val="00864F"/>
                </a:solidFill>
                <a:latin typeface="Arial" charset="0"/>
                <a:ea typeface="ＭＳ Ｐゴシック"/>
              </a:rPr>
              <a:t>Risking it!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E6E4D5-5AF4-F24D-BFBB-23DC04649D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2730043"/>
            <a:ext cx="6607125" cy="4127957"/>
          </a:xfrm>
          <a:prstGeom prst="rect">
            <a:avLst/>
          </a:prstGeom>
          <a:solidFill>
            <a:srgbClr val="2178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5105967-2DE2-9E4E-85DA-7BEDDA17980F}"/>
              </a:ext>
            </a:extLst>
          </p:cNvPr>
          <p:cNvSpPr txBox="1">
            <a:spLocks/>
          </p:cNvSpPr>
          <p:nvPr/>
        </p:nvSpPr>
        <p:spPr>
          <a:xfrm>
            <a:off x="720000" y="2728676"/>
            <a:ext cx="5018192" cy="4127957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182489" indent="-182489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657" indent="-285639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1142" indent="-1571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9573" indent="-2285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6593" indent="-2285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3612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633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653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675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000" indent="-342000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§"/>
            </a:pPr>
            <a:r>
              <a:rPr lang="en-GB" sz="2200" dirty="0">
                <a:solidFill>
                  <a:schemeClr val="bg1"/>
                </a:solidFill>
              </a:rPr>
              <a:t>How much are you prepared to take a risk?</a:t>
            </a:r>
          </a:p>
          <a:p>
            <a:pPr marL="342000" indent="-342000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§"/>
            </a:pPr>
            <a:r>
              <a:rPr lang="en-GB" sz="2200" dirty="0">
                <a:solidFill>
                  <a:schemeClr val="bg1"/>
                </a:solidFill>
              </a:rPr>
              <a:t>What might happen if things go wrong?</a:t>
            </a:r>
          </a:p>
          <a:p>
            <a:pPr marL="342000" indent="-342000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§"/>
            </a:pPr>
            <a:r>
              <a:rPr lang="en-GB" sz="2200" dirty="0">
                <a:solidFill>
                  <a:schemeClr val="bg1"/>
                </a:solidFill>
              </a:rPr>
              <a:t>Is it our responsibility to protect ourselves against risk?</a:t>
            </a:r>
          </a:p>
          <a:p>
            <a:pPr marL="342000" indent="-342000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§"/>
            </a:pPr>
            <a:r>
              <a:rPr lang="en-GB" sz="2200" dirty="0">
                <a:solidFill>
                  <a:schemeClr val="bg1"/>
                </a:solidFill>
              </a:rPr>
              <a:t>How might we protect ourselves </a:t>
            </a:r>
            <a:br>
              <a:rPr lang="en-GB" sz="2200" dirty="0">
                <a:solidFill>
                  <a:schemeClr val="bg1"/>
                </a:solidFill>
              </a:rPr>
            </a:br>
            <a:r>
              <a:rPr lang="en-GB" sz="2200" dirty="0">
                <a:solidFill>
                  <a:schemeClr val="bg1"/>
                </a:solidFill>
              </a:rPr>
              <a:t>against risk?</a:t>
            </a:r>
          </a:p>
        </p:txBody>
      </p:sp>
      <p:pic>
        <p:nvPicPr>
          <p:cNvPr id="6" name="Picture 5" descr="young adult using his credit card to make a purchase on his smart phone.">
            <a:extLst>
              <a:ext uri="{FF2B5EF4-FFF2-40B4-BE49-F238E27FC236}">
                <a16:creationId xmlns:a16="http://schemas.microsoft.com/office/drawing/2014/main" id="{12788294-B556-1E40-95B2-3FEF3089DB4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579600" y="2730043"/>
            <a:ext cx="3326400" cy="412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71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4F2E6-58B4-BE4A-B8BE-F33CFDFA2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20000"/>
            <a:ext cx="9906000" cy="671404"/>
          </a:xfrm>
        </p:spPr>
        <p:txBody>
          <a:bodyPr>
            <a:normAutofit/>
          </a:bodyPr>
          <a:lstStyle/>
          <a:p>
            <a:pPr lvl="0" eaLnBrk="1" hangingPunct="1">
              <a:lnSpc>
                <a:spcPts val="3800"/>
              </a:lnSpc>
            </a:pPr>
            <a:r>
              <a:rPr lang="en-US" cap="none" dirty="0">
                <a:solidFill>
                  <a:srgbClr val="00864F"/>
                </a:solidFill>
                <a:ea typeface="ＭＳ Ｐゴシック"/>
              </a:rPr>
              <a:t>What is insurance?</a:t>
            </a: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7F6A4E3-3099-4540-8ABA-85C350F5A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51003" y="1690020"/>
            <a:ext cx="3311913" cy="39019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AB18F20-FA9E-864C-8C09-38E7E74F8E4C}"/>
              </a:ext>
            </a:extLst>
          </p:cNvPr>
          <p:cNvSpPr txBox="1"/>
          <p:nvPr/>
        </p:nvSpPr>
        <p:spPr>
          <a:xfrm>
            <a:off x="1774210" y="2974487"/>
            <a:ext cx="22654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GB" sz="1800" dirty="0">
                <a:solidFill>
                  <a:schemeClr val="bg1"/>
                </a:solidFill>
              </a:rPr>
              <a:t>Insurance is a means of protection from financial loss.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7724929-70A4-334D-A865-0934BDB88F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31187" y="1690020"/>
            <a:ext cx="3312000" cy="3901924"/>
          </a:xfrm>
          <a:prstGeom prst="rect">
            <a:avLst/>
          </a:prstGeom>
          <a:solidFill>
            <a:srgbClr val="2178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35C0701-4C65-4642-8103-5AD71D16C138}"/>
              </a:ext>
            </a:extLst>
          </p:cNvPr>
          <p:cNvSpPr txBox="1"/>
          <p:nvPr/>
        </p:nvSpPr>
        <p:spPr>
          <a:xfrm>
            <a:off x="5578374" y="2974487"/>
            <a:ext cx="28176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GB" sz="1800" dirty="0">
                <a:solidFill>
                  <a:schemeClr val="bg1"/>
                </a:solidFill>
              </a:rPr>
              <a:t>It can be used to protect you from things such as accidental damage, theft, illness, unexpected events, etc.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6494A0-5455-8C4B-9DA6-4D3FC5F19232}"/>
              </a:ext>
            </a:extLst>
          </p:cNvPr>
          <p:cNvSpPr txBox="1"/>
          <p:nvPr/>
        </p:nvSpPr>
        <p:spPr>
          <a:xfrm>
            <a:off x="0" y="6010218"/>
            <a:ext cx="990600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ctr">
              <a:buNone/>
            </a:pPr>
            <a:r>
              <a:rPr lang="en-US" sz="2200" dirty="0"/>
              <a:t>It costs to insure and may not always be appropriate.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26494B2-512A-F549-B404-E89225791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46782" y="2038487"/>
            <a:ext cx="520355" cy="517726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103DA1C-7D4B-F84C-A320-FD754265F1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659752" y="2758487"/>
            <a:ext cx="494414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977AF774-E2DD-664A-847F-502A8F4B1F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6467" y="2038487"/>
            <a:ext cx="501441" cy="417498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596464A-9D0F-D947-A315-98F12E29C3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739980" y="2758487"/>
            <a:ext cx="494414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295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/>
      <p:bldP spid="22" grpId="0" animBg="1"/>
      <p:bldP spid="2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DE4EE-6D21-3345-A25B-A54BE4A44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3235" y="720000"/>
            <a:ext cx="5519530" cy="1093788"/>
          </a:xfrm>
        </p:spPr>
        <p:txBody>
          <a:bodyPr>
            <a:noAutofit/>
          </a:bodyPr>
          <a:lstStyle/>
          <a:p>
            <a:pPr lvl="0" eaLnBrk="1" hangingPunct="1">
              <a:spcAft>
                <a:spcPts val="0"/>
              </a:spcAft>
            </a:pPr>
            <a:r>
              <a:rPr lang="en-US" cap="none" dirty="0">
                <a:solidFill>
                  <a:srgbClr val="00864F"/>
                </a:solidFill>
                <a:ea typeface="ＭＳ Ｐゴシック"/>
              </a:rPr>
              <a:t>The weird and wonderful world of insurance quiz.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5C4F36-8D75-BB48-A220-4DD07948985F}"/>
              </a:ext>
            </a:extLst>
          </p:cNvPr>
          <p:cNvSpPr/>
          <p:nvPr/>
        </p:nvSpPr>
        <p:spPr>
          <a:xfrm>
            <a:off x="801757" y="1902335"/>
            <a:ext cx="8302487" cy="7078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 have a maximum of 5 minutes to read and discuss the statements and decide if they are</a:t>
            </a:r>
            <a:r>
              <a:rPr lang="en-GB" dirty="0">
                <a:solidFill>
                  <a:srgbClr val="0086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>
                <a:solidFill>
                  <a:srgbClr val="0086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</a:t>
            </a:r>
            <a:r>
              <a:rPr lang="en-GB" dirty="0">
                <a:solidFill>
                  <a:srgbClr val="0086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 </a:t>
            </a:r>
            <a:r>
              <a:rPr lang="en-GB" sz="2200" dirty="0">
                <a:solidFill>
                  <a:srgbClr val="0086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false</a:t>
            </a:r>
            <a:r>
              <a:rPr lang="en-GB" sz="2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229233-ED0B-D34E-B127-D63061D16D3F}"/>
              </a:ext>
            </a:extLst>
          </p:cNvPr>
          <p:cNvSpPr/>
          <p:nvPr/>
        </p:nvSpPr>
        <p:spPr>
          <a:xfrm>
            <a:off x="616561" y="2849688"/>
            <a:ext cx="7026629" cy="29495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2000"/>
              </a:lnSpc>
              <a:spcAft>
                <a:spcPts val="1400"/>
              </a:spcAft>
            </a:pPr>
            <a:r>
              <a:rPr lang="en-GB" sz="1750" dirty="0">
                <a:solidFill>
                  <a:srgbClr val="0086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buy insurance against accidental moustache removal.</a:t>
            </a:r>
            <a:r>
              <a:rPr lang="en-GB" sz="1750" baseline="30000" dirty="0">
                <a:solidFill>
                  <a:srgbClr val="0086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>
              <a:lnSpc>
                <a:spcPts val="2000"/>
              </a:lnSpc>
              <a:spcAft>
                <a:spcPts val="1400"/>
              </a:spcAft>
            </a:pPr>
            <a:r>
              <a:rPr lang="en-GB" sz="1750" dirty="0">
                <a:solidFill>
                  <a:srgbClr val="0086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was a successful insurance claim for the paint on a couple’s </a:t>
            </a:r>
            <a:br>
              <a:rPr lang="en-GB" sz="1750" dirty="0">
                <a:solidFill>
                  <a:srgbClr val="00864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750" dirty="0">
                <a:solidFill>
                  <a:srgbClr val="0086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 which was damaged by a herd of cows licking it.</a:t>
            </a:r>
            <a:r>
              <a:rPr lang="en-GB" sz="1750" baseline="30000" dirty="0">
                <a:solidFill>
                  <a:srgbClr val="0086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>
              <a:lnSpc>
                <a:spcPts val="2000"/>
              </a:lnSpc>
              <a:spcAft>
                <a:spcPts val="1400"/>
              </a:spcAft>
            </a:pPr>
            <a:r>
              <a:rPr lang="en-GB" sz="1750" dirty="0">
                <a:solidFill>
                  <a:srgbClr val="0086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liking a holiday has been covered by holiday insurance.</a:t>
            </a:r>
          </a:p>
          <a:p>
            <a:pPr>
              <a:lnSpc>
                <a:spcPts val="2000"/>
              </a:lnSpc>
              <a:spcAft>
                <a:spcPts val="1400"/>
              </a:spcAft>
            </a:pPr>
            <a:r>
              <a:rPr lang="en-GB" sz="1750" dirty="0">
                <a:solidFill>
                  <a:srgbClr val="0086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was a successful insurance claim for a man trapped in a house he was trying to burgle, and forced to survive on dog food and soda.</a:t>
            </a:r>
            <a:r>
              <a:rPr lang="en-GB" sz="1750" baseline="30000" dirty="0">
                <a:solidFill>
                  <a:srgbClr val="0086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1750" dirty="0">
                <a:solidFill>
                  <a:srgbClr val="0086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>
              <a:lnSpc>
                <a:spcPts val="2000"/>
              </a:lnSpc>
              <a:spcAft>
                <a:spcPts val="1400"/>
              </a:spcAft>
            </a:pPr>
            <a:r>
              <a:rPr lang="en-GB" sz="1750" dirty="0">
                <a:solidFill>
                  <a:srgbClr val="0086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David Beckham insures his seat in Old Trafford.</a:t>
            </a:r>
          </a:p>
          <a:p>
            <a:pPr>
              <a:lnSpc>
                <a:spcPts val="2000"/>
              </a:lnSpc>
              <a:spcAft>
                <a:spcPts val="1400"/>
              </a:spcAft>
            </a:pPr>
            <a:r>
              <a:rPr lang="en-GB" sz="1750" dirty="0">
                <a:solidFill>
                  <a:srgbClr val="0086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Theft of clothing by monkeys has been covered by holiday insurance.</a:t>
            </a:r>
            <a:r>
              <a:rPr lang="en-GB" sz="1750" baseline="30000" dirty="0">
                <a:solidFill>
                  <a:srgbClr val="0086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0" name="Rectangle 9" descr="TRUE">
            <a:extLst>
              <a:ext uri="{FF2B5EF4-FFF2-40B4-BE49-F238E27FC236}">
                <a16:creationId xmlns:a16="http://schemas.microsoft.com/office/drawing/2014/main" id="{525CAFF4-732F-034A-ABDD-6136B37EA7D0}"/>
              </a:ext>
            </a:extLst>
          </p:cNvPr>
          <p:cNvSpPr/>
          <p:nvPr/>
        </p:nvSpPr>
        <p:spPr>
          <a:xfrm>
            <a:off x="7762446" y="2820959"/>
            <a:ext cx="795410" cy="361637"/>
          </a:xfrm>
          <a:prstGeom prst="rect">
            <a:avLst/>
          </a:prstGeom>
          <a:solidFill>
            <a:srgbClr val="0D5595"/>
          </a:solidFill>
        </p:spPr>
        <p:txBody>
          <a:bodyPr wrap="none">
            <a:spAutoFit/>
          </a:bodyPr>
          <a:lstStyle/>
          <a:p>
            <a:pPr algn="ctr"/>
            <a: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TRUE</a:t>
            </a:r>
            <a:endParaRPr lang="en-US" sz="1750" dirty="0">
              <a:solidFill>
                <a:schemeClr val="bg1"/>
              </a:solidFill>
            </a:endParaRPr>
          </a:p>
        </p:txBody>
      </p:sp>
      <p:sp>
        <p:nvSpPr>
          <p:cNvPr id="14" name="Rectangle 13" descr="TRUE">
            <a:extLst>
              <a:ext uri="{FF2B5EF4-FFF2-40B4-BE49-F238E27FC236}">
                <a16:creationId xmlns:a16="http://schemas.microsoft.com/office/drawing/2014/main" id="{5BDE37BC-39E4-594B-807A-F06F9A4FEFE6}"/>
              </a:ext>
            </a:extLst>
          </p:cNvPr>
          <p:cNvSpPr/>
          <p:nvPr/>
        </p:nvSpPr>
        <p:spPr>
          <a:xfrm>
            <a:off x="7762446" y="3374233"/>
            <a:ext cx="795410" cy="361637"/>
          </a:xfrm>
          <a:prstGeom prst="rect">
            <a:avLst/>
          </a:prstGeom>
          <a:solidFill>
            <a:srgbClr val="0D5595"/>
          </a:solidFill>
        </p:spPr>
        <p:txBody>
          <a:bodyPr wrap="none">
            <a:spAutoFit/>
          </a:bodyPr>
          <a:lstStyle/>
          <a:p>
            <a:pPr algn="ctr"/>
            <a: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TRUE</a:t>
            </a:r>
            <a:endParaRPr lang="en-US" sz="1750" dirty="0">
              <a:solidFill>
                <a:schemeClr val="bg1"/>
              </a:solidFill>
            </a:endParaRPr>
          </a:p>
        </p:txBody>
      </p:sp>
      <p:sp>
        <p:nvSpPr>
          <p:cNvPr id="7" name="Rectangle 6" descr="FALSE">
            <a:extLst>
              <a:ext uri="{FF2B5EF4-FFF2-40B4-BE49-F238E27FC236}">
                <a16:creationId xmlns:a16="http://schemas.microsoft.com/office/drawing/2014/main" id="{14994AD0-3A39-2641-A998-3A31A397ED40}"/>
              </a:ext>
            </a:extLst>
          </p:cNvPr>
          <p:cNvSpPr/>
          <p:nvPr/>
        </p:nvSpPr>
        <p:spPr>
          <a:xfrm>
            <a:off x="7762446" y="3908888"/>
            <a:ext cx="883053" cy="361637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FALSE</a:t>
            </a:r>
            <a:endParaRPr lang="en-US" sz="1750" dirty="0">
              <a:solidFill>
                <a:schemeClr val="bg1"/>
              </a:solidFill>
            </a:endParaRPr>
          </a:p>
        </p:txBody>
      </p:sp>
      <p:sp>
        <p:nvSpPr>
          <p:cNvPr id="15" name="Rectangle 14" descr="TRUE">
            <a:extLst>
              <a:ext uri="{FF2B5EF4-FFF2-40B4-BE49-F238E27FC236}">
                <a16:creationId xmlns:a16="http://schemas.microsoft.com/office/drawing/2014/main" id="{CC804403-750B-9F4C-BAFC-F887F602BE8D}"/>
              </a:ext>
            </a:extLst>
          </p:cNvPr>
          <p:cNvSpPr/>
          <p:nvPr/>
        </p:nvSpPr>
        <p:spPr>
          <a:xfrm>
            <a:off x="7762446" y="4444415"/>
            <a:ext cx="795410" cy="361637"/>
          </a:xfrm>
          <a:prstGeom prst="rect">
            <a:avLst/>
          </a:prstGeom>
          <a:solidFill>
            <a:srgbClr val="0D5595"/>
          </a:solidFill>
        </p:spPr>
        <p:txBody>
          <a:bodyPr wrap="none">
            <a:spAutoFit/>
          </a:bodyPr>
          <a:lstStyle/>
          <a:p>
            <a:pPr algn="ctr"/>
            <a: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TRUE</a:t>
            </a:r>
            <a:endParaRPr lang="en-US" sz="1750" dirty="0">
              <a:solidFill>
                <a:schemeClr val="bg1"/>
              </a:solidFill>
            </a:endParaRPr>
          </a:p>
        </p:txBody>
      </p:sp>
      <p:sp>
        <p:nvSpPr>
          <p:cNvPr id="16" name="Rectangle 15" descr="FALSE">
            <a:extLst>
              <a:ext uri="{FF2B5EF4-FFF2-40B4-BE49-F238E27FC236}">
                <a16:creationId xmlns:a16="http://schemas.microsoft.com/office/drawing/2014/main" id="{F72076C6-FB67-B347-9C8D-58948C6B07BB}"/>
              </a:ext>
            </a:extLst>
          </p:cNvPr>
          <p:cNvSpPr/>
          <p:nvPr/>
        </p:nvSpPr>
        <p:spPr>
          <a:xfrm>
            <a:off x="7762446" y="4988227"/>
            <a:ext cx="883053" cy="361637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FALSE</a:t>
            </a:r>
            <a:endParaRPr lang="en-US" sz="1750" dirty="0">
              <a:solidFill>
                <a:schemeClr val="bg1"/>
              </a:solidFill>
            </a:endParaRPr>
          </a:p>
        </p:txBody>
      </p:sp>
      <p:sp>
        <p:nvSpPr>
          <p:cNvPr id="17" name="Rectangle 16" descr="TRUE">
            <a:extLst>
              <a:ext uri="{FF2B5EF4-FFF2-40B4-BE49-F238E27FC236}">
                <a16:creationId xmlns:a16="http://schemas.microsoft.com/office/drawing/2014/main" id="{E75E21A5-6911-6640-B4B8-5F4C3B7792B2}"/>
              </a:ext>
            </a:extLst>
          </p:cNvPr>
          <p:cNvSpPr/>
          <p:nvPr/>
        </p:nvSpPr>
        <p:spPr>
          <a:xfrm>
            <a:off x="7762446" y="5509727"/>
            <a:ext cx="795410" cy="361637"/>
          </a:xfrm>
          <a:prstGeom prst="rect">
            <a:avLst/>
          </a:prstGeom>
          <a:solidFill>
            <a:srgbClr val="0D5595"/>
          </a:solidFill>
        </p:spPr>
        <p:txBody>
          <a:bodyPr wrap="none">
            <a:spAutoFit/>
          </a:bodyPr>
          <a:lstStyle/>
          <a:p>
            <a:pPr algn="ctr"/>
            <a: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TRUE</a:t>
            </a:r>
            <a:endParaRPr lang="en-US" sz="1750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AF4B333-8FA5-9F41-8109-05A597F697C6}"/>
              </a:ext>
            </a:extLst>
          </p:cNvPr>
          <p:cNvSpPr/>
          <p:nvPr/>
        </p:nvSpPr>
        <p:spPr>
          <a:xfrm>
            <a:off x="616562" y="6112565"/>
            <a:ext cx="9054212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0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GB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source: </a:t>
            </a:r>
            <a:r>
              <a:rPr lang="en-GB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https://beardoholic.com/lloyds-insuring-facial-hair</a:t>
            </a:r>
            <a:endParaRPr lang="en-GB" sz="1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10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https://medium.com/@KingPriceIns/the-most-bizarre-insurance-claims-to-date-62520dc6ca12</a:t>
            </a: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0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https://www.compare.com/auto-insurance/coverage/top-10-weirdest-insurance-claims</a:t>
            </a: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000" baseline="3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source: https://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home.bt.com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/lifestyle/money/insurance/10-of-the-most-bizarre-travel-insurance-claims-11363966501713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2752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 animBg="1"/>
      <p:bldP spid="14" grpId="0" animBg="1"/>
      <p:bldP spid="7" grpId="0" animBg="1"/>
      <p:bldP spid="15" grpId="0" animBg="1"/>
      <p:bldP spid="16" grpId="0" animBg="1"/>
      <p:bldP spid="17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B3BFE-533D-FC4A-942C-E5B4E6BFC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20000"/>
            <a:ext cx="9906000" cy="652118"/>
          </a:xfrm>
        </p:spPr>
        <p:txBody>
          <a:bodyPr>
            <a:normAutofit/>
          </a:bodyPr>
          <a:lstStyle/>
          <a:p>
            <a:pPr lvl="0" eaLnBrk="1" hangingPunct="1">
              <a:lnSpc>
                <a:spcPts val="3800"/>
              </a:lnSpc>
            </a:pPr>
            <a:r>
              <a:rPr lang="en-US" cap="none" dirty="0">
                <a:solidFill>
                  <a:srgbClr val="00864F"/>
                </a:solidFill>
                <a:ea typeface="ＭＳ Ｐゴシック"/>
              </a:rPr>
              <a:t>Risk and insurance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E1543F-18F4-5148-8FD0-3DCC74930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562987"/>
            <a:ext cx="4949059" cy="5295014"/>
          </a:xfrm>
          <a:prstGeom prst="rect">
            <a:avLst/>
          </a:prstGeom>
          <a:solidFill>
            <a:srgbClr val="78B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730F82-4B29-4746-85B4-F53F806C829A}"/>
              </a:ext>
            </a:extLst>
          </p:cNvPr>
          <p:cNvSpPr txBox="1"/>
          <p:nvPr/>
        </p:nvSpPr>
        <p:spPr>
          <a:xfrm>
            <a:off x="231974" y="2588292"/>
            <a:ext cx="4478249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Sally</a:t>
            </a:r>
            <a:r>
              <a:rPr lang="en-GB" sz="2000" dirty="0">
                <a:solidFill>
                  <a:schemeClr val="bg1"/>
                </a:solidFill>
              </a:rPr>
              <a:t> has just bought a mobile phone. The phone shop offers her phone insurance. Should she insure or not? </a:t>
            </a:r>
          </a:p>
          <a:p>
            <a:r>
              <a:rPr lang="en-GB" sz="2000" dirty="0">
                <a:solidFill>
                  <a:schemeClr val="bg1"/>
                </a:solidFill>
              </a:rPr>
              <a:t>Is there anything else Sally could do?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A8A247C-AD60-3B40-AF46-E5B58B7E4906}"/>
              </a:ext>
            </a:extLst>
          </p:cNvPr>
          <p:cNvSpPr/>
          <p:nvPr/>
        </p:nvSpPr>
        <p:spPr>
          <a:xfrm>
            <a:off x="229936" y="4037847"/>
            <a:ext cx="3798725" cy="25545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Facts:</a:t>
            </a:r>
            <a:endParaRPr lang="en-GB" sz="2000" dirty="0">
              <a:solidFill>
                <a:schemeClr val="bg1"/>
              </a:solidFill>
            </a:endParaRPr>
          </a:p>
          <a:p>
            <a:pPr marL="234900" indent="-234900"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750" dirty="0">
                <a:solidFill>
                  <a:schemeClr val="bg1"/>
                </a:solidFill>
              </a:rPr>
              <a:t>It will cost an extra £10 per month.</a:t>
            </a:r>
          </a:p>
          <a:p>
            <a:pPr marL="234900" indent="-234900"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750" dirty="0">
                <a:solidFill>
                  <a:schemeClr val="bg1"/>
                </a:solidFill>
              </a:rPr>
              <a:t>She will have to pay the first £100 of any claim.</a:t>
            </a:r>
          </a:p>
          <a:p>
            <a:pPr marL="234900" indent="-234900"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750" dirty="0">
                <a:solidFill>
                  <a:schemeClr val="bg1"/>
                </a:solidFill>
              </a:rPr>
              <a:t>Sally’s phone costs £270.  </a:t>
            </a:r>
          </a:p>
          <a:p>
            <a:pPr marL="234900" indent="-234900"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750" dirty="0">
                <a:solidFill>
                  <a:schemeClr val="bg1"/>
                </a:solidFill>
              </a:rPr>
              <a:t>The contract is for 24 months.</a:t>
            </a:r>
          </a:p>
          <a:p>
            <a:pPr marL="234900" indent="-234900"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750" dirty="0">
                <a:solidFill>
                  <a:schemeClr val="bg1"/>
                </a:solidFill>
              </a:rPr>
              <a:t>Sally has never lost or broken a phone before.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EF6C199-137C-1940-A20B-9CA168807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33507" y="1562987"/>
            <a:ext cx="4974345" cy="5295014"/>
          </a:xfrm>
          <a:prstGeom prst="rect">
            <a:avLst/>
          </a:prstGeom>
          <a:solidFill>
            <a:srgbClr val="006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9542CE3-7648-1047-82C8-DB3223821B10}"/>
              </a:ext>
            </a:extLst>
          </p:cNvPr>
          <p:cNvSpPr txBox="1"/>
          <p:nvPr/>
        </p:nvSpPr>
        <p:spPr>
          <a:xfrm>
            <a:off x="5169024" y="2584674"/>
            <a:ext cx="4599444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Fazal</a:t>
            </a:r>
            <a:r>
              <a:rPr lang="en-GB" sz="2000" dirty="0">
                <a:solidFill>
                  <a:schemeClr val="bg1"/>
                </a:solidFill>
              </a:rPr>
              <a:t> is planning a holiday. 	        </a:t>
            </a:r>
            <a:br>
              <a:rPr lang="en-GB" sz="2000" dirty="0">
                <a:solidFill>
                  <a:schemeClr val="bg1"/>
                </a:solidFill>
              </a:rPr>
            </a:br>
            <a:r>
              <a:rPr lang="en-GB" sz="2000" dirty="0">
                <a:solidFill>
                  <a:schemeClr val="bg1"/>
                </a:solidFill>
              </a:rPr>
              <a:t>The holiday company offers him holiday insurance. Should he insure or not? </a:t>
            </a:r>
            <a:br>
              <a:rPr lang="en-GB" sz="2000" dirty="0">
                <a:solidFill>
                  <a:schemeClr val="bg1"/>
                </a:solidFill>
              </a:rPr>
            </a:br>
            <a:r>
              <a:rPr lang="en-GB" sz="2000" dirty="0">
                <a:solidFill>
                  <a:schemeClr val="bg1"/>
                </a:solidFill>
              </a:rPr>
              <a:t>Is there anything else Fazal could do?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3FE974-32E9-7F43-8859-D8034A63E777}"/>
              </a:ext>
            </a:extLst>
          </p:cNvPr>
          <p:cNvSpPr/>
          <p:nvPr/>
        </p:nvSpPr>
        <p:spPr>
          <a:xfrm>
            <a:off x="5143904" y="4028103"/>
            <a:ext cx="4532160" cy="25545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Facts:</a:t>
            </a:r>
            <a:endParaRPr lang="en-GB" sz="2000" dirty="0">
              <a:solidFill>
                <a:schemeClr val="bg1"/>
              </a:solidFill>
            </a:endParaRPr>
          </a:p>
          <a:p>
            <a:pPr marL="234900" indent="-234900"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750" dirty="0">
                <a:solidFill>
                  <a:schemeClr val="bg1"/>
                </a:solidFill>
              </a:rPr>
              <a:t>Insurance will cost £120 on top of the cost of the holiday.</a:t>
            </a:r>
          </a:p>
          <a:p>
            <a:pPr marL="234900" indent="-234900"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750" dirty="0">
                <a:solidFill>
                  <a:schemeClr val="bg1"/>
                </a:solidFill>
              </a:rPr>
              <a:t>He will have to pay the first £250 of    </a:t>
            </a:r>
            <a:br>
              <a:rPr lang="en-GB" sz="1750" dirty="0">
                <a:solidFill>
                  <a:schemeClr val="bg1"/>
                </a:solidFill>
              </a:rPr>
            </a:br>
            <a:r>
              <a:rPr lang="en-GB" sz="1750" dirty="0">
                <a:solidFill>
                  <a:schemeClr val="bg1"/>
                </a:solidFill>
              </a:rPr>
              <a:t>any claim.</a:t>
            </a:r>
          </a:p>
          <a:p>
            <a:pPr marL="234900" indent="-234900"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750" dirty="0">
                <a:solidFill>
                  <a:schemeClr val="bg1"/>
                </a:solidFill>
              </a:rPr>
              <a:t>The holiday costs £1,200.</a:t>
            </a:r>
          </a:p>
          <a:p>
            <a:pPr marL="234900" indent="-234900"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750" dirty="0">
                <a:solidFill>
                  <a:schemeClr val="bg1"/>
                </a:solidFill>
              </a:rPr>
              <a:t>Fazal’s holiday isn’t for another 10 months.</a:t>
            </a:r>
          </a:p>
          <a:p>
            <a:pPr marL="234900" indent="-234900"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750" dirty="0">
                <a:solidFill>
                  <a:schemeClr val="bg1"/>
                </a:solidFill>
              </a:rPr>
              <a:t>Fazal has never been ill on holiday before.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A1A9D60-0042-D542-B3F4-7417187316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272964" y="1807874"/>
            <a:ext cx="403131" cy="5944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69F8B44-9DA6-1E4B-B7A4-A48A161B9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9969" y="1799357"/>
            <a:ext cx="601421" cy="594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995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E4ECD-531E-8644-8FBA-76F6EC6E7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20000"/>
            <a:ext cx="9906000" cy="624108"/>
          </a:xfrm>
        </p:spPr>
        <p:txBody>
          <a:bodyPr>
            <a:normAutofit/>
          </a:bodyPr>
          <a:lstStyle/>
          <a:p>
            <a:pPr lvl="0" eaLnBrk="1" hangingPunct="1">
              <a:lnSpc>
                <a:spcPts val="3800"/>
              </a:lnSpc>
            </a:pPr>
            <a:r>
              <a:rPr lang="en-US" cap="none" dirty="0">
                <a:solidFill>
                  <a:srgbClr val="00864F"/>
                </a:solidFill>
                <a:ea typeface="ＭＳ Ｐゴシック"/>
              </a:rPr>
              <a:t>To insure or not?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058B0C-5943-9F46-B3A3-EC5886D98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98371" y="1894114"/>
            <a:ext cx="6607629" cy="4963886"/>
          </a:xfrm>
          <a:prstGeom prst="rect">
            <a:avLst/>
          </a:prstGeom>
          <a:solidFill>
            <a:srgbClr val="2178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FA991BF6-86E7-5D4C-A19C-C3B77DC71A7D}"/>
              </a:ext>
            </a:extLst>
          </p:cNvPr>
          <p:cNvSpPr txBox="1">
            <a:spLocks/>
          </p:cNvSpPr>
          <p:nvPr/>
        </p:nvSpPr>
        <p:spPr>
          <a:xfrm>
            <a:off x="3485314" y="2112557"/>
            <a:ext cx="6172394" cy="1868428"/>
          </a:xfrm>
          <a:prstGeom prst="rect">
            <a:avLst/>
          </a:prstGeom>
        </p:spPr>
        <p:txBody>
          <a:bodyPr/>
          <a:lstStyle>
            <a:lvl1pPr marL="182489" indent="-182489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657" indent="-285639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1142" indent="-1571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9573" indent="-2285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6593" indent="-2285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3612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633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653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675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000" indent="-342000">
              <a:buFont typeface="Wingdings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</a:rPr>
              <a:t>Insurance is a way to protect ourselves from risk.</a:t>
            </a:r>
          </a:p>
          <a:p>
            <a:pPr marL="342000" indent="-342000">
              <a:buFont typeface="Wingdings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</a:rPr>
              <a:t>Insurance might not always be the best solution for everyone.</a:t>
            </a:r>
          </a:p>
          <a:p>
            <a:pPr marL="342000" indent="-342000">
              <a:buFont typeface="Wingdings" pitchFamily="2" charset="2"/>
              <a:buChar char="§"/>
            </a:pPr>
            <a:endParaRPr lang="en-GB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2000" b="1" dirty="0">
                <a:solidFill>
                  <a:schemeClr val="bg1"/>
                </a:solidFill>
              </a:rPr>
              <a:t>Always: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7FCCEE-E1E7-064D-8ACB-8CEA4A1C23B7}"/>
              </a:ext>
            </a:extLst>
          </p:cNvPr>
          <p:cNvSpPr/>
          <p:nvPr/>
        </p:nvSpPr>
        <p:spPr>
          <a:xfrm>
            <a:off x="3736470" y="3996542"/>
            <a:ext cx="5890415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GB" sz="2000" dirty="0">
                <a:solidFill>
                  <a:schemeClr val="bg1"/>
                </a:solidFill>
              </a:rPr>
              <a:t>Shop around – use comparison sites to help you do this.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GB" sz="2000" dirty="0">
                <a:solidFill>
                  <a:schemeClr val="bg1"/>
                </a:solidFill>
              </a:rPr>
              <a:t>Find out what the insurance covers and what it doesn’t.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GB" sz="2000" dirty="0">
                <a:solidFill>
                  <a:schemeClr val="bg1"/>
                </a:solidFill>
              </a:rPr>
              <a:t>Weigh up the pros and cons of insurance.</a:t>
            </a:r>
          </a:p>
          <a:p>
            <a:pPr marL="342900" indent="-342900">
              <a:buFontTx/>
              <a:buChar char="-"/>
            </a:pPr>
            <a:r>
              <a:rPr lang="en-GB" sz="2000" i="1" dirty="0">
                <a:solidFill>
                  <a:schemeClr val="bg1"/>
                </a:solidFill>
              </a:rPr>
              <a:t>How big is the risk?</a:t>
            </a:r>
          </a:p>
          <a:p>
            <a:pPr marL="342900" indent="-342900">
              <a:buFontTx/>
              <a:buChar char="-"/>
            </a:pPr>
            <a:r>
              <a:rPr lang="en-GB" sz="2000" i="1" dirty="0">
                <a:solidFill>
                  <a:schemeClr val="bg1"/>
                </a:solidFill>
              </a:rPr>
              <a:t>Can I afford to take the risk?</a:t>
            </a:r>
          </a:p>
        </p:txBody>
      </p:sp>
      <p:pic>
        <p:nvPicPr>
          <p:cNvPr id="4" name="Picture 3" descr="two people looking at a laptop">
            <a:extLst>
              <a:ext uri="{FF2B5EF4-FFF2-40B4-BE49-F238E27FC236}">
                <a16:creationId xmlns:a16="http://schemas.microsoft.com/office/drawing/2014/main" id="{D56BE413-4BDA-BF40-B6BE-D29FBAB5C0F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92595"/>
            <a:ext cx="3302000" cy="496540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BAAC905-1939-5142-83B1-AC7139042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8616" y="4135751"/>
            <a:ext cx="187855" cy="18454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BD94212-7BD5-2947-946B-C303F6D107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8616" y="4831686"/>
            <a:ext cx="187855" cy="18454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AD9AC60-4C22-9947-AA72-D6B56C81B6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8616" y="5521149"/>
            <a:ext cx="187855" cy="18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025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F3080-7E85-2F4B-8C55-9A6BD8500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20000"/>
            <a:ext cx="9906000" cy="578713"/>
          </a:xfrm>
        </p:spPr>
        <p:txBody>
          <a:bodyPr>
            <a:normAutofit/>
          </a:bodyPr>
          <a:lstStyle/>
          <a:p>
            <a:pPr lvl="0" eaLnBrk="1" hangingPunct="1">
              <a:lnSpc>
                <a:spcPts val="3800"/>
              </a:lnSpc>
            </a:pPr>
            <a:r>
              <a:rPr lang="en-US" cap="none" dirty="0">
                <a:solidFill>
                  <a:srgbClr val="00864F"/>
                </a:solidFill>
                <a:ea typeface="ＭＳ Ｐゴシック"/>
              </a:rPr>
              <a:t>Types of financial fraud &amp; scams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D2BC1EF-C15A-CD4B-9792-F355B42760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3202" y="1661143"/>
            <a:ext cx="3026134" cy="1963800"/>
          </a:xfrm>
          <a:prstGeom prst="rect">
            <a:avLst/>
          </a:prstGeom>
          <a:solidFill>
            <a:srgbClr val="2178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1B236E7-2E68-A640-99C6-22A0EE0C6FAE}"/>
              </a:ext>
            </a:extLst>
          </p:cNvPr>
          <p:cNvSpPr txBox="1"/>
          <p:nvPr/>
        </p:nvSpPr>
        <p:spPr>
          <a:xfrm>
            <a:off x="675789" y="1851526"/>
            <a:ext cx="17411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GB" sz="2200" dirty="0">
                <a:solidFill>
                  <a:schemeClr val="bg1"/>
                </a:solidFill>
              </a:rPr>
              <a:t>ID fraud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5CDDF8-FEF4-8340-8824-85041296E55D}"/>
              </a:ext>
            </a:extLst>
          </p:cNvPr>
          <p:cNvSpPr txBox="1"/>
          <p:nvPr/>
        </p:nvSpPr>
        <p:spPr>
          <a:xfrm>
            <a:off x="448213" y="2429994"/>
            <a:ext cx="27182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sz="1750" dirty="0">
                <a:solidFill>
                  <a:schemeClr val="bg1"/>
                </a:solidFill>
              </a:rPr>
              <a:t>Fraudsters take on your identity to take out loans, or use your accounts.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F079353-53B8-BA47-8604-4E1D72139A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3202" y="3868734"/>
            <a:ext cx="3026134" cy="2076527"/>
          </a:xfrm>
          <a:prstGeom prst="rect">
            <a:avLst/>
          </a:prstGeom>
          <a:solidFill>
            <a:srgbClr val="006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E8155E1-660B-4041-A7EA-7C3148EA4355}"/>
              </a:ext>
            </a:extLst>
          </p:cNvPr>
          <p:cNvSpPr txBox="1"/>
          <p:nvPr/>
        </p:nvSpPr>
        <p:spPr>
          <a:xfrm>
            <a:off x="892645" y="4067998"/>
            <a:ext cx="20141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GB" sz="2200" dirty="0">
                <a:solidFill>
                  <a:schemeClr val="bg1"/>
                </a:solidFill>
              </a:rPr>
              <a:t>Ticket Scams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CFFF80A-C4FC-C04C-A635-6A087D9A4162}"/>
              </a:ext>
            </a:extLst>
          </p:cNvPr>
          <p:cNvSpPr txBox="1"/>
          <p:nvPr/>
        </p:nvSpPr>
        <p:spPr>
          <a:xfrm>
            <a:off x="435489" y="4543463"/>
            <a:ext cx="27636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sz="1750" dirty="0">
                <a:solidFill>
                  <a:schemeClr val="bg1"/>
                </a:solidFill>
              </a:rPr>
              <a:t>You buy tickets but you are either sent fakes or the tickets don’t arrive.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A657ECE-FAA3-C844-8469-27EC84866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13515" y="1656772"/>
            <a:ext cx="5969283" cy="4288490"/>
          </a:xfrm>
          <a:prstGeom prst="rect">
            <a:avLst/>
          </a:prstGeom>
          <a:solidFill>
            <a:srgbClr val="78B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2AA5E39-1BBA-3342-BFF3-0C7F88972336}"/>
              </a:ext>
            </a:extLst>
          </p:cNvPr>
          <p:cNvSpPr txBox="1"/>
          <p:nvPr/>
        </p:nvSpPr>
        <p:spPr>
          <a:xfrm>
            <a:off x="4070280" y="1847765"/>
            <a:ext cx="28361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GB" sz="2200" dirty="0">
                <a:solidFill>
                  <a:schemeClr val="bg1"/>
                </a:solidFill>
              </a:rPr>
              <a:t>Social media scams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3D57B1D-86C2-2043-8C4B-80947883F9A5}"/>
              </a:ext>
            </a:extLst>
          </p:cNvPr>
          <p:cNvSpPr txBox="1"/>
          <p:nvPr/>
        </p:nvSpPr>
        <p:spPr>
          <a:xfrm>
            <a:off x="3738791" y="2426234"/>
            <a:ext cx="5590403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sz="1750" b="1" dirty="0">
                <a:solidFill>
                  <a:schemeClr val="bg1"/>
                </a:solidFill>
              </a:rPr>
              <a:t>Emails and text scams: </a:t>
            </a:r>
          </a:p>
          <a:p>
            <a:pPr marL="0" indent="0">
              <a:buNone/>
            </a:pPr>
            <a:r>
              <a:rPr lang="en-GB" sz="1750" dirty="0">
                <a:solidFill>
                  <a:schemeClr val="bg1"/>
                </a:solidFill>
              </a:rPr>
              <a:t>These appear to come from the social media app you use. It tells you there is a problem with your account. </a:t>
            </a:r>
            <a:br>
              <a:rPr lang="en-GB" sz="1750" dirty="0">
                <a:solidFill>
                  <a:schemeClr val="bg1"/>
                </a:solidFill>
              </a:rPr>
            </a:br>
            <a:r>
              <a:rPr lang="en-GB" sz="1750" dirty="0">
                <a:solidFill>
                  <a:schemeClr val="bg1"/>
                </a:solidFill>
              </a:rPr>
              <a:t>You provide personal details or payment to solve </a:t>
            </a:r>
            <a:br>
              <a:rPr lang="en-GB" sz="1750" dirty="0">
                <a:solidFill>
                  <a:schemeClr val="bg1"/>
                </a:solidFill>
              </a:rPr>
            </a:br>
            <a:r>
              <a:rPr lang="en-GB" sz="1750" dirty="0">
                <a:solidFill>
                  <a:schemeClr val="bg1"/>
                </a:solidFill>
              </a:rPr>
              <a:t>the problem.</a:t>
            </a:r>
          </a:p>
          <a:p>
            <a:pPr marL="0" indent="0">
              <a:buNone/>
            </a:pPr>
            <a:endParaRPr lang="en-GB" sz="175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1750" b="1" dirty="0">
                <a:solidFill>
                  <a:schemeClr val="bg1"/>
                </a:solidFill>
              </a:rPr>
              <a:t>Bait and switch scams</a:t>
            </a:r>
            <a:r>
              <a:rPr lang="en-GB" sz="1750" dirty="0">
                <a:solidFill>
                  <a:schemeClr val="bg1"/>
                </a:solidFill>
              </a:rPr>
              <a:t>: </a:t>
            </a:r>
          </a:p>
          <a:p>
            <a:pPr marL="0" indent="0">
              <a:buNone/>
            </a:pPr>
            <a:r>
              <a:rPr lang="en-GB" sz="1750" dirty="0">
                <a:solidFill>
                  <a:schemeClr val="bg1"/>
                </a:solidFill>
              </a:rPr>
              <a:t>You are sent a fake link to a viral video. You are then asked to update your app. When you click, it infects your device to steal personal details.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82EBB675-D530-3549-AEB0-591D0EEABA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3857" y="1894527"/>
            <a:ext cx="226423" cy="3396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563CD80-E454-EB49-B189-86303C0D3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714" y="4100461"/>
            <a:ext cx="324372" cy="28882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9C16BB5-2EA4-EA45-9084-D0927EC66A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800" y="1895070"/>
            <a:ext cx="339634" cy="33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08435"/>
      </p:ext>
    </p:extLst>
  </p:cSld>
  <p:clrMapOvr>
    <a:masterClrMapping/>
  </p:clrMapOvr>
</p:sld>
</file>

<file path=ppt/theme/theme1.xml><?xml version="1.0" encoding="utf-8"?>
<a:theme xmlns:a="http://schemas.openxmlformats.org/drawingml/2006/main" name="Lloyds Banking Group Master slides">
  <a:themeElements>
    <a:clrScheme name="Lloyds Banking Group Colou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864F"/>
      </a:accent1>
      <a:accent2>
        <a:srgbClr val="5ABD19"/>
      </a:accent2>
      <a:accent3>
        <a:srgbClr val="595959"/>
      </a:accent3>
      <a:accent4>
        <a:srgbClr val="99CFB9"/>
      </a:accent4>
      <a:accent5>
        <a:srgbClr val="D8D8D8"/>
      </a:accent5>
      <a:accent6>
        <a:srgbClr val="BDE5A3"/>
      </a:accent6>
      <a:hlink>
        <a:srgbClr val="0070C0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ctr">
          <a:defRPr sz="1200" dirty="0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Lloyds Banking Group Master slides">
  <a:themeElements>
    <a:clrScheme name="Lloyds Banking Group Colou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864F"/>
      </a:accent1>
      <a:accent2>
        <a:srgbClr val="5ABD19"/>
      </a:accent2>
      <a:accent3>
        <a:srgbClr val="595959"/>
      </a:accent3>
      <a:accent4>
        <a:srgbClr val="99CFB9"/>
      </a:accent4>
      <a:accent5>
        <a:srgbClr val="D8D8D8"/>
      </a:accent5>
      <a:accent6>
        <a:srgbClr val="BDE5A3"/>
      </a:accent6>
      <a:hlink>
        <a:srgbClr val="0070C0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ctr">
          <a:defRPr sz="1200" dirty="0" smtClean="0">
            <a:solidFill>
              <a:schemeClr val="bg1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2_Lloyds Banking Group Master slides">
  <a:themeElements>
    <a:clrScheme name="Lloyds Banking Group Colou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864F"/>
      </a:accent1>
      <a:accent2>
        <a:srgbClr val="5ABD19"/>
      </a:accent2>
      <a:accent3>
        <a:srgbClr val="595959"/>
      </a:accent3>
      <a:accent4>
        <a:srgbClr val="99CFB9"/>
      </a:accent4>
      <a:accent5>
        <a:srgbClr val="D8D8D8"/>
      </a:accent5>
      <a:accent6>
        <a:srgbClr val="BDE5A3"/>
      </a:accent6>
      <a:hlink>
        <a:srgbClr val="0070C0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ctr">
          <a:defRPr sz="4800" dirty="0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4_Lloyds Banking Group Master slides">
  <a:themeElements>
    <a:clrScheme name="Lloyds Banking Group Colou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864F"/>
      </a:accent1>
      <a:accent2>
        <a:srgbClr val="5ABD19"/>
      </a:accent2>
      <a:accent3>
        <a:srgbClr val="595959"/>
      </a:accent3>
      <a:accent4>
        <a:srgbClr val="99CFB9"/>
      </a:accent4>
      <a:accent5>
        <a:srgbClr val="D8D8D8"/>
      </a:accent5>
      <a:accent6>
        <a:srgbClr val="BDE5A3"/>
      </a:accent6>
      <a:hlink>
        <a:srgbClr val="0070C0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ctr">
          <a:defRPr sz="1200" dirty="0" smtClean="0">
            <a:solidFill>
              <a:schemeClr val="bg1"/>
            </a:solidFill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460ee5f1-4fa3-4fcc-a1f3-b38b940c1174" xsi:nil="true"/>
    <_ip_UnifiedCompliancePolicyProperties xmlns="http://schemas.microsoft.com/sharepoint/v3" xsi:nil="true"/>
    <lcf76f155ced4ddcb4097134ff3c332f xmlns="e905878e-99a7-4763-9462-8a2108216d4e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0AB34C709A0441BEAA2F437930AB4E" ma:contentTypeVersion="20" ma:contentTypeDescription="Create a new document." ma:contentTypeScope="" ma:versionID="7cb9199c82f2e745307eadcb80cc6d2a">
  <xsd:schema xmlns:xsd="http://www.w3.org/2001/XMLSchema" xmlns:xs="http://www.w3.org/2001/XMLSchema" xmlns:p="http://schemas.microsoft.com/office/2006/metadata/properties" xmlns:ns1="http://schemas.microsoft.com/sharepoint/v3" xmlns:ns2="e905878e-99a7-4763-9462-8a2108216d4e" xmlns:ns3="460ee5f1-4fa3-4fcc-a1f3-b38b940c1174" targetNamespace="http://schemas.microsoft.com/office/2006/metadata/properties" ma:root="true" ma:fieldsID="8bb6a22e848f6ca4eaec622697d07a6e" ns1:_="" ns2:_="" ns3:_="">
    <xsd:import namespace="http://schemas.microsoft.com/sharepoint/v3"/>
    <xsd:import namespace="e905878e-99a7-4763-9462-8a2108216d4e"/>
    <xsd:import namespace="460ee5f1-4fa3-4fcc-a1f3-b38b940c1174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05878e-99a7-4763-9462-8a2108216d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6ee4fd0a-b474-4a32-a144-dd33b078337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6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0ee5f1-4fa3-4fcc-a1f3-b38b940c117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c7264030-4d86-466e-bbca-f4e8faaf37d9}" ma:internalName="TaxCatchAll" ma:showField="CatchAllData" ma:web="460ee5f1-4fa3-4fcc-a1f3-b38b940c117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7B5384A-5C93-4D1E-902A-114D3525B6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25FF66C-1722-41A6-8EDC-5C65A231A2A9}">
  <ds:schemaRefs>
    <ds:schemaRef ds:uri="e905878e-99a7-4763-9462-8a2108216d4e"/>
    <ds:schemaRef ds:uri="http://schemas.microsoft.com/sharepoint/v3"/>
    <ds:schemaRef ds:uri="http://www.w3.org/XML/1998/namespace"/>
    <ds:schemaRef ds:uri="http://schemas.microsoft.com/office/2006/documentManagement/types"/>
    <ds:schemaRef ds:uri="http://purl.org/dc/elements/1.1/"/>
    <ds:schemaRef ds:uri="460ee5f1-4fa3-4fcc-a1f3-b38b940c1174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purl.org/dc/dcmitype/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B4F24FC-C1F8-41A3-B58D-9A577DB29C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905878e-99a7-4763-9462-8a2108216d4e"/>
    <ds:schemaRef ds:uri="460ee5f1-4fa3-4fcc-a1f3-b38b940c11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17151eb3-00ab-470c-b25c-644c7691e891}" enabled="1" method="Privileged" siteId="{3ded2960-214a-46ff-8cf4-611f125e2398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65277</TotalTime>
  <Words>1032</Words>
  <Application>Microsoft Office PowerPoint</Application>
  <PresentationFormat>A4 Paper (210x297 mm)</PresentationFormat>
  <Paragraphs>120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ＭＳ Ｐゴシック</vt:lpstr>
      <vt:lpstr>Arial</vt:lpstr>
      <vt:lpstr>Wingdings</vt:lpstr>
      <vt:lpstr>Lloyds Banking Group Master slides</vt:lpstr>
      <vt:lpstr>1_Lloyds Banking Group Master slides</vt:lpstr>
      <vt:lpstr>2_Lloyds Banking Group Master slides</vt:lpstr>
      <vt:lpstr>4_Lloyds Banking Group Master slides</vt:lpstr>
      <vt:lpstr>Risking it,  is it worth it?</vt:lpstr>
      <vt:lpstr>Introduction</vt:lpstr>
      <vt:lpstr>Are you a risk taker?</vt:lpstr>
      <vt:lpstr>Risking it!</vt:lpstr>
      <vt:lpstr>What is insurance?</vt:lpstr>
      <vt:lpstr>The weird and wonderful world of insurance quiz.</vt:lpstr>
      <vt:lpstr>Risk and insurance</vt:lpstr>
      <vt:lpstr>To insure or not?</vt:lpstr>
      <vt:lpstr>Types of financial fraud &amp; scams</vt:lpstr>
      <vt:lpstr>Types of financial fraud &amp; scams</vt:lpstr>
      <vt:lpstr>Recognising fraud and scams</vt:lpstr>
      <vt:lpstr>Financial fraud – what does it cost?</vt:lpstr>
      <vt:lpstr>What can I do to protect myself?</vt:lpstr>
      <vt:lpstr>A big thank you!</vt:lpstr>
    </vt:vector>
  </TitlesOfParts>
  <Company>Lloyds Banking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IN PRESENTATION TITLE CAPS</dc:title>
  <dc:creator>Rimoncelli, Dan (Strategy &amp; Planning, LBG Group Marketing)</dc:creator>
  <cp:lastModifiedBy>Myers, Tracey (Group Corporate Affairs)</cp:lastModifiedBy>
  <cp:revision>3588</cp:revision>
  <cp:lastPrinted>2019-11-12T10:09:47Z</cp:lastPrinted>
  <dcterms:created xsi:type="dcterms:W3CDTF">2009-01-21T19:55:17Z</dcterms:created>
  <dcterms:modified xsi:type="dcterms:W3CDTF">2025-02-17T15:40:39Z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0x010100B90AB34C709A0441BEAA2F437930AB4E</vt:lpwstr>
  </property>
  <property fmtid="{D5CDD505-2E9C-101B-9397-08002B2CF9AE}" pid="3" name="TitusGUID">
    <vt:lpwstr>8cb2ee10-1e9e-4c83-a19e-3964e6dc3dc4</vt:lpwstr>
  </property>
  <property fmtid="{D5CDD505-2E9C-101B-9397-08002B2CF9AE}" pid="4" name="TITUS">
    <vt:lpwstr>&lt;p align="center"&gt; &lt;/p&gt;</vt:lpwstr>
  </property>
  <property fmtid="{D5CDD505-2E9C-101B-9397-08002B2CF9AE}" pid="5" name="Classification">
    <vt:lpwstr>Internal</vt:lpwstr>
  </property>
  <property fmtid="{D5CDD505-2E9C-101B-9397-08002B2CF9AE}" pid="6" name="HeadersandFooters">
    <vt:lpwstr>None</vt:lpwstr>
  </property>
  <property fmtid="{D5CDD505-2E9C-101B-9397-08002B2CF9AE}" pid="7" name="MSIP_Label_7bc792f8-6d75-423a-9981-629281829092_Enabled">
    <vt:lpwstr>True</vt:lpwstr>
  </property>
  <property fmtid="{D5CDD505-2E9C-101B-9397-08002B2CF9AE}" pid="8" name="MSIP_Label_7bc792f8-6d75-423a-9981-629281829092_SiteId">
    <vt:lpwstr>3ded2960-214a-46ff-8cf4-611f125e2398</vt:lpwstr>
  </property>
  <property fmtid="{D5CDD505-2E9C-101B-9397-08002B2CF9AE}" pid="9" name="MSIP_Label_7bc792f8-6d75-423a-9981-629281829092_Owner">
    <vt:lpwstr>Priya.Shah@lloydsbanking.com</vt:lpwstr>
  </property>
  <property fmtid="{D5CDD505-2E9C-101B-9397-08002B2CF9AE}" pid="10" name="MSIP_Label_7bc792f8-6d75-423a-9981-629281829092_SetDate">
    <vt:lpwstr>2019-10-25T15:37:23.6238436Z</vt:lpwstr>
  </property>
  <property fmtid="{D5CDD505-2E9C-101B-9397-08002B2CF9AE}" pid="11" name="MSIP_Label_7bc792f8-6d75-423a-9981-629281829092_Name">
    <vt:lpwstr>Limited</vt:lpwstr>
  </property>
  <property fmtid="{D5CDD505-2E9C-101B-9397-08002B2CF9AE}" pid="12" name="MSIP_Label_7bc792f8-6d75-423a-9981-629281829092_Application">
    <vt:lpwstr>Microsoft Azure Information Protection</vt:lpwstr>
  </property>
  <property fmtid="{D5CDD505-2E9C-101B-9397-08002B2CF9AE}" pid="13" name="MSIP_Label_7bc792f8-6d75-423a-9981-629281829092_ActionId">
    <vt:lpwstr>63e1f0ce-b232-4455-ab4d-7e59a96c6da6</vt:lpwstr>
  </property>
  <property fmtid="{D5CDD505-2E9C-101B-9397-08002B2CF9AE}" pid="14" name="MSIP_Label_7bc792f8-6d75-423a-9981-629281829092_Extended_MSFT_Method">
    <vt:lpwstr>Automatic</vt:lpwstr>
  </property>
  <property fmtid="{D5CDD505-2E9C-101B-9397-08002B2CF9AE}" pid="15" name="Sensitivity">
    <vt:lpwstr>Limited</vt:lpwstr>
  </property>
  <property fmtid="{D5CDD505-2E9C-101B-9397-08002B2CF9AE}" pid="16" name="MediaServiceImageTags">
    <vt:lpwstr/>
  </property>
</Properties>
</file>