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3" r:id="rId4"/>
    <p:sldMasterId id="2147483750" r:id="rId5"/>
    <p:sldMasterId id="2147484050" r:id="rId6"/>
    <p:sldMasterId id="2147484126" r:id="rId7"/>
  </p:sldMasterIdLst>
  <p:notesMasterIdLst>
    <p:notesMasterId r:id="rId21"/>
  </p:notesMasterIdLst>
  <p:handoutMasterIdLst>
    <p:handoutMasterId r:id="rId22"/>
  </p:handoutMasterIdLst>
  <p:sldIdLst>
    <p:sldId id="1047" r:id="rId8"/>
    <p:sldId id="1074" r:id="rId9"/>
    <p:sldId id="1109" r:id="rId10"/>
    <p:sldId id="1101" r:id="rId11"/>
    <p:sldId id="1072" r:id="rId12"/>
    <p:sldId id="1115" r:id="rId13"/>
    <p:sldId id="1116" r:id="rId14"/>
    <p:sldId id="1117" r:id="rId15"/>
    <p:sldId id="1118" r:id="rId16"/>
    <p:sldId id="1122" r:id="rId17"/>
    <p:sldId id="1120" r:id="rId18"/>
    <p:sldId id="1121" r:id="rId19"/>
    <p:sldId id="1106" r:id="rId20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02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043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06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082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5100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2126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199143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6164" algn="l" defTabSz="914043" rtl="0" eaLnBrk="1" latinLnBrk="0" hangingPunct="1">
      <a:defRPr sz="24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4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, Priya (Responsible Business)" initials="SP(B" lastIdx="8" clrIdx="0">
    <p:extLst>
      <p:ext uri="{19B8F6BF-5375-455C-9EA6-DF929625EA0E}">
        <p15:presenceInfo xmlns:p15="http://schemas.microsoft.com/office/powerpoint/2012/main" userId="S-1-5-21-1285278-2735368383-2968457176-1820342" providerId="AD"/>
      </p:ext>
    </p:extLst>
  </p:cmAuthor>
  <p:cmAuthor id="2" name="Liz Booth" initials="LB" lastIdx="1" clrIdx="1">
    <p:extLst>
      <p:ext uri="{19B8F6BF-5375-455C-9EA6-DF929625EA0E}">
        <p15:presenceInfo xmlns:p15="http://schemas.microsoft.com/office/powerpoint/2012/main" userId="S::liz.booth@y-e.org.uk::2115e261-9d77-4550-9ca4-f98225bd55f1" providerId="AD"/>
      </p:ext>
    </p:extLst>
  </p:cmAuthor>
  <p:cmAuthor id="3" name="Lizzie Angel" initials="LA" lastIdx="3" clrIdx="2">
    <p:extLst>
      <p:ext uri="{19B8F6BF-5375-455C-9EA6-DF929625EA0E}">
        <p15:presenceInfo xmlns:p15="http://schemas.microsoft.com/office/powerpoint/2012/main" userId="S::lizzie.angel@six.agency::acfecc51-4d15-4327-9462-44593bbbaac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64F"/>
    <a:srgbClr val="B21D3F"/>
    <a:srgbClr val="77B800"/>
    <a:srgbClr val="999999"/>
    <a:srgbClr val="3F3F3F"/>
    <a:srgbClr val="E300FF"/>
    <a:srgbClr val="FF0000"/>
    <a:srgbClr val="006C32"/>
    <a:srgbClr val="7FB598"/>
    <a:srgbClr val="CCE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40" autoAdjust="0"/>
    <p:restoredTop sz="89184" autoAdjust="0"/>
  </p:normalViewPr>
  <p:slideViewPr>
    <p:cSldViewPr snapToGrid="0">
      <p:cViewPr varScale="1">
        <p:scale>
          <a:sx n="66" d="100"/>
          <a:sy n="66" d="100"/>
        </p:scale>
        <p:origin x="1380" y="40"/>
      </p:cViewPr>
      <p:guideLst>
        <p:guide orient="horz" pos="2160"/>
        <p:guide pos="54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958" y="-108"/>
      </p:cViewPr>
      <p:guideLst>
        <p:guide orient="horz" pos="3126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Pritchard" userId="df81aaf8-1f16-4139-a4fb-fa53e5df2845" providerId="ADAL" clId="{D18850A3-3EB8-8444-ACDF-2083D7EF4B82}"/>
    <pc:docChg chg="modSld">
      <pc:chgData name="Dan Pritchard" userId="df81aaf8-1f16-4139-a4fb-fa53e5df2845" providerId="ADAL" clId="{D18850A3-3EB8-8444-ACDF-2083D7EF4B82}" dt="2023-01-17T09:50:35.151" v="5" actId="20577"/>
      <pc:docMkLst>
        <pc:docMk/>
      </pc:docMkLst>
      <pc:sldChg chg="modSp">
        <pc:chgData name="Dan Pritchard" userId="df81aaf8-1f16-4139-a4fb-fa53e5df2845" providerId="ADAL" clId="{D18850A3-3EB8-8444-ACDF-2083D7EF4B82}" dt="2023-01-17T09:50:35.151" v="5" actId="20577"/>
        <pc:sldMkLst>
          <pc:docMk/>
          <pc:sldMk cId="1812956618" sldId="10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9" y="0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pPr>
              <a:defRPr/>
            </a:pPr>
            <a:fld id="{02E97D1F-482D-40B7-B3FB-D9145185FB74}" type="datetimeFigureOut">
              <a:rPr lang="en-GB"/>
              <a:pPr>
                <a:defRPr/>
              </a:pPr>
              <a:t>17/02/2025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pPr>
              <a:defRPr/>
            </a:pPr>
            <a:fld id="{9BC276CA-7A31-4D89-AC2C-B82E4ECBF57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6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  <p:sp>
        <p:nvSpPr>
          <p:cNvPr id="7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0312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4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fld id="{ED762B99-C702-4D74-AD98-6FB8273BF44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2" name="hc" descr=" "/>
          <p:cNvSpPr txBox="1"/>
          <p:nvPr/>
        </p:nvSpPr>
        <p:spPr>
          <a:xfrm>
            <a:off x="1" y="1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fc" descr=" "/>
          <p:cNvSpPr txBox="1"/>
          <p:nvPr/>
        </p:nvSpPr>
        <p:spPr>
          <a:xfrm>
            <a:off x="1" y="9497379"/>
            <a:ext cx="6797675" cy="461665"/>
          </a:xfrm>
          <a:prstGeom prst="rect">
            <a:avLst/>
          </a:prstGeom>
          <a:noFill/>
        </p:spPr>
        <p:txBody>
          <a:bodyPr vert="horz" lIns="91432" tIns="45716" rIns="91432" bIns="45716" rtlCol="0">
            <a:spAutoFit/>
          </a:bodyPr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2063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02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2pPr>
    <a:lvl3pPr marL="91404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3pPr>
    <a:lvl4pPr marL="137106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4pPr>
    <a:lvl5pPr marL="18280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/>
      </a:defRPr>
    </a:lvl5pPr>
    <a:lvl6pPr marL="2285100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26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43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64" algn="l" defTabSz="45702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936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053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12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023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i="1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952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8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9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2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339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7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2A0ED4-877A-4765-9A7E-C005CC7A4D3D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134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31" y="6118465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r>
              <a:rPr lang="en-GB" sz="8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26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31CE6-D911-477C-A7AC-B7A8C71C20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4530C-80C8-451B-AD84-2D6386CC847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5997137-2C23-4EE5-B466-EBAADFD661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E6012-E7F4-4CCB-AC7F-6D1E21363CF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A5F2-ECFD-419D-8A3D-FB68055A0A0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82FC-4743-4B5D-840A-E0DA9FB9B8F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F293-253A-4058-BC41-6514B45B4BB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A84B4-3E80-4470-B191-42540EF9FAE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25F7D-969F-4DB1-9D0B-31C71FF0BFD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77" y="208598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984B0-B239-402E-AFA0-5136A6BA0ED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37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6A1F2-FF12-4252-909F-8DA4413D75C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8241F-3071-4136-B53C-5393C18482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7C99-E5BE-425E-9E82-D332162ED42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ccess slide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FD6412-33C9-404E-B19A-F9E03BC1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00110"/>
          </a:xfrm>
        </p:spPr>
        <p:txBody>
          <a:bodyPr anchor="t" anchorCtr="0">
            <a:spAutoFit/>
          </a:bodyPr>
          <a:lstStyle>
            <a:lvl1pPr algn="ctr">
              <a:defRPr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anchor="ctr"/>
          <a:lstStyle/>
          <a:p>
            <a:pPr algn="ctr">
              <a:defRPr/>
            </a:pPr>
            <a:endParaRPr lang="en-GB" dirty="0"/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405" tIns="45701" rIns="91405" bIns="45701">
            <a:spAutoFit/>
          </a:bodyPr>
          <a:lstStyle/>
          <a:p>
            <a:pPr algn="ctr">
              <a:defRPr/>
            </a:pPr>
            <a:r>
              <a:rPr lang="en-GB" sz="800" dirty="0">
                <a:ea typeface="ＭＳ Ｐゴシック" pitchFamily="-65" charset="-128"/>
              </a:rPr>
              <a:t>© 2013 Lloyds Banking Group and its subsidiaries</a:t>
            </a:r>
            <a:endParaRPr lang="en-GB" sz="800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6496" y="2230426"/>
            <a:ext cx="7776864" cy="1470025"/>
          </a:xfrm>
        </p:spPr>
        <p:txBody>
          <a:bodyPr anchor="t" anchorCtr="0">
            <a:normAutofit/>
          </a:bodyPr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0872" y="368458"/>
            <a:ext cx="1258318" cy="1500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8279617" y="6118414"/>
            <a:ext cx="1246909" cy="3546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4" name="hc" descr=" "/>
          <p:cNvSpPr txBox="1"/>
          <p:nvPr userDrawn="1"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 userDrawn="1"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1177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133298" indent="-133298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Bullet one</a:t>
            </a:r>
          </a:p>
          <a:p>
            <a:pPr lvl="0"/>
            <a:r>
              <a:rPr lang="en-US" dirty="0"/>
              <a:t>Bullet two</a:t>
            </a:r>
          </a:p>
          <a:p>
            <a:pPr lvl="0"/>
            <a:r>
              <a:rPr lang="en-US" dirty="0"/>
              <a:t>Bullet three</a:t>
            </a:r>
          </a:p>
          <a:p>
            <a:pPr lvl="0"/>
            <a:r>
              <a:rPr lang="en-US" dirty="0"/>
              <a:t>Bullet four</a:t>
            </a:r>
          </a:p>
          <a:p>
            <a:pPr lvl="0"/>
            <a:r>
              <a:rPr lang="en-US" dirty="0"/>
              <a:t>Bullet five</a:t>
            </a:r>
          </a:p>
          <a:p>
            <a:pPr lvl="0"/>
            <a:r>
              <a:rPr lang="en-US" dirty="0"/>
              <a:t>Bullet six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59818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Connector 6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6866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086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2655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- With graphic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DIVIDER SLIDE</a:t>
            </a:r>
          </a:p>
          <a:p>
            <a:pPr lvl="0"/>
            <a:r>
              <a:rPr lang="en-US" dirty="0"/>
              <a:t>ALL CAPS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9" name="Picture 12" descr="LBG_vl_fc_p_c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4186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882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7049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538" indent="-182489">
              <a:spcBef>
                <a:spcPts val="0"/>
              </a:spcBef>
              <a:spcAft>
                <a:spcPts val="800"/>
              </a:spcAft>
              <a:defRPr sz="1400"/>
            </a:lvl3pPr>
            <a:lvl4pPr marL="714094" indent="-17455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8175" indent="-184077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8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409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COLUMN TEXT WITHOUT BULLETS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2656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 - ARROWS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rrow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52" y="4005064"/>
            <a:ext cx="4720351" cy="2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21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bubbl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551432" y="2085787"/>
            <a:ext cx="5354568" cy="477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29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GRAPHIC DEVICES - QUOTE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QUOTES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4881003" y="1700809"/>
            <a:ext cx="502500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6054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VALUE LOGO – 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0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>
            <a:off x="8861385" y="6470111"/>
            <a:ext cx="660075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266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7" name="Picture 12" descr="LBG_vl_fc_p_c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833138" y="360154"/>
            <a:ext cx="834583" cy="995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427070" y="1343577"/>
            <a:ext cx="8054339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77233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1768-F321-4AAF-8AE0-C4CD1ECF097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149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eaLnBrk="0" hangingPunct="0"/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8" name="Picture 7" descr="LBG PPT Template Design_2007 update_v318.jp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>
          <a:xfrm>
            <a:off x="3728864" y="1844824"/>
            <a:ext cx="2664296" cy="31683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0" y="6195749"/>
            <a:ext cx="9906000" cy="215444"/>
          </a:xfrm>
          <a:prstGeom prst="rect">
            <a:avLst/>
          </a:prstGeom>
          <a:noFill/>
        </p:spPr>
        <p:txBody>
          <a:bodyPr wrap="square" lIns="91405" tIns="45701" rIns="91405" bIns="45701" rtlCol="0">
            <a:spAutoFit/>
          </a:bodyPr>
          <a:lstStyle/>
          <a:p>
            <a:pPr algn="ctr" eaLnBrk="0" hangingPunct="0"/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t>© 2013 Lloyds Banking Group and its subsidiaries</a:t>
            </a:r>
          </a:p>
        </p:txBody>
      </p:sp>
    </p:spTree>
    <p:extLst>
      <p:ext uri="{BB962C8B-B14F-4D97-AF65-F5344CB8AC3E}">
        <p14:creationId xmlns:p14="http://schemas.microsoft.com/office/powerpoint/2010/main" val="31166234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766" y="1327962"/>
            <a:ext cx="8932863" cy="2139950"/>
          </a:xfrm>
        </p:spPr>
        <p:txBody>
          <a:bodyPr/>
          <a:lstStyle>
            <a:lvl1pPr>
              <a:defRPr sz="1600">
                <a:latin typeface="Arial" pitchFamily="34" charset="0"/>
                <a:cs typeface="Arial" pitchFamily="34" charset="0"/>
              </a:defRPr>
            </a:lvl1pPr>
            <a:lvl2pP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2pPr>
            <a:lvl3pPr marL="894997" indent="-133298">
              <a:buFont typeface="Wingdings" pitchFamily="2" charset="2"/>
              <a:buChar char="§"/>
              <a:defRPr sz="11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2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0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i="0">
                <a:latin typeface="+mn-lt"/>
              </a:defRPr>
            </a:lvl1pPr>
          </a:lstStyle>
          <a:p>
            <a:pPr>
              <a:defRPr/>
            </a:pPr>
            <a:fld id="{FEA22204-5800-4013-A5F3-1C8F1B23E3B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27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52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7991" y="407592"/>
            <a:ext cx="7386599" cy="341315"/>
          </a:xfrm>
        </p:spPr>
        <p:txBody>
          <a:bodyPr/>
          <a:lstStyle>
            <a:lvl1pPr>
              <a:defRPr sz="2500" b="1" i="0" cap="none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628103" y="748879"/>
            <a:ext cx="7393372" cy="928472"/>
          </a:xfrm>
        </p:spPr>
        <p:txBody>
          <a:bodyPr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400" b="0"/>
            </a:lvl1pPr>
            <a:lvl2pPr marL="241228" indent="0">
              <a:buNone/>
              <a:defRPr/>
            </a:lvl2pPr>
            <a:lvl3pPr marL="476321" indent="0">
              <a:buNone/>
              <a:defRPr/>
            </a:lvl3pPr>
            <a:lvl4pPr marL="701196" indent="0">
              <a:buNone/>
              <a:defRPr/>
            </a:lvl4pPr>
            <a:lvl5pPr marL="93629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 rtlCol="0">
            <a:noAutofit/>
          </a:bodyPr>
          <a:lstStyle>
            <a:lvl1pPr defTabSz="80114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00000">
                    <a:tint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5F04BFF-2D8E-4F91-9C63-1E92328C93F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7054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2421" y="1344562"/>
            <a:ext cx="8085413" cy="440965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44222" indent="-231369">
              <a:spcAft>
                <a:spcPts val="1102"/>
              </a:spcAft>
              <a:buFont typeface="Arial" panose="020B0604020202020204" pitchFamily="34" charset="0"/>
              <a:buChar char="•"/>
              <a:defRPr sz="1400"/>
            </a:lvl2pPr>
            <a:lvl3pPr marL="488445" indent="-231369">
              <a:spcBef>
                <a:spcPts val="0"/>
              </a:spcBef>
              <a:spcAft>
                <a:spcPts val="1102"/>
              </a:spcAft>
              <a:buFont typeface="Arial" panose="020B0604020202020204" pitchFamily="34" charset="0"/>
              <a:buChar char="–"/>
              <a:defRPr sz="1400"/>
            </a:lvl3pPr>
            <a:lvl4pPr marL="732666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latin typeface="+mj-lt"/>
              </a:defRPr>
            </a:lvl4pPr>
            <a:lvl5pPr marL="964035" indent="-231369">
              <a:spcBef>
                <a:spcPts val="0"/>
              </a:spcBef>
              <a:spcAft>
                <a:spcPts val="1102"/>
              </a:spcAft>
              <a:buClr>
                <a:schemeClr val="accent1"/>
              </a:buClr>
              <a:defRPr sz="1400">
                <a:latin typeface="+mj-lt"/>
              </a:defRPr>
            </a:lvl5pPr>
            <a:lvl6pPr marL="1206117" indent="-244222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6pPr>
            <a:lvl7pPr marL="1452478" indent="-246366">
              <a:spcBef>
                <a:spcPts val="0"/>
              </a:spcBef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7pPr>
            <a:lvl8pPr marL="1698846" indent="-242080">
              <a:spcAft>
                <a:spcPts val="810"/>
              </a:spcAft>
              <a:buClr>
                <a:schemeClr val="accent1"/>
              </a:buClr>
              <a:defRPr sz="1400">
                <a:latin typeface="+mj-lt"/>
              </a:defRPr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>
            <a:noAutofit/>
          </a:bodyPr>
          <a:lstStyle>
            <a:lvl1pPr defTabSz="839547">
              <a:defRPr/>
            </a:lvl1pPr>
          </a:lstStyle>
          <a:p>
            <a:pPr>
              <a:defRPr/>
            </a:pPr>
            <a:fld id="{2194F706-5654-4EF5-A905-D5C44BE836D8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32426" y="703117"/>
            <a:ext cx="8081048" cy="382060"/>
          </a:xfrm>
        </p:spPr>
        <p:txBody>
          <a:bodyPr/>
          <a:lstStyle>
            <a:lvl1pPr marL="0" indent="0">
              <a:lnSpc>
                <a:spcPct val="80000"/>
              </a:lnSpc>
              <a:spcAft>
                <a:spcPts val="0"/>
              </a:spcAft>
              <a:buNone/>
              <a:defRPr sz="1400" b="1"/>
            </a:lvl1pPr>
            <a:lvl2pPr marL="249680" indent="0">
              <a:buNone/>
              <a:defRPr/>
            </a:lvl2pPr>
            <a:lvl3pPr marL="493017" indent="0">
              <a:buNone/>
              <a:defRPr/>
            </a:lvl3pPr>
            <a:lvl4pPr marL="725770" indent="0">
              <a:buNone/>
              <a:defRPr/>
            </a:lvl4pPr>
            <a:lvl5pPr marL="969105" indent="0">
              <a:buNone/>
              <a:defRPr/>
            </a:lvl5pPr>
          </a:lstStyle>
          <a:p>
            <a:pPr lvl="0"/>
            <a:r>
              <a:rPr lang="en-US" dirty="0"/>
              <a:t>Add a subhead here</a:t>
            </a:r>
            <a:endParaRPr lang="en-GB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23863" y="248232"/>
            <a:ext cx="8091194" cy="446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3413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78" y="368302"/>
            <a:ext cx="1258888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9"/>
          <p:cNvSpPr/>
          <p:nvPr/>
        </p:nvSpPr>
        <p:spPr>
          <a:xfrm>
            <a:off x="8278857" y="6118469"/>
            <a:ext cx="1247775" cy="354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r>
              <a:rPr lang="en-GB" sz="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USE ONLY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96" y="2230432"/>
            <a:ext cx="7776864" cy="1470025"/>
          </a:xfrm>
        </p:spPr>
        <p:txBody>
          <a:bodyPr anchor="t" anchorCtr="0"/>
          <a:lstStyle>
            <a:lvl1pPr>
              <a:lnSpc>
                <a:spcPts val="4600"/>
              </a:lnSpc>
              <a:defRPr sz="4400" cap="all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6496" y="3861261"/>
            <a:ext cx="7776864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  <a:lvl2pPr marL="456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3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  <a:p>
            <a:r>
              <a:rPr lang="en-US" dirty="0"/>
              <a:t>01 Month 2013</a:t>
            </a:r>
            <a:endParaRPr lang="en-GB" dirty="0"/>
          </a:p>
        </p:txBody>
      </p:sp>
      <p:sp>
        <p:nvSpPr>
          <p:cNvPr id="6" name="hc" descr=" "/>
          <p:cNvSpPr txBox="1"/>
          <p:nvPr userDrawn="1"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" name="fc" descr=" "/>
          <p:cNvSpPr txBox="1"/>
          <p:nvPr userDrawn="1"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3490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33197" indent="-133197">
              <a:spcBef>
                <a:spcPts val="0"/>
              </a:spcBef>
              <a:spcAft>
                <a:spcPts val="800"/>
              </a:spcAft>
              <a:defRPr sz="18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/>
            </a:lvl6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C6FE-9654-4457-87DD-909190654A19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850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6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2600"/>
              </a:lnSpc>
              <a:spcBef>
                <a:spcPts val="0"/>
              </a:spcBef>
              <a:spcAft>
                <a:spcPts val="600"/>
              </a:spcAft>
              <a:buNone/>
              <a:defRPr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A7541-5014-49CA-AF31-EEC69EAEA2B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5512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800"/>
              </a:spcAft>
              <a:defRPr/>
            </a:lvl1pPr>
            <a:lvl2pPr marL="356770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600"/>
            </a:lvl2pPr>
            <a:lvl3pPr marL="539128" indent="-182352">
              <a:spcBef>
                <a:spcPts val="0"/>
              </a:spcBef>
              <a:spcAft>
                <a:spcPts val="800"/>
              </a:spcAft>
              <a:defRPr sz="1400"/>
            </a:lvl3pPr>
            <a:lvl4pPr marL="713552" indent="-174425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4pPr>
            <a:lvl5pPr marL="897491" indent="-183938">
              <a:spcBef>
                <a:spcPts val="0"/>
              </a:spcBef>
              <a:spcAft>
                <a:spcPts val="800"/>
              </a:spcAft>
              <a:buFont typeface="Arial" pitchFamily="34" charset="0"/>
              <a:buChar char="•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48A031C-E8A5-4A17-BCD5-4AD8AFB156E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3929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80"/>
            <a:ext cx="8064896" cy="1919277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A19C-BE03-46EF-9E1C-A4C2E695495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27101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7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9161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640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352" indent="-182352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524" indent="-180765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302" indent="-180765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3552" indent="-171252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321" indent="-180765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01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 - With graphic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6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504" y="2230046"/>
            <a:ext cx="8064896" cy="1847269"/>
          </a:xfrm>
        </p:spPr>
        <p:txBody>
          <a:bodyPr>
            <a:normAutofit/>
          </a:bodyPr>
          <a:lstStyle>
            <a:lvl1pPr>
              <a:lnSpc>
                <a:spcPts val="3800"/>
              </a:lnSpc>
              <a:spcBef>
                <a:spcPts val="0"/>
              </a:spcBef>
              <a:buNone/>
              <a:defRPr sz="3600" cap="all" baseline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7451-4371-4A76-9EDC-3017A23E8FE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8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Graphic devic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7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8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1" descr="arrow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" y="4005282"/>
            <a:ext cx="4719638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223385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11"/>
            <a:ext cx="3960000" cy="22322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87409-A15D-4D99-ADF0-78C436B7AC4B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873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7" descr="bubbl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1390" y="2085999"/>
            <a:ext cx="5354637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17B3D-D964-4264-AFB1-5BB1ED028FF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683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QUOTE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1577" y="1700266"/>
            <a:ext cx="5024437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7C3D-7A62-453B-8E40-04DE4AED9042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1764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devices - Va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C474F-1E03-4443-B2E1-DC1A9AC241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9564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91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5"/>
          <p:cNvCxnSpPr/>
          <p:nvPr/>
        </p:nvCxnSpPr>
        <p:spPr>
          <a:xfrm flipH="1">
            <a:off x="427046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7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DBE16-C678-44A0-BF49-A771E2CB6F8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7606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5D6A1-E260-4126-BD70-9C44BFB9C2E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1830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gn off with legal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6" tIns="45671" rIns="91336" bIns="45671"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7" descr="LBG PPT Template Design_2007 update_v3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9065" y="1844675"/>
            <a:ext cx="266382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6196013"/>
            <a:ext cx="9906000" cy="215900"/>
          </a:xfrm>
          <a:prstGeom prst="rect">
            <a:avLst/>
          </a:prstGeom>
          <a:noFill/>
        </p:spPr>
        <p:txBody>
          <a:bodyPr lIns="91336" tIns="45671" rIns="91336" bIns="45671">
            <a:spAutoFit/>
          </a:bodyPr>
          <a:lstStyle/>
          <a:p>
            <a:pPr algn="ctr">
              <a:defRPr/>
            </a:pPr>
            <a:r>
              <a:rPr lang="en-GB" sz="800" dirty="0">
                <a:solidFill>
                  <a:srgbClr val="000000"/>
                </a:solidFill>
                <a:ea typeface="ＭＳ Ｐゴシック" pitchFamily="-65" charset="-128"/>
              </a:rPr>
              <a:t>© 2013 Lloyds Banking Group and its subsidiaries</a:t>
            </a:r>
            <a:endParaRPr lang="en-GB" sz="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9771E-06BA-44FE-B584-572508A8C13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lumn 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8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963" y="1700824"/>
            <a:ext cx="3960000" cy="4525963"/>
          </a:xfrm>
        </p:spPr>
        <p:txBody>
          <a:bodyPr>
            <a:normAutofit/>
          </a:bodyPr>
          <a:lstStyle>
            <a:lvl1pPr marL="182489" indent="-182489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sz="1800"/>
            </a:lvl1pPr>
            <a:lvl2pPr marL="361806" indent="-180901">
              <a:spcAft>
                <a:spcPts val="600"/>
              </a:spcAft>
              <a:buFont typeface="Arial" pitchFamily="34" charset="0"/>
              <a:buChar char="•"/>
              <a:defRPr sz="1600"/>
            </a:lvl2pPr>
            <a:lvl3pPr marL="542712" indent="-180901">
              <a:spcAft>
                <a:spcPts val="600"/>
              </a:spcAft>
              <a:buFont typeface="Arial" pitchFamily="34" charset="0"/>
              <a:buChar char="•"/>
              <a:defRPr sz="1400"/>
            </a:lvl3pPr>
            <a:lvl4pPr marL="714094" indent="-171383">
              <a:spcAft>
                <a:spcPts val="600"/>
              </a:spcAft>
              <a:buFont typeface="Arial" pitchFamily="34" charset="0"/>
              <a:buChar char="•"/>
              <a:defRPr sz="1400"/>
            </a:lvl4pPr>
            <a:lvl5pPr marL="894997" indent="-180901">
              <a:spcAft>
                <a:spcPts val="600"/>
              </a:spcAft>
              <a:buFont typeface="Arial" pitchFamily="34" charset="0"/>
              <a:buChar char="•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6A90F-0026-45C3-8DDF-8B617473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LBG_vl_fc_p_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32865" y="360365"/>
            <a:ext cx="835025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0"/>
          <p:cNvCxnSpPr/>
          <p:nvPr/>
        </p:nvCxnSpPr>
        <p:spPr>
          <a:xfrm flipH="1">
            <a:off x="427043" y="1343025"/>
            <a:ext cx="8054976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1"/>
          <p:cNvCxnSpPr/>
          <p:nvPr/>
        </p:nvCxnSpPr>
        <p:spPr>
          <a:xfrm flipH="1">
            <a:off x="8861427" y="6470650"/>
            <a:ext cx="660400" cy="0"/>
          </a:xfrm>
          <a:prstGeom prst="line">
            <a:avLst/>
          </a:prstGeom>
          <a:ln w="2032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500" y="1699201"/>
            <a:ext cx="3960440" cy="4525963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 marL="0" indent="0">
              <a:buNone/>
              <a:defRPr sz="2400"/>
            </a:lvl2pPr>
            <a:lvl3pPr marL="0" indent="0">
              <a:buNone/>
              <a:defRPr sz="20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64056-D2B8-481E-B315-324684082DB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788" r:id="rId15"/>
    <p:sldLayoutId id="2147483811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89AE54-360F-474D-AB99-8015EE03A5B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3" name="hc" descr=" "/>
          <p:cNvSpPr txBox="1"/>
          <p:nvPr/>
        </p:nvSpPr>
        <p:spPr>
          <a:xfrm>
            <a:off x="0" y="14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2"/>
            <a:ext cx="9906000" cy="276999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  <p:sldLayoutId id="2147483824" r:id="rId13"/>
    <p:sldLayoutId id="2147483825" r:id="rId14"/>
    <p:sldLayoutId id="2147483789" r:id="rId15"/>
    <p:sldLayoutId id="2147483826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702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4043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106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8082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489" indent="-1824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6504" y="174885"/>
            <a:ext cx="8064896" cy="1093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504" y="1700827"/>
            <a:ext cx="8064896" cy="44253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56" y="6528154"/>
            <a:ext cx="727224" cy="21602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 eaLnBrk="0" hangingPunct="0"/>
            <a:fld id="{CEE31768-F321-4AAF-8AE0-C4CD1ECF0978}" type="slidenum">
              <a:rPr lang="en-GB" smtClean="0">
                <a:solidFill>
                  <a:srgbClr val="000000"/>
                </a:solidFill>
                <a:ea typeface="ＭＳ Ｐゴシック" pitchFamily="-65" charset="-128"/>
                <a:cs typeface="+mn-cs"/>
              </a:rPr>
              <a:pPr eaLnBrk="0" hangingPunct="0"/>
              <a:t>‹#›</a:t>
            </a:fld>
            <a:endParaRPr lang="en-GB" dirty="0">
              <a:solidFill>
                <a:srgbClr val="000000"/>
              </a:solidFill>
              <a:ea typeface="ＭＳ Ｐゴシック" pitchFamily="-65" charset="-128"/>
              <a:cs typeface="+mn-cs"/>
            </a:endParaRPr>
          </a:p>
        </p:txBody>
      </p:sp>
      <p:sp>
        <p:nvSpPr>
          <p:cNvPr id="4" name="hc" descr=" "/>
          <p:cNvSpPr txBox="1"/>
          <p:nvPr/>
        </p:nvSpPr>
        <p:spPr>
          <a:xfrm>
            <a:off x="0" y="14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  <p:sp>
        <p:nvSpPr>
          <p:cNvPr id="5" name="fc" descr=" "/>
          <p:cNvSpPr txBox="1"/>
          <p:nvPr/>
        </p:nvSpPr>
        <p:spPr>
          <a:xfrm>
            <a:off x="0" y="6063222"/>
            <a:ext cx="9906000" cy="830997"/>
          </a:xfrm>
          <a:prstGeom prst="rect">
            <a:avLst/>
          </a:prstGeom>
          <a:noFill/>
        </p:spPr>
        <p:txBody>
          <a:bodyPr vert="horz" wrap="square" lIns="91405" tIns="45701" rIns="91405" bIns="45701" rtlCol="0">
            <a:spAutoFit/>
          </a:bodyPr>
          <a:lstStyle/>
          <a:p>
            <a:pPr algn="ctr" defTabSz="912457"/>
            <a:r>
              <a:rPr lang="en-GB" sz="4800" dirty="0">
                <a:solidFill>
                  <a:srgbClr val="000000"/>
                </a:solidFill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59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  <p:sldLayoutId id="2147484063" r:id="rId13"/>
    <p:sldLayoutId id="2147484064" r:id="rId14"/>
    <p:sldLayoutId id="2147484065" r:id="rId15"/>
    <p:sldLayoutId id="2147484066" r:id="rId16"/>
    <p:sldLayoutId id="2147484067" r:id="rId17"/>
    <p:sldLayoutId id="2147484068" r:id="rId18"/>
    <p:sldLayoutId id="2147484069" r:id="rId19"/>
  </p:sldLayoutIdLst>
  <p:hf hdr="0" ftr="0" dt="0"/>
  <p:txStyles>
    <p:titleStyle>
      <a:lvl1pPr algn="l" defTabSz="914043" rtl="0" eaLnBrk="1" latinLnBrk="0" hangingPunct="1">
        <a:spcBef>
          <a:spcPct val="0"/>
        </a:spcBef>
        <a:buNone/>
        <a:defRPr sz="2600" kern="1200" cap="all" baseline="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489" indent="-18248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657" indent="-285639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1142" indent="-157100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57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659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3612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3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53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75" indent="-228513" algn="l" defTabSz="9140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61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82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00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26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43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64" algn="l" defTabSz="9140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74629"/>
            <a:ext cx="8066088" cy="109378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15925" y="1700216"/>
            <a:ext cx="8066088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1576" y="6527800"/>
            <a:ext cx="727075" cy="2159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2092A0C-ADCC-45B9-87A3-495C3EC12A4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hc" descr=" "/>
          <p:cNvSpPr txBox="1"/>
          <p:nvPr/>
        </p:nvSpPr>
        <p:spPr>
          <a:xfrm>
            <a:off x="0" y="17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fc" descr=" "/>
          <p:cNvSpPr txBox="1"/>
          <p:nvPr/>
        </p:nvSpPr>
        <p:spPr>
          <a:xfrm>
            <a:off x="0" y="6484866"/>
            <a:ext cx="9906000" cy="276999"/>
          </a:xfrm>
          <a:prstGeom prst="rect">
            <a:avLst/>
          </a:prstGeom>
          <a:noFill/>
        </p:spPr>
        <p:txBody>
          <a:bodyPr vert="horz" wrap="square" lIns="91336" tIns="45671" rIns="91336" bIns="45671" rtlCol="0">
            <a:spAutoFit/>
          </a:bodyPr>
          <a:lstStyle/>
          <a:p>
            <a:pPr algn="ctr"/>
            <a:r>
              <a:rPr lang="en-GB" sz="1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329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  <p:sldLayoutId id="2147484138" r:id="rId12"/>
    <p:sldLayoutId id="2147484139" r:id="rId13"/>
    <p:sldLayoutId id="2147484140" r:id="rId14"/>
    <p:sldLayoutId id="2147484141" r:id="rId15"/>
    <p:sldLayoutId id="2147484142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 cap="all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5pPr>
      <a:lvl6pPr marL="456676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6pPr>
      <a:lvl7pPr marL="913359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7pPr>
      <a:lvl8pPr marL="1370031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8pPr>
      <a:lvl9pPr marL="1826700" algn="l" rtl="0" fontAlgn="base">
        <a:spcBef>
          <a:spcPct val="0"/>
        </a:spcBef>
        <a:spcAft>
          <a:spcPct val="0"/>
        </a:spcAft>
        <a:defRPr sz="26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182352" indent="-18235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089" indent="-28542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0339" indent="-15698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8369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5034" indent="-22834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1717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39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062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1740" indent="-228340" algn="l" defTabSz="9133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76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59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31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0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365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070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27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04" algn="l" defTabSz="9133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8.png"/><Relationship Id="rId5" Type="http://schemas.openxmlformats.org/officeDocument/2006/relationships/image" Target="../media/image22.png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11" Type="http://schemas.openxmlformats.org/officeDocument/2006/relationships/image" Target="../media/image21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2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199351-B9AB-7642-8839-584C4582CDE1}"/>
              </a:ext>
            </a:extLst>
          </p:cNvPr>
          <p:cNvSpPr txBox="1"/>
          <p:nvPr/>
        </p:nvSpPr>
        <p:spPr>
          <a:xfrm>
            <a:off x="0" y="2520000"/>
            <a:ext cx="99060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defRPr/>
            </a:pPr>
            <a:r>
              <a:rPr lang="en-US" sz="4400" dirty="0">
                <a:solidFill>
                  <a:srgbClr val="00864F"/>
                </a:solidFill>
              </a:rPr>
              <a:t>Let’s Talk About Money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55D565-FBD7-6B40-A0F9-0935877ED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240000"/>
            <a:ext cx="9906000" cy="377796"/>
          </a:xfrm>
        </p:spPr>
        <p:txBody>
          <a:bodyPr/>
          <a:lstStyle/>
          <a:p>
            <a:pPr lvl="0" eaLnBrk="1" hangingPunct="1">
              <a:lnSpc>
                <a:spcPts val="3200"/>
              </a:lnSpc>
              <a:spcAft>
                <a:spcPts val="600"/>
              </a:spcAft>
            </a:pPr>
            <a:r>
              <a:rPr lang="en-US" sz="2400" cap="none" dirty="0">
                <a:solidFill>
                  <a:srgbClr val="000000"/>
                </a:solidFill>
                <a:latin typeface="Arial" charset="0"/>
                <a:ea typeface="ＭＳ Ｐゴシック"/>
              </a:rPr>
              <a:t>Staying safe with digital money</a:t>
            </a:r>
            <a:endParaRPr lang="en-US" dirty="0"/>
          </a:p>
        </p:txBody>
      </p:sp>
      <p:pic>
        <p:nvPicPr>
          <p:cNvPr id="3" name="Picture 2" descr="Lloyds Bank logo">
            <a:extLst>
              <a:ext uri="{FF2B5EF4-FFF2-40B4-BE49-F238E27FC236}">
                <a16:creationId xmlns:a16="http://schemas.microsoft.com/office/drawing/2014/main" id="{803CDFC1-42BB-0E41-8A7D-45AB4E50D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20" y="4680000"/>
            <a:ext cx="1690936" cy="15291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A94439-1604-AE44-8783-9BB826BD4F4B}"/>
              </a:ext>
            </a:extLst>
          </p:cNvPr>
          <p:cNvSpPr txBox="1"/>
          <p:nvPr/>
        </p:nvSpPr>
        <p:spPr>
          <a:xfrm>
            <a:off x="0" y="6426403"/>
            <a:ext cx="990600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200" dirty="0"/>
              <a:t>This material is intended for information purposes only and does not constitute advice or a recommendation.</a:t>
            </a:r>
          </a:p>
        </p:txBody>
      </p:sp>
      <p:pic>
        <p:nvPicPr>
          <p:cNvPr id="4" name="Picture 3" descr="Young money formerly pfeg &#10;FINANCIAL EDUCATION QUALITY MARK RECOMMENDED FINANCIAL EDUCATION RESOURCE Assessed by independent experts Supported By the Money Advice Service Issue No. 0152 | Issue Date: January 2025">
            <a:extLst>
              <a:ext uri="{FF2B5EF4-FFF2-40B4-BE49-F238E27FC236}">
                <a16:creationId xmlns:a16="http://schemas.microsoft.com/office/drawing/2014/main" id="{569AB891-C4B9-1999-8C53-CDE5977C2DF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52410" y="364587"/>
            <a:ext cx="1732278" cy="101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162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D62B-CFB8-1A46-84BE-F5E5091DD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Top tips for keeping your money safe online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843280" y="1609368"/>
            <a:ext cx="8219440" cy="4931720"/>
          </a:xfrm>
          <a:prstGeom prst="rect">
            <a:avLst/>
          </a:prstGeom>
          <a:noFill/>
        </p:spPr>
        <p:txBody>
          <a:bodyPr wrap="square" lIns="0" tIns="0" rIns="0" bIns="0" numCol="1" spcCol="540000" rtlCol="0">
            <a:noAutofit/>
          </a:bodyPr>
          <a:lstStyle/>
          <a:p>
            <a:pPr algn="ctr">
              <a:lnSpc>
                <a:spcPts val="26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</a:rPr>
              <a:t>Keep personal information to yourself when chatting or posting online: </a:t>
            </a:r>
            <a:r>
              <a:rPr lang="en-US" sz="2000" dirty="0">
                <a:solidFill>
                  <a:srgbClr val="00864F"/>
                </a:solidFill>
                <a:latin typeface="Arial" panose="020B0604020202020204" pitchFamily="34" charset="0"/>
              </a:rPr>
              <a:t>Name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864F"/>
                </a:solidFill>
                <a:latin typeface="Arial" panose="020B0604020202020204" pitchFamily="34" charset="0"/>
              </a:rPr>
              <a:t>address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864F"/>
                </a:solidFill>
                <a:latin typeface="Arial" panose="020B0604020202020204" pitchFamily="34" charset="0"/>
              </a:rPr>
              <a:t>date of birth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864F"/>
                </a:solidFill>
                <a:latin typeface="Arial" panose="020B0604020202020204" pitchFamily="34" charset="0"/>
              </a:rPr>
              <a:t>email address</a:t>
            </a:r>
            <a:r>
              <a:rPr lang="en-US" sz="2000" dirty="0">
                <a:latin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00864F"/>
                </a:solidFill>
                <a:latin typeface="Arial" panose="020B0604020202020204" pitchFamily="34" charset="0"/>
              </a:rPr>
              <a:t>school</a:t>
            </a:r>
            <a:r>
              <a:rPr lang="en-US" sz="2000" dirty="0">
                <a:latin typeface="Arial" panose="020B0604020202020204" pitchFamily="34" charset="0"/>
              </a:rPr>
              <a:t> etc.</a:t>
            </a:r>
          </a:p>
          <a:p>
            <a:pPr algn="ctr">
              <a:lnSpc>
                <a:spcPts val="26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</a:rPr>
              <a:t>Keep passwords (your own secret word) and PINs (Personal Identification Number) private. </a:t>
            </a:r>
          </a:p>
          <a:p>
            <a:pPr algn="ctr">
              <a:lnSpc>
                <a:spcPts val="26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</a:rPr>
              <a:t>Don’t respond to emails asking for your personal information.</a:t>
            </a:r>
          </a:p>
          <a:p>
            <a:pPr algn="ctr">
              <a:lnSpc>
                <a:spcPts val="26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</a:rPr>
              <a:t>Think before you click on links in emails. 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Even if it seems a good deal, it may be too good to be true! </a:t>
            </a:r>
          </a:p>
          <a:p>
            <a:pPr algn="ctr">
              <a:lnSpc>
                <a:spcPts val="26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</a:rPr>
              <a:t>If you’re logged into an account always log out when you’ve finished.</a:t>
            </a:r>
          </a:p>
          <a:p>
            <a:pPr algn="ctr">
              <a:lnSpc>
                <a:spcPts val="2600"/>
              </a:lnSpc>
              <a:spcAft>
                <a:spcPts val="2000"/>
              </a:spcAft>
              <a:buClr>
                <a:schemeClr val="accent1"/>
              </a:buClr>
            </a:pPr>
            <a:r>
              <a:rPr lang="en-US" sz="2000" dirty="0">
                <a:latin typeface="Arial" panose="020B0604020202020204" pitchFamily="34" charset="0"/>
              </a:rPr>
              <a:t>Check with an adult before you spend money online. 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Tell an adult if you are concerned about anything that</a:t>
            </a:r>
            <a:br>
              <a:rPr lang="en-US" sz="2000" dirty="0">
                <a:latin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</a:rPr>
              <a:t>you see or are asked to do online.</a:t>
            </a:r>
          </a:p>
        </p:txBody>
      </p:sp>
    </p:spTree>
    <p:extLst>
      <p:ext uri="{BB962C8B-B14F-4D97-AF65-F5344CB8AC3E}">
        <p14:creationId xmlns:p14="http://schemas.microsoft.com/office/powerpoint/2010/main" val="11474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2B939-F0F4-424E-9C1A-93C2BBD8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Start Safe, Stay Safe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1554480" y="1655032"/>
            <a:ext cx="6797040" cy="48982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Create your own storyboard about ‘Money safety in a digital world’. You could imagine you are trying to explain to your friends how to keep their money safe online and why.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br>
              <a:rPr lang="en-US" dirty="0">
                <a:latin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</a:endParaRP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Using your piece of paper draw 4 to 6 pictures. Write a short sentence under each picture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which will help to tell your story.</a:t>
            </a:r>
          </a:p>
        </p:txBody>
      </p:sp>
      <p:pic>
        <p:nvPicPr>
          <p:cNvPr id="5" name="Picture 4" descr="illustration of a storyboard">
            <a:extLst>
              <a:ext uri="{FF2B5EF4-FFF2-40B4-BE49-F238E27FC236}">
                <a16:creationId xmlns:a16="http://schemas.microsoft.com/office/drawing/2014/main" id="{07210356-E2DB-404C-AD4B-9CCE0C56DE7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rot="21408756">
            <a:off x="3721147" y="3265953"/>
            <a:ext cx="2454288" cy="203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46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4B310-07F5-8849-B5F8-E0FDFC5B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Think before you share</a:t>
            </a:r>
            <a:endParaRPr lang="en-US" dirty="0"/>
          </a:p>
        </p:txBody>
      </p:sp>
      <p:pic>
        <p:nvPicPr>
          <p:cNvPr id="9" name="Picture 8" descr="a tablet showing payment successful">
            <a:extLst>
              <a:ext uri="{FF2B5EF4-FFF2-40B4-BE49-F238E27FC236}">
                <a16:creationId xmlns:a16="http://schemas.microsoft.com/office/drawing/2014/main" id="{50B24B8E-A4C8-6E4B-99D2-5EC7DF4418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20076" y="2176130"/>
            <a:ext cx="791225" cy="1211424"/>
          </a:xfrm>
          <a:prstGeom prst="rect">
            <a:avLst/>
          </a:prstGeom>
        </p:spPr>
      </p:pic>
      <p:pic>
        <p:nvPicPr>
          <p:cNvPr id="13" name="Picture 12" descr="a computer screen showing payment successful">
            <a:extLst>
              <a:ext uri="{FF2B5EF4-FFF2-40B4-BE49-F238E27FC236}">
                <a16:creationId xmlns:a16="http://schemas.microsoft.com/office/drawing/2014/main" id="{54D3CA6A-0EDE-9C4B-88F1-6F139A9E521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93042" y="1593424"/>
            <a:ext cx="2100047" cy="1713956"/>
          </a:xfrm>
          <a:prstGeom prst="rect">
            <a:avLst/>
          </a:prstGeom>
        </p:spPr>
      </p:pic>
      <p:pic>
        <p:nvPicPr>
          <p:cNvPr id="11" name="Picture 10" descr="a mobile phone showing bank cards on screen">
            <a:extLst>
              <a:ext uri="{FF2B5EF4-FFF2-40B4-BE49-F238E27FC236}">
                <a16:creationId xmlns:a16="http://schemas.microsoft.com/office/drawing/2014/main" id="{28EE5575-3684-154E-BBD2-CC775F5C4C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055852" y="2429848"/>
            <a:ext cx="477026" cy="928563"/>
          </a:xfrm>
          <a:prstGeom prst="rect">
            <a:avLst/>
          </a:prstGeom>
        </p:spPr>
      </p:pic>
      <p:pic>
        <p:nvPicPr>
          <p:cNvPr id="3" name="Picture 2" descr="a mobile phone showing generic Internet Banking log in screen">
            <a:extLst>
              <a:ext uri="{FF2B5EF4-FFF2-40B4-BE49-F238E27FC236}">
                <a16:creationId xmlns:a16="http://schemas.microsoft.com/office/drawing/2014/main" id="{3F5B441E-C05F-454E-AC65-4F3C4E4C58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7224" y="2523460"/>
            <a:ext cx="468701" cy="834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1483360" y="3869581"/>
            <a:ext cx="6939280" cy="13588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In pairs discuss what we have learnt about today.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List two things you will remember to do in order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to keep your money safe online.</a:t>
            </a:r>
          </a:p>
        </p:txBody>
      </p:sp>
    </p:spTree>
    <p:extLst>
      <p:ext uri="{BB962C8B-B14F-4D97-AF65-F5344CB8AC3E}">
        <p14:creationId xmlns:p14="http://schemas.microsoft.com/office/powerpoint/2010/main" val="2626088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AD993-45E1-5543-A5D9-7DAE4AFFE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90800"/>
            <a:ext cx="9906000" cy="830997"/>
          </a:xfrm>
        </p:spPr>
        <p:txBody>
          <a:bodyPr/>
          <a:lstStyle/>
          <a:p>
            <a:pPr lvl="0" eaLnBrk="1" hangingPunct="1"/>
            <a:r>
              <a:rPr lang="en-GB" sz="5400" cap="none" dirty="0">
                <a:solidFill>
                  <a:srgbClr val="00864F"/>
                </a:solidFill>
                <a:ea typeface="ＭＳ Ｐゴシック"/>
              </a:rPr>
              <a:t>A big thank you!</a:t>
            </a:r>
            <a:endParaRPr lang="en-US" dirty="0"/>
          </a:p>
        </p:txBody>
      </p:sp>
      <p:pic>
        <p:nvPicPr>
          <p:cNvPr id="3" name="Picture 2" descr="Illustration showing hands clapping">
            <a:extLst>
              <a:ext uri="{FF2B5EF4-FFF2-40B4-BE49-F238E27FC236}">
                <a16:creationId xmlns:a16="http://schemas.microsoft.com/office/drawing/2014/main" id="{71F35291-3203-BC47-AC3E-9DC856354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3958" y="2867330"/>
            <a:ext cx="2278084" cy="2977578"/>
          </a:xfrm>
          <a:prstGeom prst="rect">
            <a:avLst/>
          </a:prstGeom>
        </p:spPr>
      </p:pic>
      <p:pic>
        <p:nvPicPr>
          <p:cNvPr id="27" name="Picture 26" descr="Lloyds Bank logo">
            <a:extLst>
              <a:ext uri="{FF2B5EF4-FFF2-40B4-BE49-F238E27FC236}">
                <a16:creationId xmlns:a16="http://schemas.microsoft.com/office/drawing/2014/main" id="{65FCEFC9-FD25-FD4C-8224-601E709B9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579" y="317241"/>
            <a:ext cx="1386843" cy="1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8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3F388-6F7D-4146-A0E3-09913A1A1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Introduction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D96104E-1FF9-3148-9A11-B6DEF37FA4F5}"/>
              </a:ext>
            </a:extLst>
          </p:cNvPr>
          <p:cNvSpPr txBox="1"/>
          <p:nvPr/>
        </p:nvSpPr>
        <p:spPr>
          <a:xfrm>
            <a:off x="0" y="1620000"/>
            <a:ext cx="9906000" cy="3199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During this session we will be talking about digital money: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digital money?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digital money have a value?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digital money safer than cash?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online scams?</a:t>
            </a:r>
          </a:p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  <a:buSzPct val="125000"/>
            </a:pPr>
            <a:r>
              <a:rPr lang="en-GB" dirty="0">
                <a:solidFill>
                  <a:srgbClr val="0086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stay safe online?</a:t>
            </a:r>
          </a:p>
        </p:txBody>
      </p:sp>
      <p:pic>
        <p:nvPicPr>
          <p:cNvPr id="9" name="Picture 8" descr="A tablet showing payment successful screen">
            <a:extLst>
              <a:ext uri="{FF2B5EF4-FFF2-40B4-BE49-F238E27FC236}">
                <a16:creationId xmlns:a16="http://schemas.microsoft.com/office/drawing/2014/main" id="{248E7B54-F05F-0C4D-9F0B-0C8E9C40FF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6605" y="4348536"/>
            <a:ext cx="1339599" cy="2051024"/>
          </a:xfrm>
          <a:prstGeom prst="rect">
            <a:avLst/>
          </a:prstGeom>
        </p:spPr>
      </p:pic>
      <p:pic>
        <p:nvPicPr>
          <p:cNvPr id="14" name="Picture 13" descr="A Wallet">
            <a:extLst>
              <a:ext uri="{FF2B5EF4-FFF2-40B4-BE49-F238E27FC236}">
                <a16:creationId xmlns:a16="http://schemas.microsoft.com/office/drawing/2014/main" id="{9DEE7D8D-5A7C-A648-BC7D-0DBCC45A2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4585" y="5745881"/>
            <a:ext cx="1109033" cy="7060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0C76E6-3BC7-AC4F-B142-E93A4D2BD2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585" y="5562620"/>
            <a:ext cx="1075014" cy="889270"/>
          </a:xfrm>
          <a:prstGeom prst="rect">
            <a:avLst/>
          </a:prstGeom>
        </p:spPr>
      </p:pic>
      <p:pic>
        <p:nvPicPr>
          <p:cNvPr id="12" name="Picture 11" descr="A purse">
            <a:extLst>
              <a:ext uri="{FF2B5EF4-FFF2-40B4-BE49-F238E27FC236}">
                <a16:creationId xmlns:a16="http://schemas.microsoft.com/office/drawing/2014/main" id="{A81C1FC6-8F00-9B45-A3F5-2A4FA39EC0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140" y="5155846"/>
            <a:ext cx="1096952" cy="8081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06E2B3-781A-6048-98E4-3FC348DC55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5140" y="5064793"/>
            <a:ext cx="1096952" cy="912202"/>
          </a:xfrm>
          <a:prstGeom prst="rect">
            <a:avLst/>
          </a:prstGeom>
        </p:spPr>
      </p:pic>
      <p:pic>
        <p:nvPicPr>
          <p:cNvPr id="10" name="Picture 9" descr="smart watch showing a credit card on screen to show paying for things using a watch">
            <a:extLst>
              <a:ext uri="{FF2B5EF4-FFF2-40B4-BE49-F238E27FC236}">
                <a16:creationId xmlns:a16="http://schemas.microsoft.com/office/drawing/2014/main" id="{4F83D77B-4CF6-B84A-B54F-400812C2423A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52981" y="4180031"/>
            <a:ext cx="736104" cy="1302337"/>
          </a:xfrm>
          <a:prstGeom prst="rect">
            <a:avLst/>
          </a:prstGeom>
        </p:spPr>
      </p:pic>
      <p:pic>
        <p:nvPicPr>
          <p:cNvPr id="7" name="Picture 6" descr="mobile phone with a debit and credit card on screen to show paying for things using a phone">
            <a:extLst>
              <a:ext uri="{FF2B5EF4-FFF2-40B4-BE49-F238E27FC236}">
                <a16:creationId xmlns:a16="http://schemas.microsoft.com/office/drawing/2014/main" id="{D4DA3445-4407-514C-B31B-76B452B08C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 rot="526673">
            <a:off x="8305289" y="4523681"/>
            <a:ext cx="990570" cy="19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5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641E-6 -4.81481E-6 L 0.02019 -4.81481E-6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53846E-6 -1.48148E-6 L -0.01795 -1.48148E-6 " pathEditMode="relative" rAng="0" ptsTypes="AA" p14:bounceEnd="50000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3.07692E-6 1.85185E-6 L 0.00016 0.03148 " pathEditMode="relative" rAng="0" ptsTypes="AA" p14:bounceEnd="50000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641E-6 -4.81481E-6 L 0.02019 -4.81481E-6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10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28205E-6 -1.48148E-6 L -0.01795 -1.48148E-6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97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63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3.07692E-6 1.85185E-6 L 0.00016 0.03148 " pathEditMode="relative" rAng="0" ptsTypes="AA">
                                          <p:cBhvr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D9C3-C043-A842-9EF2-3A7205CA0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Notes &amp; coins vs. digital money</a:t>
            </a:r>
            <a:endParaRPr lang="en-US" dirty="0"/>
          </a:p>
        </p:txBody>
      </p:sp>
      <p:pic>
        <p:nvPicPr>
          <p:cNvPr id="88" name="Picture 87" descr="Illustration of a five pound note">
            <a:extLst>
              <a:ext uri="{FF2B5EF4-FFF2-40B4-BE49-F238E27FC236}">
                <a16:creationId xmlns:a16="http://schemas.microsoft.com/office/drawing/2014/main" id="{F510F057-813D-4149-B38C-11B8D71CA4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897012" y="2212839"/>
            <a:ext cx="1379127" cy="761180"/>
          </a:xfrm>
          <a:prstGeom prst="rect">
            <a:avLst/>
          </a:prstGeom>
        </p:spPr>
      </p:pic>
      <p:pic>
        <p:nvPicPr>
          <p:cNvPr id="87" name="Picture 86" descr="Illustration of a twenty pound note">
            <a:extLst>
              <a:ext uri="{FF2B5EF4-FFF2-40B4-BE49-F238E27FC236}">
                <a16:creationId xmlns:a16="http://schemas.microsoft.com/office/drawing/2014/main" id="{EBA65A9D-3794-664B-A24B-67A9C62931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27906" y="1678134"/>
            <a:ext cx="1266018" cy="698752"/>
          </a:xfrm>
          <a:prstGeom prst="rect">
            <a:avLst/>
          </a:prstGeom>
        </p:spPr>
      </p:pic>
      <p:pic>
        <p:nvPicPr>
          <p:cNvPr id="89" name="Picture 88" descr="Illustration of a stack of coins">
            <a:extLst>
              <a:ext uri="{FF2B5EF4-FFF2-40B4-BE49-F238E27FC236}">
                <a16:creationId xmlns:a16="http://schemas.microsoft.com/office/drawing/2014/main" id="{57364E0F-35FA-A149-B76E-A8ED67858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2138" y="1826545"/>
            <a:ext cx="1318777" cy="1291138"/>
          </a:xfrm>
          <a:prstGeom prst="rect">
            <a:avLst/>
          </a:prstGeom>
        </p:spPr>
      </p:pic>
      <p:cxnSp>
        <p:nvCxnSpPr>
          <p:cNvPr id="30" name="Straight Connector 29" descr="horizontal line to separate the slide">
            <a:extLst>
              <a:ext uri="{FF2B5EF4-FFF2-40B4-BE49-F238E27FC236}">
                <a16:creationId xmlns:a16="http://schemas.microsoft.com/office/drawing/2014/main" id="{47737F7F-88BD-D748-A642-2DB873D211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CxnSpPr>
            <a:cxnSpLocks/>
          </p:cNvCxnSpPr>
          <p:nvPr/>
        </p:nvCxnSpPr>
        <p:spPr>
          <a:xfrm>
            <a:off x="930669" y="3506784"/>
            <a:ext cx="8044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D4E742A-2D51-194C-BCB1-297C07FC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886413" y="4764398"/>
            <a:ext cx="2883866" cy="737858"/>
            <a:chOff x="4783755" y="3497415"/>
            <a:chExt cx="3914230" cy="1001484"/>
          </a:xfrm>
        </p:grpSpPr>
        <p:pic>
          <p:nvPicPr>
            <p:cNvPr id="38" name="Picture 37" descr="Illustration of a debit card fanning out">
              <a:extLst>
                <a:ext uri="{FF2B5EF4-FFF2-40B4-BE49-F238E27FC236}">
                  <a16:creationId xmlns:a16="http://schemas.microsoft.com/office/drawing/2014/main" id="{924362D0-C6DB-C748-9DA7-29792C95F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7070572" y="3497415"/>
              <a:ext cx="1627413" cy="100148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9F6981C-048E-984C-90E6-F34007ADB2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783755" y="3755761"/>
              <a:ext cx="2303344" cy="48479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97D4D7-ADDB-AA4B-9835-107D1CD1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9647" y="4773315"/>
            <a:ext cx="2637100" cy="733912"/>
            <a:chOff x="2589320" y="4239138"/>
            <a:chExt cx="2637100" cy="73391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9945A33-ABE8-E543-A352-5FA1E0CE8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589320" y="4484473"/>
              <a:ext cx="1456679" cy="3571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 descr="Illustration of a credit card fanning out">
              <a:extLst>
                <a:ext uri="{FF2B5EF4-FFF2-40B4-BE49-F238E27FC236}">
                  <a16:creationId xmlns:a16="http://schemas.microsoft.com/office/drawing/2014/main" id="{5F5A9FD8-17DD-694F-87C1-7997C17C0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4033813" y="4239138"/>
              <a:ext cx="1192607" cy="733912"/>
            </a:xfrm>
            <a:prstGeom prst="rect">
              <a:avLst/>
            </a:prstGeom>
          </p:spPr>
        </p:pic>
      </p:grpSp>
      <p:pic>
        <p:nvPicPr>
          <p:cNvPr id="7" name="Picture 6" descr="Illustration of a mobile phone with a generic internet banking log on screen">
            <a:extLst>
              <a:ext uri="{FF2B5EF4-FFF2-40B4-BE49-F238E27FC236}">
                <a16:creationId xmlns:a16="http://schemas.microsoft.com/office/drawing/2014/main" id="{B58E1BA4-3066-294A-9AFA-F0BCE333C386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2691297" y="3957877"/>
            <a:ext cx="881159" cy="1569714"/>
          </a:xfrm>
          <a:prstGeom prst="rect">
            <a:avLst/>
          </a:prstGeom>
        </p:spPr>
      </p:pic>
      <p:pic>
        <p:nvPicPr>
          <p:cNvPr id="5" name="Picture 4" descr="Illustration of a smart tablet showing payment successful screen">
            <a:extLst>
              <a:ext uri="{FF2B5EF4-FFF2-40B4-BE49-F238E27FC236}">
                <a16:creationId xmlns:a16="http://schemas.microsoft.com/office/drawing/2014/main" id="{6E3A6445-4137-D744-86EE-A2D0D930D3E8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4230788" y="3995396"/>
            <a:ext cx="1434777" cy="2196748"/>
          </a:xfrm>
          <a:prstGeom prst="rect">
            <a:avLst/>
          </a:prstGeom>
        </p:spPr>
      </p:pic>
      <p:pic>
        <p:nvPicPr>
          <p:cNvPr id="83" name="Picture 82" descr="mobile phone with a debit and credit card appearing on screen to show paying for things using a phone">
            <a:extLst>
              <a:ext uri="{FF2B5EF4-FFF2-40B4-BE49-F238E27FC236}">
                <a16:creationId xmlns:a16="http://schemas.microsoft.com/office/drawing/2014/main" id="{114B38B9-D219-7943-A5D7-D88356D94FF0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6456964" y="3888689"/>
            <a:ext cx="941371" cy="181855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47D42BE6-A952-7545-BEA6-489B32163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564603" y="5480355"/>
            <a:ext cx="758448" cy="46673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D7E2D578-1182-7F41-8FDE-21A1E208A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572791" y="5513157"/>
            <a:ext cx="744531" cy="458172"/>
          </a:xfrm>
          <a:prstGeom prst="rect">
            <a:avLst/>
          </a:prstGeom>
        </p:spPr>
      </p:pic>
      <p:pic>
        <p:nvPicPr>
          <p:cNvPr id="3" name="Picture 2" descr="smart watch showing a credit card on screen to show paying for things using a watch">
            <a:extLst>
              <a:ext uri="{FF2B5EF4-FFF2-40B4-BE49-F238E27FC236}">
                <a16:creationId xmlns:a16="http://schemas.microsoft.com/office/drawing/2014/main" id="{BA4CD538-E74F-5649-9471-D8BFA331DEAF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8189736" y="4421066"/>
            <a:ext cx="760448" cy="1345408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BE9FBC0-EDC2-5949-8A80-19DC5E401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6456963" y="5582110"/>
            <a:ext cx="941372" cy="47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5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2.5641E-6 -1.85185E-6 L 0.02051 -1.85185E-6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30769E-6 7.40741E-7 L 0.02052 7.40741E-7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35897E-6 4.81481E-6 L 4.35897E-6 0.05 " pathEditMode="relative" rAng="0" ptsTypes="AA" p14:bounceEnd="50000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28205E-6 2.96296E-6 L 1.28205E-6 0.05 " pathEditMode="relative" rAng="0" ptsTypes="AA" p14:bounceEnd="50000">
                                          <p:cBhvr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4" presetClass="path" presetSubtype="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1.53846E-6 1.48148E-6 L -0.0016 -0.12685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" y="-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64" presetClass="path" presetSubtype="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64 -1.85185E-6 L -0.00064 -0.08356 " pathEditMode="relative" rAng="0" ptsTypes="AA">
                                          <p:cBhvr>
                                            <p:cTn id="52" dur="11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fill="hold" nodeType="withEffect" p14:presetBounceEnd="50000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0609 -2.59259E-6 L -0.01666 -2.59259E-6 " pathEditMode="relative" rAng="0" ptsTypes="AA" p14:bounceEnd="50000">
                                          <p:cBhvr>
                                            <p:cTn id="6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6" presetID="8" presetClass="emph" presetSubtype="0" accel="50000" fill="hold" nodeType="after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-1200000" p14:bounceEnd="50000">
                                          <p:cBhvr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accel="50000" fill="hold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0" p14:bounceEnd="50000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42" presetClass="path" presetSubtype="0" decel="5000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-2.5641E-6 4.07407E-6 L 0.02052 4.07407E-6 " pathEditMode="relative" rAng="0" ptsTypes="AA">
                                          <p:cBhvr>
                                            <p:cTn id="12" dur="1000" fill="hold"/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10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42" presetClass="path" presetSubtype="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2.30769E-6 7.40741E-7 L 0.02052 7.40741E-7 " pathEditMode="relative" rAng="0" ptsTypes="AA">
                                          <p:cBhvr>
                                            <p:cTn id="17" dur="100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19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250"/>
                                </p:stCondLst>
                                <p:childTnLst>
                                  <p:par>
                                    <p:cTn id="2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4.35897E-6 4.81481E-6 L 4.35897E-6 0.05 " pathEditMode="relative" rAng="0" ptsTypes="AA">
                                          <p:cBhvr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25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42" presetClass="path" presetSubtype="0" accel="5000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28205E-6 -1.85185E-6 L 1.28205E-6 0.05 " pathEditMode="relative" rAng="0" ptsTypes="AA">
                                          <p:cBhvr>
                                            <p:cTn id="39" dur="50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64" presetClass="path" presetSubtype="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1.53846E-6 4.81481E-6 L -0.0016 -0.12686 " pathEditMode="relative" rAng="0" ptsTypes="AA">
                                          <p:cBhvr>
                                            <p:cTn id="50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80" y="-634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1" presetID="64" presetClass="path" presetSubtype="0" decel="50000" fill="hold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animMotion origin="layout" path="M -0.00064 -4.07407E-6 L -0.00064 -0.08356 " pathEditMode="relative" rAng="0" ptsTypes="AA">
                                          <p:cBhvr>
                                            <p:cTn id="52" dur="11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41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54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42" presetClass="pat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0.00609 -2.59259E-6 L -0.01666 -2.59259E-6 " pathEditMode="relative" rAng="0" ptsTypes="AA">
                                          <p:cBhvr>
                                            <p:cTn id="6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7300"/>
                                </p:stCondLst>
                                <p:childTnLst>
                                  <p:par>
                                    <p:cTn id="66" presetID="8" presetClass="emph" presetSubtype="0" accel="50000" fill="hold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-1200000">
                                          <p:cBhvr>
                                            <p:cTn id="6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8" presetID="8" presetClass="emph" presetSubtype="0" ac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Rot by="1200000">
                                          <p:cBhvr>
                                            <p:cTn id="6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440D-1896-BA42-AED5-AD665BE1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Managing your money online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B97BAC-2EAD-3846-839B-4A3370D2D685}"/>
              </a:ext>
            </a:extLst>
          </p:cNvPr>
          <p:cNvSpPr txBox="1"/>
          <p:nvPr/>
        </p:nvSpPr>
        <p:spPr>
          <a:xfrm>
            <a:off x="2037457" y="4107975"/>
            <a:ext cx="144161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400" dirty="0">
                <a:latin typeface="Arial" panose="020B0604020202020204" pitchFamily="34" charset="0"/>
              </a:rPr>
              <a:t>Apps for phone and tablet</a:t>
            </a:r>
          </a:p>
        </p:txBody>
      </p:sp>
      <p:pic>
        <p:nvPicPr>
          <p:cNvPr id="3" name="Picture 2" descr="Smart phone showing an App store logo">
            <a:extLst>
              <a:ext uri="{FF2B5EF4-FFF2-40B4-BE49-F238E27FC236}">
                <a16:creationId xmlns:a16="http://schemas.microsoft.com/office/drawing/2014/main" id="{768A95F9-960C-D44E-B8F4-BAD9B4A9E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105847" y="2282888"/>
            <a:ext cx="883908" cy="17146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3B98B67-20F4-AF41-B89D-C1E2B798CC5C}"/>
              </a:ext>
            </a:extLst>
          </p:cNvPr>
          <p:cNvSpPr txBox="1"/>
          <p:nvPr/>
        </p:nvSpPr>
        <p:spPr>
          <a:xfrm>
            <a:off x="3892538" y="4122488"/>
            <a:ext cx="983816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400" dirty="0">
                <a:latin typeface="Arial" panose="020B0604020202020204" pitchFamily="34" charset="0"/>
              </a:rPr>
              <a:t>Online</a:t>
            </a:r>
            <a:br>
              <a:rPr lang="en-US" sz="1400" dirty="0">
                <a:latin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</a:rPr>
              <a:t>purchases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A14B26E-187F-A94A-BBA2-072C20B2525A}"/>
              </a:ext>
            </a:extLst>
          </p:cNvPr>
          <p:cNvSpPr txBox="1"/>
          <p:nvPr/>
        </p:nvSpPr>
        <p:spPr>
          <a:xfrm>
            <a:off x="5790373" y="4031799"/>
            <a:ext cx="198614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5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sz="1400" dirty="0">
                <a:latin typeface="Arial" panose="020B0604020202020204" pitchFamily="34" charset="0"/>
              </a:rPr>
              <a:t>In-game purchases of coins, stars or tokens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8236D05-0D30-9840-9FB0-5BCD94C08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4709"/>
          <a:stretch/>
        </p:blipFill>
        <p:spPr>
          <a:xfrm>
            <a:off x="7724899" y="2882621"/>
            <a:ext cx="121801" cy="949107"/>
          </a:xfrm>
          <a:prstGeom prst="rect">
            <a:avLst/>
          </a:prstGeom>
        </p:spPr>
      </p:pic>
      <p:pic>
        <p:nvPicPr>
          <p:cNvPr id="27" name="Picture 26" descr="Illustrations of token cards with coins and pound signs">
            <a:extLst>
              <a:ext uri="{FF2B5EF4-FFF2-40B4-BE49-F238E27FC236}">
                <a16:creationId xmlns:a16="http://schemas.microsoft.com/office/drawing/2014/main" id="{0EC20FC9-378B-104E-B86D-809834982B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310" r="5082"/>
          <a:stretch/>
        </p:blipFill>
        <p:spPr>
          <a:xfrm>
            <a:off x="7124233" y="2856041"/>
            <a:ext cx="681576" cy="94910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F53610D-2229-C844-90CE-F296BCCAF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01" r="34690"/>
          <a:stretch/>
        </p:blipFill>
        <p:spPr>
          <a:xfrm>
            <a:off x="6442657" y="2856041"/>
            <a:ext cx="681576" cy="9491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F11C6D-0746-6140-8F0D-63EC2808D6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94709"/>
          <a:stretch/>
        </p:blipFill>
        <p:spPr>
          <a:xfrm>
            <a:off x="5672681" y="2882621"/>
            <a:ext cx="121801" cy="949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CE7846-67AD-E745-99CA-5526FAAAF7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98" r="64298"/>
          <a:stretch/>
        </p:blipFill>
        <p:spPr>
          <a:xfrm>
            <a:off x="5733582" y="2856041"/>
            <a:ext cx="709075" cy="94910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9A2398B-9885-D247-95A3-84C9D57987E1}"/>
              </a:ext>
            </a:extLst>
          </p:cNvPr>
          <p:cNvSpPr txBox="1"/>
          <p:nvPr/>
        </p:nvSpPr>
        <p:spPr>
          <a:xfrm>
            <a:off x="0" y="5652000"/>
            <a:ext cx="9906000" cy="3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Why do you think people buy things online?</a:t>
            </a:r>
          </a:p>
        </p:txBody>
      </p:sp>
      <p:pic>
        <p:nvPicPr>
          <p:cNvPr id="7" name="Picture 6" descr="Illustration of a football and some sweets">
            <a:extLst>
              <a:ext uri="{FF2B5EF4-FFF2-40B4-BE49-F238E27FC236}">
                <a16:creationId xmlns:a16="http://schemas.microsoft.com/office/drawing/2014/main" id="{90D10A80-165E-B3F9-DA03-2BC2B1512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8407" y="2843306"/>
            <a:ext cx="1826561" cy="102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2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1.02564E-6 -3.7037E-7 L 0.02051 -3.7037E-7 " pathEditMode="relative" rAng="0" ptsTypes="AA" p14:bounceEnd="50000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8" presetID="1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fill="hold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0.00609 -3.33333E-6 L -0.00609 -3.33333E-6 " pathEditMode="relative" rAng="0" ptsTypes="AA" p14:bounceEnd="50000">
                                          <p:cBhvr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fill="hold" nodeType="withEffect" p14:presetBounceEnd="50000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-4.87179E-6 -3.33333E-6 L 0.0093 -3.33333E-6 " pathEditMode="relative" rAng="0" ptsTypes="AA" p14:bounceEnd="50000">
                                          <p:cBhvr>
                                            <p:cTn id="3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1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  <p:bldP spid="23" grpId="0"/>
          <p:bldP spid="30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53846E-6 -3.7037E-7 L 0.02051 -3.7037E-7 " pathEditMode="relative" rAng="0" ptsTypes="AA">
                                          <p:cBhvr>
                                            <p:cTn id="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42" presetClass="path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0.00609 -3.7037E-6 L -0.01667 -3.7037E-6 " pathEditMode="relative" rAng="0" ptsTypes="AA">
                                          <p:cBhvr>
                                            <p:cTn id="14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138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42" presetClass="path" presetSubtype="0" accel="50000" fill="hold" nodeType="withEffect">
                                      <p:stCondLst>
                                        <p:cond delay="4000"/>
                                      </p:stCondLst>
                                      <p:childTnLst>
                                        <p:animMotion origin="layout" path="M 2.5641E-6 -3.7037E-7 L 2.5641E-6 0.05 " pathEditMode="relative" rAng="0" ptsTypes="AA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42" presetClass="path" presetSubtype="0" accel="50000" fill="hold" nodeType="withEffect">
                                      <p:stCondLst>
                                        <p:cond delay="4500"/>
                                      </p:stCondLst>
                                      <p:childTnLst>
                                        <p:animMotion origin="layout" path="M -7.69231E-7 -3.7037E-7 L -7.69231E-7 0.05 " pathEditMode="relative" rAng="0" ptsTypes="AA">
                                          <p:cBhvr>
                                            <p:cTn id="3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25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46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42" presetClass="path" presetSubtype="0" fill="hold" nodeType="withEffect">
                                      <p:stCondLst>
                                        <p:cond delay="5000"/>
                                      </p:stCondLst>
                                      <p:childTnLst>
                                        <p:animMotion origin="layout" path="M 7.69231E-7 -1.11111E-6 L 0.02051 -1.11111E-6 " pathEditMode="relative" rAng="0" ptsTypes="AA">
                                          <p:cBhvr>
                                            <p:cTn id="3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42" presetClass="path" presetSubtype="0" fill="hold" nodeType="withEffect">
                                      <p:stCondLst>
                                        <p:cond delay="5500"/>
                                      </p:stCondLst>
                                      <p:childTnLst>
                                        <p:animMotion origin="layout" path="M -2.05128E-6 1.48148E-6 L 0.02051 1.48148E-6 " pathEditMode="relative" rAng="0" ptsTypes="AA">
                                          <p:cBhvr>
                                            <p:cTn id="4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026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5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1" presetClass="entr" presetSubtype="0" fill="hold" nodeType="withEffect">
                                      <p:stCondLst>
                                        <p:cond delay="22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1" presetID="1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42" presetClass="path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0.00609 -3.33333E-6 L -0.00609 -3.33333E-6 " pathEditMode="relative" rAng="0" ptsTypes="AA">
                                          <p:cBhvr>
                                            <p:cTn id="57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09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42" presetClass="path" presetSubtype="0" fill="hold" nodeType="withEffect">
                                      <p:stCondLst>
                                        <p:cond delay="2400"/>
                                      </p:stCondLst>
                                      <p:childTnLst>
                                        <p:animMotion origin="layout" path="M 2.5641E-6 -3.33333E-6 L 0.00929 -3.33333E-6 " pathEditMode="relative" rAng="0" ptsTypes="AA">
                                          <p:cBhvr>
                                            <p:cTn id="62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grpId="0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67" presetID="10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/>
          <p:bldP spid="18" grpId="0"/>
          <p:bldP spid="22" grpId="0"/>
          <p:bldP spid="23" grpId="0"/>
          <p:bldP spid="24" grpId="0"/>
          <p:bldP spid="3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AD1CE-3F39-E342-BCA6-C44B84556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How do you feel?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1788160" y="1620000"/>
            <a:ext cx="6329680" cy="4359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How would you feel buying things online?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When you buy online are you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spending digital money?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Do you think in-game purchases,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such as buying coins or add-ons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is spending digital money?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What about stars or tokens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you gather during play?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Do these coins, tokens or stars have a value?</a:t>
            </a:r>
          </a:p>
        </p:txBody>
      </p:sp>
      <p:pic>
        <p:nvPicPr>
          <p:cNvPr id="5" name="Picture 4" descr="Illustration of a stack of coins token card">
            <a:extLst>
              <a:ext uri="{FF2B5EF4-FFF2-40B4-BE49-F238E27FC236}">
                <a16:creationId xmlns:a16="http://schemas.microsoft.com/office/drawing/2014/main" id="{ECFDF4E2-B4F5-B24E-AEE5-F4326236D8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1" r="34690"/>
          <a:stretch/>
        </p:blipFill>
        <p:spPr>
          <a:xfrm>
            <a:off x="1349019" y="2619386"/>
            <a:ext cx="681576" cy="949107"/>
          </a:xfrm>
          <a:prstGeom prst="rect">
            <a:avLst/>
          </a:prstGeom>
        </p:spPr>
      </p:pic>
      <p:pic>
        <p:nvPicPr>
          <p:cNvPr id="11" name="Picture 10" descr="Illustration of a stack of coins token card">
            <a:extLst>
              <a:ext uri="{FF2B5EF4-FFF2-40B4-BE49-F238E27FC236}">
                <a16:creationId xmlns:a16="http://schemas.microsoft.com/office/drawing/2014/main" id="{5E835F5B-A8F6-044D-A5AF-3AEC7BFF4D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310" r="5082"/>
          <a:stretch/>
        </p:blipFill>
        <p:spPr>
          <a:xfrm>
            <a:off x="7995465" y="2619387"/>
            <a:ext cx="681576" cy="949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AA4AC-40F7-DB47-804F-7E17C818BD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31429" y="4585390"/>
            <a:ext cx="1383700" cy="5926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B0AD94-2DAB-FC48-8C76-46C0B8BCE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flipH="1">
            <a:off x="7100702" y="4606654"/>
            <a:ext cx="1362814" cy="59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95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53D1-7263-CE42-9F52-427652B0D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Is this safe?</a:t>
            </a:r>
            <a:endParaRPr lang="en-US" dirty="0"/>
          </a:p>
        </p:txBody>
      </p:sp>
      <p:pic>
        <p:nvPicPr>
          <p:cNvPr id="3" name="Picture 2" descr="Illustration of laptop with a warning on the screen">
            <a:extLst>
              <a:ext uri="{FF2B5EF4-FFF2-40B4-BE49-F238E27FC236}">
                <a16:creationId xmlns:a16="http://schemas.microsoft.com/office/drawing/2014/main" id="{B4E25818-62E0-404E-BD13-9AA034FEF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08756">
            <a:off x="3224695" y="1614672"/>
            <a:ext cx="4114800" cy="2565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B5B886-BE7F-EA42-9A93-801FB72E6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 rot="21408756">
            <a:off x="3870928" y="1931743"/>
            <a:ext cx="1579538" cy="11551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871869" y="4677654"/>
            <a:ext cx="8133907" cy="9741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Is it always safe to be online or buy things online?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What do you know about staying safe on the internet?  </a:t>
            </a:r>
          </a:p>
        </p:txBody>
      </p:sp>
    </p:spTree>
    <p:extLst>
      <p:ext uri="{BB962C8B-B14F-4D97-AF65-F5344CB8AC3E}">
        <p14:creationId xmlns:p14="http://schemas.microsoft.com/office/powerpoint/2010/main" val="148151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269A6-5A89-A541-B3C4-6DD17348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Don’t give too much away!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2062480" y="1620000"/>
            <a:ext cx="5781040" cy="358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Ben is at home playing an online game.</a:t>
            </a:r>
          </a:p>
        </p:txBody>
      </p:sp>
      <p:grpSp>
        <p:nvGrpSpPr>
          <p:cNvPr id="13" name="Group 12" descr="A warning appears on the computer screen asking for Ben's personal details. It is asking for his name and email address.">
            <a:extLst>
              <a:ext uri="{FF2B5EF4-FFF2-40B4-BE49-F238E27FC236}">
                <a16:creationId xmlns:a16="http://schemas.microsoft.com/office/drawing/2014/main" id="{71F40E63-8FE0-5747-8617-4BABF54FF3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694743" y="2375321"/>
            <a:ext cx="3205563" cy="2630402"/>
            <a:chOff x="5813651" y="2810963"/>
            <a:chExt cx="3145139" cy="258082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1B9507-272B-CE49-BAAB-EF466DBE08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3651" y="2810963"/>
              <a:ext cx="3145139" cy="258082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A3221D8-7F95-8247-994B-AC47DD4427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87"/>
            <a:stretch/>
          </p:blipFill>
          <p:spPr>
            <a:xfrm>
              <a:off x="5973017" y="2927402"/>
              <a:ext cx="2840783" cy="1853774"/>
            </a:xfrm>
            <a:prstGeom prst="rect">
              <a:avLst/>
            </a:prstGeom>
          </p:spPr>
        </p:pic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D6117B82-C52F-504D-BC8E-E4A8B7D82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399" y="3197431"/>
            <a:ext cx="457200" cy="50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86FD7D6-002E-CF49-B8CB-F19560341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983" y="3389955"/>
            <a:ext cx="162195" cy="15557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6F01E5A-0BFF-1741-B311-B376AB82C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365" y="3256789"/>
            <a:ext cx="162195" cy="1555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16BA7C-A0D7-D94B-A22C-7C7B6B426D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7718" y="2695493"/>
            <a:ext cx="162195" cy="15557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757D8AE-CE68-1145-9B90-33C6C5A573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8772" y="3365129"/>
            <a:ext cx="162195" cy="15557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8D8F895-90B0-CF4D-AEBA-91CA1FB448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674" y="2918188"/>
            <a:ext cx="162195" cy="1555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6B4E65F-F30A-5A44-8D80-8B69A1E992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3616" y="2644230"/>
            <a:ext cx="162195" cy="1555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7A2ABC-BBEA-CC46-8B32-0DC4DB946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30267" y="2656034"/>
            <a:ext cx="2047697" cy="154327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BBCF493-38B4-F94C-8563-19A5C28CF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0337" y="2270246"/>
            <a:ext cx="2722090" cy="33678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86574F-4AEC-7547-B0B7-5E304035BEFB}"/>
              </a:ext>
            </a:extLst>
          </p:cNvPr>
          <p:cNvSpPr txBox="1"/>
          <p:nvPr/>
        </p:nvSpPr>
        <p:spPr>
          <a:xfrm>
            <a:off x="0" y="5917681"/>
            <a:ext cx="9906000" cy="389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200"/>
              </a:lnSpc>
              <a:spcAft>
                <a:spcPts val="12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What should Ben do?</a:t>
            </a:r>
          </a:p>
        </p:txBody>
      </p:sp>
    </p:spTree>
    <p:extLst>
      <p:ext uri="{BB962C8B-B14F-4D97-AF65-F5344CB8AC3E}">
        <p14:creationId xmlns:p14="http://schemas.microsoft.com/office/powerpoint/2010/main" val="18186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02564E-6 -7.40741E-7 C 0.00625 -0.01852 0.01154 -0.03287 0.02132 -0.04537 C 0.03173 -0.05787 0.03958 -0.06667 0.0609 -0.07407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5" y="-3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28A0-8348-3249-AF44-242BE2051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Things may not be what they seem!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2519779" y="1620000"/>
            <a:ext cx="486644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Jamilia is checking her messages.</a:t>
            </a:r>
          </a:p>
        </p:txBody>
      </p:sp>
      <p:pic>
        <p:nvPicPr>
          <p:cNvPr id="20" name="Picture 19" descr="Illustration of Jamilia looking at her mobile phone">
            <a:extLst>
              <a:ext uri="{FF2B5EF4-FFF2-40B4-BE49-F238E27FC236}">
                <a16:creationId xmlns:a16="http://schemas.microsoft.com/office/drawing/2014/main" id="{DCE4B648-188D-A44F-9426-05B47BF6E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67" y="3063406"/>
            <a:ext cx="1382635" cy="3328565"/>
          </a:xfrm>
          <a:prstGeom prst="rect">
            <a:avLst/>
          </a:prstGeom>
        </p:spPr>
      </p:pic>
      <p:pic>
        <p:nvPicPr>
          <p:cNvPr id="28" name="Picture 27" descr="Illustration of Jamilia's mobile phone with a message saying she has won a competition. One message asks her to click a link which takes her to a pop-up screen asking her to fill in her personal information. She is being asked for give her name, address, age, email address and bank details.">
            <a:extLst>
              <a:ext uri="{FF2B5EF4-FFF2-40B4-BE49-F238E27FC236}">
                <a16:creationId xmlns:a16="http://schemas.microsoft.com/office/drawing/2014/main" id="{351F65B6-50C7-D64B-940E-924B3917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85014" y="2320808"/>
            <a:ext cx="2135270" cy="415031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72F3E4-210B-924E-B8D5-B483466F8736}"/>
              </a:ext>
            </a:extLst>
          </p:cNvPr>
          <p:cNvSpPr txBox="1"/>
          <p:nvPr/>
        </p:nvSpPr>
        <p:spPr>
          <a:xfrm>
            <a:off x="5594373" y="2700000"/>
            <a:ext cx="3667957" cy="13709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What should Jamilia do?</a:t>
            </a:r>
          </a:p>
          <a:p>
            <a:pPr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Do you think she has really won a competition?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52AE2F-FB48-8E4B-BD21-8334C15F5E85}"/>
              </a:ext>
            </a:extLst>
          </p:cNvPr>
          <p:cNvSpPr txBox="1"/>
          <p:nvPr/>
        </p:nvSpPr>
        <p:spPr>
          <a:xfrm>
            <a:off x="5594373" y="4272087"/>
            <a:ext cx="3469729" cy="755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Should Jamilia provide all this information? 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9AAB690-B037-1B4F-A75D-D6CA964E8D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3432" y="3429000"/>
            <a:ext cx="1717626" cy="17784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8E4F6B1-1628-0E45-A61E-787B6DDEE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12186" y="4254332"/>
            <a:ext cx="723414" cy="690696"/>
          </a:xfrm>
          <a:prstGeom prst="rect">
            <a:avLst/>
          </a:prstGeom>
        </p:spPr>
      </p:pic>
      <p:sp>
        <p:nvSpPr>
          <p:cNvPr id="33" name="Oval 32">
            <a:extLst>
              <a:ext uri="{FF2B5EF4-FFF2-40B4-BE49-F238E27FC236}">
                <a16:creationId xmlns:a16="http://schemas.microsoft.com/office/drawing/2014/main" id="{C214FA1D-9688-F14B-93F5-EBFE288E2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19180" y="4471755"/>
            <a:ext cx="118400" cy="11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D99A7ED-DB36-AB47-9F70-0560472ED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81105" y="4471755"/>
            <a:ext cx="118400" cy="11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FFAF4B5-7504-5E4E-AA61-3B520F652D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43030" y="4471755"/>
            <a:ext cx="118400" cy="118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76CE7C-43D9-5F4B-A317-E5939913A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91318" y="3438348"/>
            <a:ext cx="1744919" cy="69796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7A4D651-E1CB-1D48-8AD0-0F08824EF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783" y="4250633"/>
            <a:ext cx="1744918" cy="6906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AD51744-3B58-6240-9610-20581EC7C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0670" y="3352672"/>
            <a:ext cx="1818317" cy="2102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A18198C-3C12-5E40-B841-3379077885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5739" y="3605578"/>
            <a:ext cx="342505" cy="544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B8E7402-0677-AA44-956D-6DC9C01BD1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0800000">
            <a:off x="1791641" y="3874765"/>
            <a:ext cx="145874" cy="5440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90A81ED-2E54-2C4A-B913-0FF656B73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94055" y="3877402"/>
            <a:ext cx="145874" cy="5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650"/>
                            </p:stCondLst>
                            <p:childTnLst>
                              <p:par>
                                <p:cTn id="48" presetID="53" presetClass="exit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15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1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50C6F-5DEF-4A4E-B3B6-56FB83C7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20000"/>
            <a:ext cx="9906000" cy="487313"/>
          </a:xfrm>
        </p:spPr>
        <p:txBody>
          <a:bodyPr/>
          <a:lstStyle/>
          <a:p>
            <a:pPr lvl="0" eaLnBrk="1" hangingPunct="1">
              <a:lnSpc>
                <a:spcPts val="3800"/>
              </a:lnSpc>
            </a:pPr>
            <a:r>
              <a:rPr lang="en-US" sz="3600" cap="none" dirty="0">
                <a:solidFill>
                  <a:srgbClr val="00864F"/>
                </a:solidFill>
                <a:ea typeface="ＭＳ Ｐゴシック"/>
              </a:rPr>
              <a:t>Scams</a:t>
            </a:r>
            <a:endParaRPr lang="en-US" dirty="0"/>
          </a:p>
        </p:txBody>
      </p:sp>
      <p:grpSp>
        <p:nvGrpSpPr>
          <p:cNvPr id="6" name="Group 5" descr="Illustration of computer screen with a pop-up screen asking for personal details such as name and email address">
            <a:extLst>
              <a:ext uri="{FF2B5EF4-FFF2-40B4-BE49-F238E27FC236}">
                <a16:creationId xmlns:a16="http://schemas.microsoft.com/office/drawing/2014/main" id="{BA66505F-B66D-144A-AE53-E5C5A73E1D8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484656" y="1432873"/>
            <a:ext cx="2910414" cy="2388211"/>
            <a:chOff x="5813651" y="2810963"/>
            <a:chExt cx="3145139" cy="258082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A40048B-EAE9-9A42-943F-E86B92D54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13651" y="2810963"/>
              <a:ext cx="3145139" cy="258082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D5B5705-D2C8-074A-9B87-DA7CC1BB5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187"/>
            <a:stretch/>
          </p:blipFill>
          <p:spPr>
            <a:xfrm>
              <a:off x="5973017" y="2927402"/>
              <a:ext cx="2840783" cy="185377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13A3851-2726-C149-81EA-7C290DC454AF}"/>
              </a:ext>
            </a:extLst>
          </p:cNvPr>
          <p:cNvSpPr txBox="1"/>
          <p:nvPr/>
        </p:nvSpPr>
        <p:spPr>
          <a:xfrm>
            <a:off x="1871709" y="3977521"/>
            <a:ext cx="6162582" cy="23591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A scam involves tricking people. 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They are tricked to part with their money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or disclose personal information. </a:t>
            </a:r>
          </a:p>
          <a:p>
            <a:pPr algn="ctr">
              <a:lnSpc>
                <a:spcPts val="3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en-US" dirty="0">
                <a:latin typeface="Arial" panose="020B0604020202020204" pitchFamily="34" charset="0"/>
              </a:rPr>
              <a:t>Criminals could use this for other </a:t>
            </a:r>
            <a:br>
              <a:rPr lang="en-US" dirty="0">
                <a:latin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</a:rPr>
              <a:t>illegal activities.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947DAC-3DC4-E043-A5F2-AE0D466CC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7341" y="1683004"/>
            <a:ext cx="1844493" cy="13901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EA42B8-90F6-A743-8ED9-64609D182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127326" y="2126279"/>
            <a:ext cx="857891" cy="75212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95E877B-FC02-8A40-9ED8-3A5F8307E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73362" y="2126279"/>
            <a:ext cx="857891" cy="75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4800" dirty="0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4_Lloyds Banking Group Master slides">
  <a:themeElements>
    <a:clrScheme name="Lloyds Banking Group Colou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864F"/>
      </a:accent1>
      <a:accent2>
        <a:srgbClr val="5ABD19"/>
      </a:accent2>
      <a:accent3>
        <a:srgbClr val="595959"/>
      </a:accent3>
      <a:accent4>
        <a:srgbClr val="99CFB9"/>
      </a:accent4>
      <a:accent5>
        <a:srgbClr val="D8D8D8"/>
      </a:accent5>
      <a:accent6>
        <a:srgbClr val="BDE5A3"/>
      </a:accent6>
      <a:hlink>
        <a:srgbClr val="0070C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ctr">
          <a:defRPr sz="1200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460ee5f1-4fa3-4fcc-a1f3-b38b940c1174" xsi:nil="true"/>
    <_ip_UnifiedCompliancePolicyProperties xmlns="http://schemas.microsoft.com/sharepoint/v3" xsi:nil="true"/>
    <lcf76f155ced4ddcb4097134ff3c332f xmlns="e905878e-99a7-4763-9462-8a2108216d4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0AB34C709A0441BEAA2F437930AB4E" ma:contentTypeVersion="20" ma:contentTypeDescription="Create a new document." ma:contentTypeScope="" ma:versionID="7cb9199c82f2e745307eadcb80cc6d2a">
  <xsd:schema xmlns:xsd="http://www.w3.org/2001/XMLSchema" xmlns:xs="http://www.w3.org/2001/XMLSchema" xmlns:p="http://schemas.microsoft.com/office/2006/metadata/properties" xmlns:ns1="http://schemas.microsoft.com/sharepoint/v3" xmlns:ns2="e905878e-99a7-4763-9462-8a2108216d4e" xmlns:ns3="460ee5f1-4fa3-4fcc-a1f3-b38b940c1174" targetNamespace="http://schemas.microsoft.com/office/2006/metadata/properties" ma:root="true" ma:fieldsID="8bb6a22e848f6ca4eaec622697d07a6e" ns1:_="" ns2:_="" ns3:_="">
    <xsd:import namespace="http://schemas.microsoft.com/sharepoint/v3"/>
    <xsd:import namespace="e905878e-99a7-4763-9462-8a2108216d4e"/>
    <xsd:import namespace="460ee5f1-4fa3-4fcc-a1f3-b38b940c1174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05878e-99a7-4763-9462-8a2108216d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6ee4fd0a-b474-4a32-a144-dd33b07833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0ee5f1-4fa3-4fcc-a1f3-b38b940c117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c7264030-4d86-466e-bbca-f4e8faaf37d9}" ma:internalName="TaxCatchAll" ma:showField="CatchAllData" ma:web="460ee5f1-4fa3-4fcc-a1f3-b38b940c117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4D9156D-B38E-4812-B717-E9E349FB1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1BD9B-635A-4271-B3D8-1D53C9B57550}">
  <ds:schemaRefs>
    <ds:schemaRef ds:uri="http://schemas.openxmlformats.org/package/2006/metadata/core-properties"/>
    <ds:schemaRef ds:uri="460ee5f1-4fa3-4fcc-a1f3-b38b940c1174"/>
    <ds:schemaRef ds:uri="http://www.w3.org/XML/1998/namespace"/>
    <ds:schemaRef ds:uri="http://purl.org/dc/dcmitype/"/>
    <ds:schemaRef ds:uri="e905878e-99a7-4763-9462-8a2108216d4e"/>
    <ds:schemaRef ds:uri="http://purl.org/dc/elements/1.1/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4D0E756-866F-4612-8356-5A422EF1F4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905878e-99a7-4763-9462-8a2108216d4e"/>
    <ds:schemaRef ds:uri="460ee5f1-4fa3-4fcc-a1f3-b38b940c11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7151eb3-00ab-470c-b25c-644c7691e891}" enabled="1" method="Privileged" siteId="{3ded2960-214a-46ff-8cf4-611f125e2398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62243</TotalTime>
  <Words>532</Words>
  <Application>Microsoft Office PowerPoint</Application>
  <PresentationFormat>A4 Paper (210x297 mm)</PresentationFormat>
  <Paragraphs>65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Wingdings</vt:lpstr>
      <vt:lpstr>Lloyds Banking Group Master slides</vt:lpstr>
      <vt:lpstr>1_Lloyds Banking Group Master slides</vt:lpstr>
      <vt:lpstr>2_Lloyds Banking Group Master slides</vt:lpstr>
      <vt:lpstr>4_Lloyds Banking Group Master slides</vt:lpstr>
      <vt:lpstr>Staying safe with digital money</vt:lpstr>
      <vt:lpstr>Introduction</vt:lpstr>
      <vt:lpstr>Notes &amp; coins vs. digital money</vt:lpstr>
      <vt:lpstr>Managing your money online</vt:lpstr>
      <vt:lpstr>How do you feel?</vt:lpstr>
      <vt:lpstr>Is this safe?</vt:lpstr>
      <vt:lpstr>Don’t give too much away!</vt:lpstr>
      <vt:lpstr>Things may not be what they seem!</vt:lpstr>
      <vt:lpstr>Scams</vt:lpstr>
      <vt:lpstr>Top tips for keeping your money safe online</vt:lpstr>
      <vt:lpstr>Start Safe, Stay Safe</vt:lpstr>
      <vt:lpstr>Think before you share</vt:lpstr>
      <vt:lpstr>A big thank you!</vt:lpstr>
    </vt:vector>
  </TitlesOfParts>
  <Company>Lloyds Banking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IN PRESENTATION TITLE CAPS</dc:title>
  <dc:creator>Rimoncelli, Dan (Strategy &amp; Planning, LBG Group Marketing)</dc:creator>
  <cp:lastModifiedBy>Myers, Tracey (Group Corporate Affairs)</cp:lastModifiedBy>
  <cp:revision>3442</cp:revision>
  <cp:lastPrinted>2019-10-16T10:45:32Z</cp:lastPrinted>
  <dcterms:created xsi:type="dcterms:W3CDTF">2009-01-21T19:55:17Z</dcterms:created>
  <dcterms:modified xsi:type="dcterms:W3CDTF">2025-02-17T15:41:06Z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0x010100B90AB34C709A0441BEAA2F437930AB4E</vt:lpwstr>
  </property>
  <property fmtid="{D5CDD505-2E9C-101B-9397-08002B2CF9AE}" pid="3" name="TitusGUID">
    <vt:lpwstr>8cb2ee10-1e9e-4c83-a19e-3964e6dc3dc4</vt:lpwstr>
  </property>
  <property fmtid="{D5CDD505-2E9C-101B-9397-08002B2CF9AE}" pid="4" name="TITUS">
    <vt:lpwstr>&lt;p align="center"&gt; &lt;/p&gt;</vt:lpwstr>
  </property>
  <property fmtid="{D5CDD505-2E9C-101B-9397-08002B2CF9AE}" pid="5" name="Classification">
    <vt:lpwstr>Internal</vt:lpwstr>
  </property>
  <property fmtid="{D5CDD505-2E9C-101B-9397-08002B2CF9AE}" pid="6" name="HeadersandFooters">
    <vt:lpwstr>None</vt:lpwstr>
  </property>
  <property fmtid="{D5CDD505-2E9C-101B-9397-08002B2CF9AE}" pid="7" name="MSIP_Label_7bc792f8-6d75-423a-9981-629281829092_Enabled">
    <vt:lpwstr>True</vt:lpwstr>
  </property>
  <property fmtid="{D5CDD505-2E9C-101B-9397-08002B2CF9AE}" pid="8" name="MSIP_Label_7bc792f8-6d75-423a-9981-629281829092_SiteId">
    <vt:lpwstr>3ded2960-214a-46ff-8cf4-611f125e2398</vt:lpwstr>
  </property>
  <property fmtid="{D5CDD505-2E9C-101B-9397-08002B2CF9AE}" pid="9" name="MSIP_Label_7bc792f8-6d75-423a-9981-629281829092_Owner">
    <vt:lpwstr>Priya.Shah@lloydsbanking.com</vt:lpwstr>
  </property>
  <property fmtid="{D5CDD505-2E9C-101B-9397-08002B2CF9AE}" pid="10" name="MSIP_Label_7bc792f8-6d75-423a-9981-629281829092_SetDate">
    <vt:lpwstr>2019-10-26T10:53:18.0403871Z</vt:lpwstr>
  </property>
  <property fmtid="{D5CDD505-2E9C-101B-9397-08002B2CF9AE}" pid="11" name="MSIP_Label_7bc792f8-6d75-423a-9981-629281829092_Name">
    <vt:lpwstr>Limited</vt:lpwstr>
  </property>
  <property fmtid="{D5CDD505-2E9C-101B-9397-08002B2CF9AE}" pid="12" name="MSIP_Label_7bc792f8-6d75-423a-9981-629281829092_Application">
    <vt:lpwstr>Microsoft Azure Information Protection</vt:lpwstr>
  </property>
  <property fmtid="{D5CDD505-2E9C-101B-9397-08002B2CF9AE}" pid="13" name="MSIP_Label_7bc792f8-6d75-423a-9981-629281829092_ActionId">
    <vt:lpwstr>ee982f22-bf40-420b-acc5-89abd080f1b1</vt:lpwstr>
  </property>
  <property fmtid="{D5CDD505-2E9C-101B-9397-08002B2CF9AE}" pid="14" name="MSIP_Label_7bc792f8-6d75-423a-9981-629281829092_Extended_MSFT_Method">
    <vt:lpwstr>Automatic</vt:lpwstr>
  </property>
  <property fmtid="{D5CDD505-2E9C-101B-9397-08002B2CF9AE}" pid="15" name="Sensitivity">
    <vt:lpwstr>Limited</vt:lpwstr>
  </property>
  <property fmtid="{D5CDD505-2E9C-101B-9397-08002B2CF9AE}" pid="16" name="MediaServiceImageTags">
    <vt:lpwstr/>
  </property>
</Properties>
</file>