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81" r:id="rId5"/>
  </p:sldMasterIdLst>
  <p:notesMasterIdLst>
    <p:notesMasterId r:id="rId30"/>
  </p:notesMasterIdLst>
  <p:handoutMasterIdLst>
    <p:handoutMasterId r:id="rId31"/>
  </p:handoutMasterIdLst>
  <p:sldIdLst>
    <p:sldId id="281" r:id="rId6"/>
    <p:sldId id="286" r:id="rId7"/>
    <p:sldId id="282" r:id="rId8"/>
    <p:sldId id="296" r:id="rId9"/>
    <p:sldId id="293" r:id="rId10"/>
    <p:sldId id="271" r:id="rId11"/>
    <p:sldId id="272" r:id="rId12"/>
    <p:sldId id="283" r:id="rId13"/>
    <p:sldId id="292" r:id="rId14"/>
    <p:sldId id="290" r:id="rId15"/>
    <p:sldId id="284" r:id="rId16"/>
    <p:sldId id="291" r:id="rId17"/>
    <p:sldId id="299" r:id="rId18"/>
    <p:sldId id="287" r:id="rId19"/>
    <p:sldId id="288" r:id="rId20"/>
    <p:sldId id="275" r:id="rId21"/>
    <p:sldId id="274" r:id="rId22"/>
    <p:sldId id="294" r:id="rId23"/>
    <p:sldId id="295" r:id="rId24"/>
    <p:sldId id="276" r:id="rId25"/>
    <p:sldId id="279" r:id="rId26"/>
    <p:sldId id="285" r:id="rId27"/>
    <p:sldId id="300" r:id="rId28"/>
    <p:sldId id="280" r:id="rId29"/>
  </p:sldIdLst>
  <p:sldSz cx="12192000" cy="6858000"/>
  <p:notesSz cx="6858000" cy="9144000"/>
  <p:embeddedFontLst>
    <p:embeddedFont>
      <p:font typeface="Lloyds Bank Jack" panose="02000503040000020004" pitchFamily="50" charset="0"/>
      <p:regular r:id="rId32"/>
      <p:bold r:id="rId33"/>
      <p:italic r:id="rId34"/>
      <p:boldItalic r:id="rId35"/>
    </p:embeddedFont>
    <p:embeddedFont>
      <p:font typeface="Lloyds Bank Jack Light" panose="02000503040000020004" pitchFamily="50" charset="0"/>
      <p:regular r:id="rId36"/>
      <p:italic r:id="rId37"/>
    </p:embeddedFont>
    <p:embeddedFont>
      <p:font typeface="Lloyds Bank Jack Medium" panose="02000606060000020004" pitchFamily="50" charset="0"/>
      <p:regular r:id="rId38"/>
      <p: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7fTl2mHZqcebRcrGJ8/9g==" hashData="AlT9pJzI5wO1+y2lMe/PB8hDkRxDp3eRFtQxt56akCcZlIDYAnIeD13LIyWD525l/2OJlYJ5IFXH/gAzzwkH1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245F4E-26FC-2EA3-4386-664877B50177}" name="Anderson, Charlette (CIO - GS&amp;S - Chief Security Office)" initials="AO" userId="S::charlette.anderson@lloydsbanking.com::ef48ea8d-8c98-4280-b1aa-287e7302fe31" providerId="AD"/>
  <p188:author id="{88BD1F5F-381C-5B3F-626F-EFE170E9BC0C}" name="Franklin, Chris (Customer Inclusion, Customer Channels)" initials="FC" userId="S::chris.franklin@lloydsbanking.com::826ee402-fbdb-4034-a7c7-db309b41606d" providerId="AD"/>
  <p188:author id="{F198119C-4B2C-A08E-D18D-831BF4A958AB}" name="Moyes, Michael (CIO - GS&amp;S - Chief Security Office)" initials="MO" userId="S::michael.moyes@lloydsbanking.com::67d090cb-cd6d-4ac1-8262-852fb011351b" providerId="AD"/>
  <p188:author id="{D166ADA9-AF04-E283-5A99-A5910D57E2C5}" name="Michael Osborne" initials="" userId="S::mike@upskilldigital.com::9c0de20d-36c4-4497-93c0-fd6961c417d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24731"/>
    <a:srgbClr val="CC00CC"/>
    <a:srgbClr val="323233"/>
    <a:srgbClr val="006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76D2D-2894-4DA7-BA1B-48E3C2EFB309}" v="2" dt="2024-04-24T13:27:54.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043" autoAdjust="0"/>
  </p:normalViewPr>
  <p:slideViewPr>
    <p:cSldViewPr snapToGrid="0">
      <p:cViewPr varScale="1">
        <p:scale>
          <a:sx n="58" d="100"/>
          <a:sy n="58" d="100"/>
        </p:scale>
        <p:origin x="2598"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4CAC86-20BE-9AEB-1606-D38D62D67E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0BBF86-CD31-7916-BDDB-3D263A220C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6A6166-586A-5345-A6F2-2F2645122A24}" type="datetimeFigureOut">
              <a:rPr lang="en-US" smtClean="0"/>
              <a:t>5/14/2024</a:t>
            </a:fld>
            <a:endParaRPr lang="en-US"/>
          </a:p>
        </p:txBody>
      </p:sp>
      <p:sp>
        <p:nvSpPr>
          <p:cNvPr id="4" name="Footer Placeholder 3">
            <a:extLst>
              <a:ext uri="{FF2B5EF4-FFF2-40B4-BE49-F238E27FC236}">
                <a16:creationId xmlns:a16="http://schemas.microsoft.com/office/drawing/2014/main" id="{34925D9D-1491-3C2F-3291-055385BDB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6097C5-9136-B344-9521-A1DB1458BB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FA3876-0DF2-E143-86FD-F0484958282D}" type="slidenum">
              <a:rPr lang="en-US" smtClean="0"/>
              <a:t>‹#›</a:t>
            </a:fld>
            <a:endParaRPr lang="en-US"/>
          </a:p>
        </p:txBody>
      </p:sp>
    </p:spTree>
    <p:extLst>
      <p:ext uri="{BB962C8B-B14F-4D97-AF65-F5344CB8AC3E}">
        <p14:creationId xmlns:p14="http://schemas.microsoft.com/office/powerpoint/2010/main" val="3947557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45E34-29FC-4797-9C29-5F23DD7C4D43}" type="datetimeFigureOut">
              <a:rPr lang="en-GB" smtClean="0"/>
              <a:t>14/05/2024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EBF41-136C-406D-8E2D-B112DBFA8C1A}" type="slidenum">
              <a:rPr lang="en-GB" smtClean="0"/>
              <a:t>‹#›</a:t>
            </a:fld>
            <a:endParaRPr lang="en-GB"/>
          </a:p>
        </p:txBody>
      </p:sp>
    </p:spTree>
    <p:extLst>
      <p:ext uri="{BB962C8B-B14F-4D97-AF65-F5344CB8AC3E}">
        <p14:creationId xmlns:p14="http://schemas.microsoft.com/office/powerpoint/2010/main" val="428211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report@phishing.gov.u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topthinkfraud.campaign.gov.uk/protect-yourself-from-fraud/protecting-against-online-fraud/turn-on-2-step-verification-2s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actionfraud.police.uk/"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lloydsbankacademy.co.uk/learn-for-life/get-started-onlin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buFont typeface="Symbol" pitchFamily="2" charset="2"/>
              <a:buNone/>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Before the session starts: have the following webpages up and available:</a:t>
            </a:r>
          </a:p>
          <a:p>
            <a:pPr marL="0" lvl="0" indent="0">
              <a:lnSpc>
                <a:spcPct val="120000"/>
              </a:lnSpc>
              <a:buFont typeface="Symbol" pitchFamily="2" charset="2"/>
              <a:buNone/>
            </a:pPr>
            <a:r>
              <a:rPr lang="en-GB" sz="1800" b="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https://stopthinkfraud.campaign.gov.uk/</a:t>
            </a:r>
          </a:p>
          <a:p>
            <a:pPr marL="0" lvl="0" indent="0">
              <a:lnSpc>
                <a:spcPct val="120000"/>
              </a:lnSpc>
              <a:buFont typeface="Symbol" pitchFamily="2" charset="2"/>
              <a:buNone/>
            </a:pPr>
            <a:r>
              <a:rPr lang="en-GB" sz="1800" b="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https://www.actionfraud.police.uk/</a:t>
            </a:r>
          </a:p>
          <a:p>
            <a:pPr marL="0" lvl="0" indent="0">
              <a:lnSpc>
                <a:spcPct val="120000"/>
              </a:lnSpc>
              <a:buFont typeface="Symbol" pitchFamily="2" charset="2"/>
              <a:buNone/>
            </a:pPr>
            <a:endPar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nSpc>
                <a:spcPct val="120000"/>
              </a:lnSpc>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Welcome people to the lesson</a:t>
            </a:r>
          </a:p>
          <a:p>
            <a:pPr>
              <a:lnSpc>
                <a:spcPct val="107000"/>
              </a:lnSpc>
              <a:spcAft>
                <a:spcPts val="800"/>
              </a:spcAft>
            </a:pPr>
            <a:endPar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Go to the next slide when you're ready to start the lesson</a:t>
            </a:r>
            <a:r>
              <a:rPr lang="en-GB" sz="1800" b="1">
                <a:effectLst/>
              </a:rPr>
              <a:t> </a:t>
            </a:r>
            <a:endParaRPr lang="en-GB" sz="1800" b="1">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Spotting scam messages can be tricky, and some of the more advanced scams can even fool the experts </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15000"/>
              </a:lnSpc>
              <a:spcAft>
                <a:spcPts val="800"/>
              </a:spcAf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a:lnSpc>
                <a:spcPct val="115000"/>
              </a:lnSpc>
              <a:spcAft>
                <a:spcPts val="800"/>
              </a:spcAft>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Ask learners if they know any ways to spot a scam. Then reveal the answers on the next slide</a:t>
            </a:r>
            <a:endPar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158488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Arial" panose="020B0604020202020204" pitchFamily="34" charset="0"/>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Here are some common themes that may indicate you've been targeted by a scam:</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742950" lvl="1" indent="-285750">
              <a:lnSpc>
                <a:spcPct val="115000"/>
              </a:lnSpc>
              <a:spcAft>
                <a:spcPts val="800"/>
              </a:spcAft>
              <a:buFont typeface="Arial" panose="020B0604020202020204" pitchFamily="34" charset="0"/>
              <a:buChar char="•"/>
              <a:tabLst>
                <a:tab pos="914400" algn="l"/>
              </a:tabLst>
            </a:pP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Importance</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a:t>
            </a:r>
            <a:r>
              <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Some scammers pretend to be from well-known businesses to make you think the message is important. Don't fall for it</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742950" lvl="1" indent="-285750">
              <a:lnSpc>
                <a:spcPct val="114999"/>
              </a:lnSpc>
              <a:spcAft>
                <a:spcPts val="800"/>
              </a:spcAft>
              <a:buFont typeface="Arial" panose="020B0604020202020204" pitchFamily="34" charset="0"/>
              <a:buChar char="•"/>
              <a:tabLst>
                <a:tab pos="914400" algn="l"/>
              </a:tabLst>
            </a:pPr>
            <a:r>
              <a:rPr lang="en-GB" sz="1800" b="1" i="1">
                <a:solidFill>
                  <a:srgbClr val="313233"/>
                </a:solidFill>
                <a:latin typeface="Lloyds Bank Jack Light"/>
                <a:cs typeface="Calibri"/>
              </a:rPr>
              <a:t>Spelling</a:t>
            </a:r>
            <a:r>
              <a:rPr lang="en-GB" sz="1800" b="1" i="1">
                <a:solidFill>
                  <a:srgbClr val="313233"/>
                </a:solidFill>
                <a:latin typeface="Lloyds Bank Jack Light"/>
              </a:rPr>
              <a:t> </a:t>
            </a:r>
            <a:r>
              <a:rPr lang="en-GB" sz="1800" b="1" i="1">
                <a:solidFill>
                  <a:srgbClr val="313233"/>
                </a:solidFill>
                <a:effectLst/>
                <a:latin typeface="Lloyds Bank Jack Light"/>
              </a:rPr>
              <a:t>and odd layout</a:t>
            </a:r>
            <a:r>
              <a:rPr lang="en-GB" sz="1800" i="1">
                <a:solidFill>
                  <a:srgbClr val="313233"/>
                </a:solidFill>
                <a:effectLst/>
                <a:latin typeface="Lloyds Bank Jack Light"/>
              </a:rPr>
              <a:t> </a:t>
            </a:r>
            <a:r>
              <a:rPr lang="en-GB" sz="1800">
                <a:solidFill>
                  <a:srgbClr val="313233"/>
                </a:solidFill>
                <a:effectLst/>
                <a:latin typeface="Lloyds Bank Jack Light"/>
              </a:rPr>
              <a:t>– </a:t>
            </a:r>
            <a:r>
              <a:rPr lang="en-GB" sz="1800" i="1">
                <a:solidFill>
                  <a:srgbClr val="313233"/>
                </a:solidFill>
                <a:effectLst/>
                <a:latin typeface="Lloyds Bank Jack Light"/>
              </a:rPr>
              <a:t>Mistakes in messages could be a sign of a scam</a:t>
            </a:r>
            <a:r>
              <a:rPr lang="en-GB" sz="1800" i="1">
                <a:solidFill>
                  <a:srgbClr val="313233"/>
                </a:solidFill>
                <a:latin typeface="Lloyds Bank Jack Light"/>
              </a:rPr>
              <a:t> – although these days, more scammers are using AI to create their messages</a:t>
            </a:r>
            <a:endParaRPr lang="en-GB" sz="1800">
              <a:solidFill>
                <a:srgbClr val="313233"/>
              </a:solidFill>
              <a:effectLst/>
              <a:latin typeface="Lloyds Bank Jack Light"/>
              <a:ea typeface="Arial" panose="020B0604020202020204" pitchFamily="34" charset="0"/>
              <a:cs typeface="Times New Roman" panose="02020603050405020304" pitchFamily="18" charset="0"/>
            </a:endParaRPr>
          </a:p>
          <a:p>
            <a:pPr marL="742950" lvl="1" indent="-285750">
              <a:lnSpc>
                <a:spcPct val="115000"/>
              </a:lnSpc>
              <a:spcAft>
                <a:spcPts val="800"/>
              </a:spcAft>
              <a:buFont typeface="Arial" panose="020B0604020202020204" pitchFamily="34" charset="0"/>
              <a:buChar char="•"/>
              <a:tabLst>
                <a:tab pos="914400" algn="l"/>
              </a:tabLst>
            </a:pP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Time pressure </a:t>
            </a:r>
            <a:r>
              <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If a message asks you to do something quickly, be cautious</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742950" lvl="1" indent="-285750">
              <a:lnSpc>
                <a:spcPct val="115000"/>
              </a:lnSpc>
              <a:spcAft>
                <a:spcPts val="800"/>
              </a:spcAft>
              <a:buFont typeface="Arial" panose="020B0604020202020204" pitchFamily="34" charset="0"/>
              <a:buChar char="•"/>
              <a:tabLst>
                <a:tab pos="914400" algn="l"/>
              </a:tabLst>
            </a:pP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Reward</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a:t>
            </a:r>
            <a:r>
              <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If something seems too good to be true, it's often a scam</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742950" lvl="1" indent="-285750">
              <a:lnSpc>
                <a:spcPct val="115000"/>
              </a:lnSpc>
              <a:spcAft>
                <a:spcPts val="1200"/>
              </a:spcAft>
              <a:buFont typeface="Arial" panose="020B0604020202020204" pitchFamily="34" charset="0"/>
              <a:buChar char="•"/>
              <a:tabLst>
                <a:tab pos="914400" algn="l"/>
              </a:tabLst>
            </a:pP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Current events</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a:t>
            </a:r>
            <a:r>
              <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Scammers may try to take advantage of current news to make you believe they're real</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Always ask yourself, "Was I expecting this message?" If not, it could be a scam</a:t>
            </a:r>
            <a:endParaRPr lang="en-GB" sz="1800" i="1">
              <a:latin typeface="Lloyds Bank Jack" panose="02000503040000020004" pitchFamily="2" charset="77"/>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367620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Arial" panose="020B0604020202020204" pitchFamily="34" charset="0"/>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Understanding these risks is important </a:t>
            </a:r>
            <a:r>
              <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just as it’s important to be aware of potential dangers in the physical world</a:t>
            </a:r>
            <a:endParaRPr lang="en-GB" sz="1800">
              <a:solidFill>
                <a:srgbClr val="313233"/>
              </a:solidFill>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look at a few examples</a:t>
            </a:r>
          </a:p>
          <a:p>
            <a:pPr marL="342900" lvl="0" indent="-342900">
              <a:lnSpc>
                <a:spcPct val="115000"/>
              </a:lnSpc>
              <a:spcAft>
                <a:spcPts val="800"/>
              </a:spcAft>
              <a:buFont typeface="Arial" panose="020B0604020202020204" pitchFamily="34" charset="0"/>
              <a:buChar char="•"/>
              <a:tabLst>
                <a:tab pos="457200" algn="l"/>
              </a:tabLst>
            </a:pPr>
            <a:endPar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0" lvl="0" indent="0">
              <a:lnSpc>
                <a:spcPct val="115000"/>
              </a:lnSpc>
              <a:spcAft>
                <a:spcPts val="800"/>
              </a:spcAft>
              <a:buFont typeface="Arial" panose="020B0604020202020204" pitchFamily="34" charset="0"/>
              <a:buNone/>
              <a:tabLst>
                <a:tab pos="457200" algn="l"/>
              </a:tabLst>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Examples start from the next slide</a:t>
            </a: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3191487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200"/>
              </a:spcAft>
              <a:buFont typeface="Symbol" pitchFamily="2" charset="2"/>
              <a:buNone/>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test your instincts in a common online scenario. Imagine you receive an email from an unknown sender asking for your personal information. What would you do in this situation?</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buFont typeface="+mj-lt"/>
              <a:buAutoNum type="alphaUcPeriod"/>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Reply with information</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buFont typeface="+mj-lt"/>
              <a:buAutoNum type="alphaUcPeriod"/>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Ignore the email</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buFont typeface="+mj-lt"/>
              <a:buAutoNum type="alphaUcPeriod"/>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Report it</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spcAft>
                <a:spcPts val="1200"/>
              </a:spcAft>
              <a:buFont typeface="+mj-lt"/>
              <a:buAutoNum type="alphaUcPeriod"/>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Check with the sender using contact details you trust</a:t>
            </a:r>
          </a:p>
          <a:p>
            <a:pPr marL="342900" lvl="0" indent="-342900">
              <a:lnSpc>
                <a:spcPct val="115000"/>
              </a:lnSpc>
              <a:spcAft>
                <a:spcPts val="1200"/>
              </a:spcAft>
              <a:buFont typeface="+mj-lt"/>
              <a:buAutoNum type="alphaUcPeriod"/>
            </a:pPr>
            <a:endPar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Take a moment to choose your answer</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0" lvl="0" indent="0">
              <a:lnSpc>
                <a:spcPct val="115000"/>
              </a:lnSpc>
              <a:spcAft>
                <a:spcPts val="1200"/>
              </a:spcAft>
              <a:buFont typeface="+mj-lt"/>
              <a:buNone/>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The correct responses here are C. Report it and D. </a:t>
            </a:r>
            <a:r>
              <a:rPr lang="en-GB" sz="1800" b="1"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Check with the sender using contact details you trust</a:t>
            </a:r>
          </a:p>
          <a:p>
            <a:pPr marL="342900" lvl="0" indent="-342900">
              <a:lnSpc>
                <a:spcPct val="120000"/>
              </a:lnSpc>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 Report it: If you ever receive an email that seems suspicious or requests personal information, report it. </a:t>
            </a:r>
            <a:r>
              <a:rPr lang="en-GB" sz="1800" b="1">
                <a:effectLst/>
                <a:latin typeface="Calibri" panose="020F0502020204030204" pitchFamily="34" charset="0"/>
                <a:ea typeface="Calibri" panose="020F0502020204030204" pitchFamily="34" charset="0"/>
              </a:rPr>
              <a:t>If you have received an email which you’re not quite sure about, forward it to </a:t>
            </a:r>
            <a:r>
              <a:rPr lang="en-GB" sz="1800" b="1" u="sng">
                <a:solidFill>
                  <a:srgbClr val="0563C1"/>
                </a:solidFill>
                <a:effectLst/>
                <a:latin typeface="Calibri" panose="020F0502020204030204" pitchFamily="34" charset="0"/>
                <a:ea typeface="Calibri" panose="020F0502020204030204" pitchFamily="34" charset="0"/>
                <a:hlinkClick r:id="rId3"/>
              </a:rPr>
              <a:t>report@phishing.gov.uk</a:t>
            </a:r>
            <a:endPar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2800" b="1" i="0">
                <a:solidFill>
                  <a:srgbClr val="242424"/>
                </a:solidFill>
                <a:effectLst/>
                <a:latin typeface="Calibri" panose="020F0502020204030204" pitchFamily="34" charset="0"/>
              </a:rPr>
              <a:t>D - Check with the sender using contact details you trust: If you know the person that the message is supposed to have been sent by, it’s a good idea to check with them directly and make sure they sent it. If the message comes from a business or organisation, you can find their contact details by searching online – don’t trust the contact details in the email.</a:t>
            </a:r>
            <a:r>
              <a:rPr lang="en-GB" sz="1800" b="1">
                <a:effectLst/>
                <a:latin typeface="Calibri" panose="020F0502020204030204" pitchFamily="34" charset="0"/>
                <a:ea typeface="Calibri" panose="020F0502020204030204" pitchFamily="34" charset="0"/>
              </a:rPr>
              <a:t> You can then explain the email you have received and check they are aware of it.</a:t>
            </a:r>
            <a:endParaRPr lang="en-GB" sz="1800">
              <a:effectLst/>
              <a:latin typeface="Calibri" panose="020F0502020204030204" pitchFamily="34" charset="0"/>
              <a:ea typeface="Calibri" panose="020F0502020204030204" pitchFamily="34" charset="0"/>
            </a:endParaRPr>
          </a:p>
          <a:p>
            <a:pPr marL="342900" lvl="0" indent="-342900">
              <a:lnSpc>
                <a:spcPct val="120000"/>
              </a:lnSpc>
              <a:buFont typeface="Symbol" pitchFamily="2" charset="2"/>
              <a:buChar char=""/>
            </a:pPr>
            <a:endParaRPr lang="en-GB" sz="1800" b="1">
              <a:solidFill>
                <a:srgbClr val="313233"/>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20000"/>
              </a:lnSpc>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Follow-up discussion:</a:t>
            </a:r>
          </a:p>
          <a:p>
            <a:pPr>
              <a:lnSpc>
                <a:spcPct val="107000"/>
              </a:lnSpc>
              <a:spcAft>
                <a:spcPts val="800"/>
              </a:spcAf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Now, let's discuss why these are the right choices. These kinds of emails are attempts to trick people into sharing sensitive information. Reporting them helps prevent others from falling for these types of traps. Checking using another channel that you know, and trust can give you an extra line of safety before responding to or interacting with the email. Online safety is a shared responsibility, and being aware of these situations will help you to navigate the digital world securely. Feel free to share any experiences or thoughts you might have on this topic</a:t>
            </a:r>
            <a:r>
              <a:rPr lang="en-GB" sz="2800">
                <a:effectLst/>
              </a:rPr>
              <a:t> </a:t>
            </a:r>
            <a:endPar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045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explore another scenario related to online interactions. You've</a:t>
            </a:r>
            <a:r>
              <a:rPr lang="en-US" sz="80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been chatting with someone online. They ask for your personal information, including your full name, address, and phone number. What would you do in this situation? </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buFont typeface="+mj-lt"/>
              <a:buAutoNum type="alphaU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Share my personal information with them</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buFont typeface="+mj-lt"/>
              <a:buAutoNum type="alphaU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Say no and not share any personal information</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buFont typeface="+mj-lt"/>
              <a:buAutoNum type="alphaU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Ask them why they need this information</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spcAft>
                <a:spcPts val="1200"/>
              </a:spcAft>
              <a:buFont typeface="+mj-lt"/>
              <a:buAutoNum type="alphaU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Seek advice from someone I trust</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Take a moment to choose your answer.</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15000"/>
              </a:lnSpc>
              <a:spcAft>
                <a:spcPts val="800"/>
              </a:spcAft>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NOTES –</a:t>
            </a:r>
            <a:endParaRPr lang="en-GB" sz="14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 correct responses here are: </a:t>
            </a:r>
          </a:p>
          <a:p>
            <a:pPr marL="800100" lvl="1" indent="-342900">
              <a:lnSpc>
                <a:spcPct val="115000"/>
              </a:lnSpc>
              <a:buFont typeface="Symbol" pitchFamily="2" charset="2"/>
              <a:buChar char=""/>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 Say no and not share any personal information – Take care and be cautious when sharing personal details online, especially with someone you've just met. Your privacy is important, and sharing information like this can pose risks</a:t>
            </a:r>
            <a:endParaRPr lang="en-GB" sz="11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 Seek advice from someone I trust –Seeking advice adds an extra layer of security. If you're unsure about the situation, talking it though with someone you trust provides valuable insights</a:t>
            </a:r>
            <a:endParaRPr lang="en-GB" sz="11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Discuss the answers and share tips based on the responses</a:t>
            </a:r>
            <a:endParaRPr lang="en-GB" sz="11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spcAft>
                <a:spcPts val="1200"/>
              </a:spcAft>
              <a:buFont typeface="Symbol" pitchFamily="2" charset="2"/>
              <a:buChar char=""/>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Emphasise the importance of protecting personal information online and the potential risks of sharing such details with strangers</a:t>
            </a:r>
            <a:endParaRPr lang="en-GB" sz="11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15000"/>
              </a:lnSpc>
              <a:spcAft>
                <a:spcPts val="800"/>
              </a:spcAft>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discuss why these are the recommended choices</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need to protect your personal information online</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Saying no to sharing sensitive details helps protect your privacy and security</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spcAft>
                <a:spcPts val="1200"/>
              </a:spcAft>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Seeking advice helps you make sure that you make informed decisions. It also highlights the importance of involving people you trust in your online interactions</a:t>
            </a:r>
            <a:endParaRPr lang="en-GB" sz="1100"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spcAft>
                <a:spcPts val="1200"/>
              </a:spcAft>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Feel free to share any thoughts or experiences related to this scenario</a:t>
            </a:r>
            <a:endParaRPr lang="en-GB" sz="100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2279405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do one final scenario</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spcAft>
                <a:spcPts val="1200"/>
              </a:spcAft>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a:t>
            </a:r>
            <a:r>
              <a:rPr lang="en-US" sz="80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recently downloaded a file from an unfamiliar website, and now your computer is locked with a ransom message demanding money to unlock it. What steps would you take?</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spcAft>
                <a:spcPts val="800"/>
              </a:spcAft>
              <a:buFont typeface="+mj-lt"/>
              <a:buAutoNum type="alphaU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Immediately pay the ransom to unlock my computer</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spcAft>
                <a:spcPts val="800"/>
              </a:spcAft>
              <a:buFont typeface="+mj-lt"/>
              <a:buAutoNum type="alphaU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Ignore the message and hope it goes away</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spcAft>
                <a:spcPts val="800"/>
              </a:spcAft>
              <a:buFont typeface="+mj-lt"/>
              <a:buAutoNum type="alphaU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Disconnect my computer from the internet and seek professional help</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spcAft>
                <a:spcPts val="800"/>
              </a:spcAft>
              <a:buFont typeface="+mj-lt"/>
              <a:buAutoNum type="alphaU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Ask a friend or colleague for advice</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15000"/>
              </a:lnSpc>
              <a:spcAft>
                <a:spcPts val="800"/>
              </a:spcAft>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NOTES – </a:t>
            </a:r>
            <a:endParaRPr lang="en-GB" sz="14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GB" sz="1200" b="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The recommended course of action here is:</a:t>
            </a:r>
            <a:endParaRPr lang="en-GB" sz="1400" b="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457200" lvl="1" indent="0">
              <a:lnSpc>
                <a:spcPct val="115000"/>
              </a:lnSpc>
              <a:spcAft>
                <a:spcPts val="800"/>
              </a:spcAft>
              <a:buFont typeface="Arial" panose="020B0604020202020204" pitchFamily="34" charset="0"/>
              <a:buNone/>
              <a:tabLst>
                <a:tab pos="914400" algn="l"/>
              </a:tabLst>
            </a:pPr>
            <a:r>
              <a:rPr lang="en-GB" sz="1200" b="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C. Disconnect my computer from the internet and seek professional help – In case of a ransomware attack, you should isolate your computer from the internet to prevent further damage. Seeking professional assistance will help you safely resolve the ransomware incident</a:t>
            </a:r>
            <a:endParaRPr lang="en-GB" sz="1400" b="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200" b="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Discuss the answers and share best practices based on the responses</a:t>
            </a:r>
            <a:endParaRPr lang="en-GB" sz="1400" b="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200" b="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Stress the importance of not paying ransoms, disconnecting from the internet to prevent further damage, and seeking professional assistance to resolve ransomware incidents</a:t>
            </a:r>
            <a:endParaRPr lang="en-GB" sz="1400" b="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a:lnSpc>
                <a:spcPct val="115000"/>
              </a:lnSpc>
              <a:spcAft>
                <a:spcPts val="800"/>
              </a:spcAft>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GB" sz="12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Thank you for sharing your responses</a:t>
            </a:r>
            <a:endParaRPr lang="en-GB" sz="14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2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Paying ransoms is not recommended</a:t>
            </a:r>
            <a:endParaRPr lang="en-GB" sz="14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2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The best practice involves disconnecting your computer from the internet to contain the situation and seeking help from professionals who can address the issue safely</a:t>
            </a:r>
            <a:endParaRPr lang="en-GB" sz="14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a:lnSpc>
                <a:spcPct val="115000"/>
              </a:lnSpc>
              <a:spcAft>
                <a:spcPts val="800"/>
              </a:spcAft>
              <a:tabLst>
                <a:tab pos="457200" algn="l"/>
              </a:tabLst>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GB" sz="12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Scammers often use various tactics - like pretending to be someone else, sending messages with links or requests for your personal details, and sometimes even pretend to be romantic interests. They might also try to trick you when you're shopping online. Always be cautious and check the sender can be trusted before responding or clicking on links</a:t>
            </a:r>
            <a:endParaRPr lang="en-GB" sz="14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2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Spotting and talking about these risks are the first step in staying safe online</a:t>
            </a:r>
            <a:endParaRPr lang="en-GB" sz="1400" i="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pause to discuss any questions or thoughts they have on this topic</a:t>
            </a:r>
            <a:endParaRPr lang="en-GB" sz="100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304931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Stress the importance of applying these principles while learners are using their devices remotely</a:t>
            </a:r>
          </a:p>
          <a:p>
            <a:pPr>
              <a:lnSpc>
                <a:spcPct val="107000"/>
              </a:lnSpc>
              <a:spcAft>
                <a:spcPts val="800"/>
              </a:spcAf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continue our journey to reduce online risks with practical steps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228600">
              <a:lnSpc>
                <a:spcPct val="107000"/>
              </a:lnSpc>
              <a:spcAft>
                <a:spcPts val="800"/>
              </a:spcAf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285750" lvl="0" indent="-285750">
              <a:lnSpc>
                <a:spcPct val="115000"/>
              </a:lnSpc>
              <a:spcAft>
                <a:spcPts val="800"/>
              </a:spcAft>
              <a:buFont typeface="Arial" panose="020B0604020202020204" pitchFamily="34" charset="0"/>
              <a:buChar char="•"/>
              <a:tabLst>
                <a:tab pos="914400" algn="l"/>
              </a:tabLst>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Securing your devices</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Set up a screen lock, like a password or fingerprint, on all your devices. </a:t>
            </a: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Locking your devices</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when you’re not using them, helps keep your personal details safe, especially if you lose your device</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20000"/>
              </a:lnSpc>
              <a:buFont typeface="Symbol" pitchFamily="2" charset="2"/>
              <a:buChar char=""/>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Be careful with public Wi-Fi</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–Public Wi-Fi can be tempting but risky. Scammers might set up their own "free Wi-Fi" to access your device. If you use public Wi-Fi, avoid logging into sensitive accounts, like your bank</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Take care visiting websites</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Make sure you're on secure websites, especially those from those you trust. Look for a padlock icon and "https" in the web address. Check for spelling and grammar errors on the site.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Remember the Take Five Message:</a:t>
            </a:r>
            <a:endPar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Stop</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Take a moment to think before taking any action regarding your finances or personal details.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Challenge</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Question requests that seem too good to be true. Criminals often rush or panic you</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Protect</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Contact your bank if you suspect a scam and report it to Action Fraud</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Staying safe online is about being careful and staying informed. Don't rush into sharing personal information, and always double-check if something seems unusual</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1484766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DELIVERY NOTE – No need to demo these, just talk through and signpost, where appropriate, further sources of advice/info</a:t>
            </a:r>
          </a:p>
          <a:p>
            <a:pPr>
              <a:lnSpc>
                <a:spcPct val="115000"/>
              </a:lnSpc>
              <a:spcAft>
                <a:spcPts val="800"/>
              </a:spcAf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spcAft>
                <a:spcPts val="1200"/>
              </a:spcAft>
              <a:buFont typeface="Arial" panose="020B0604020202020204" pitchFamily="34" charset="0"/>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Let's explore practical steps to reduce online risks and keep yourself safe:</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742950" lvl="1" indent="-285750">
              <a:lnSpc>
                <a:spcPct val="115000"/>
              </a:lnSpc>
              <a:spcAft>
                <a:spcPts val="800"/>
              </a:spcAft>
              <a:buFont typeface="Arial" panose="020B0604020202020204" pitchFamily="34" charset="0"/>
              <a:buChar char="•"/>
              <a:tabLst>
                <a:tab pos="9144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Make sure you </a:t>
            </a: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apply the latest updates on your devices</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These updates help keep your data safe. You'll often get notifications to update; it's best to do this when you get them. You can also set your device to update automatically</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742950" lvl="1" indent="-285750">
              <a:lnSpc>
                <a:spcPct val="115000"/>
              </a:lnSpc>
              <a:spcAft>
                <a:spcPts val="800"/>
              </a:spcAft>
              <a:buFont typeface="Arial" panose="020B0604020202020204" pitchFamily="34" charset="0"/>
              <a:buChar char="•"/>
              <a:tabLst>
                <a:tab pos="9144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Protect your accounts by </a:t>
            </a: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using strong and unique passwords</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Don't reuse them. Scammers can easily guess weak passwords. A strong password could be a combination of three random words, with some letters changed to make it harder to guess</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742950" lvl="1" indent="-285750">
              <a:lnSpc>
                <a:spcPct val="115000"/>
              </a:lnSpc>
              <a:spcAft>
                <a:spcPts val="800"/>
              </a:spcAft>
              <a:buFont typeface="Arial" panose="020B0604020202020204" pitchFamily="34" charset="0"/>
              <a:buChar char="•"/>
              <a:tabLst>
                <a:tab pos="9144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Never share your passwords or use the same password for multiple things. If you have trouble </a:t>
            </a: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remembering your passwords</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consider using a password manager, which can create strong passwords and store them safely for you</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742950" lvl="1" indent="-285750">
              <a:lnSpc>
                <a:spcPct val="115000"/>
              </a:lnSpc>
              <a:spcAft>
                <a:spcPts val="800"/>
              </a:spcAft>
              <a:buFont typeface="Arial" panose="020B0604020202020204" pitchFamily="34" charset="0"/>
              <a:buChar char="•"/>
              <a:tabLst>
                <a:tab pos="914400" algn="l"/>
              </a:tabLst>
            </a:pPr>
            <a:r>
              <a:rPr lang="en-GB" sz="1800" b="1" i="1">
                <a:solidFill>
                  <a:srgbClr val="313233"/>
                </a:solidFill>
                <a:effectLst/>
                <a:latin typeface="Lloyds Bank Jack Light"/>
                <a:ea typeface="Arial" panose="020B0604020202020204" pitchFamily="34" charset="0"/>
                <a:cs typeface="Times New Roman" panose="02020603050405020304" pitchFamily="18" charset="0"/>
              </a:rPr>
              <a:t>Two-factor authentication (2FA)</a:t>
            </a:r>
            <a:r>
              <a:rPr lang="en-GB" sz="1800" b="1" i="1">
                <a:solidFill>
                  <a:srgbClr val="313233"/>
                </a:solidFill>
                <a:latin typeface="Lloyds Bank Jack Light"/>
                <a:ea typeface="Arial" panose="020B0604020202020204" pitchFamily="34" charset="0"/>
                <a:cs typeface="Times New Roman" panose="02020603050405020304" pitchFamily="18" charset="0"/>
              </a:rPr>
              <a:t> - also called multi-factor authentication (MFA) and 2-step verification (2SV) </a:t>
            </a:r>
            <a:r>
              <a:rPr lang="en-GB" sz="1800" i="1">
                <a:solidFill>
                  <a:srgbClr val="313233"/>
                </a:solidFill>
                <a:effectLst/>
                <a:latin typeface="Lloyds Bank Jack Light"/>
                <a:ea typeface="Arial" panose="020B0604020202020204" pitchFamily="34" charset="0"/>
                <a:cs typeface="Times New Roman" panose="02020603050405020304" pitchFamily="18" charset="0"/>
              </a:rPr>
              <a:t> adds an extra layer of security to your accounts. It could be a code sent to your phone, a fingerprint or face scan. It's a great way to keep your accounts extra safe</a:t>
            </a:r>
            <a:r>
              <a:rPr lang="en-GB" sz="1800" i="1">
                <a:solidFill>
                  <a:srgbClr val="313233"/>
                </a:solidFill>
                <a:latin typeface="Lloyds Bank Jack Light"/>
                <a:ea typeface="Arial" panose="020B0604020202020204" pitchFamily="34" charset="0"/>
                <a:cs typeface="Times New Roman" panose="02020603050405020304" pitchFamily="18" charset="0"/>
              </a:rPr>
              <a:t>. If you want to know more about this, there's a gov.uk site to help you, which includes how to go about setting this up: </a:t>
            </a:r>
            <a:r>
              <a:rPr lang="en-GB">
                <a:solidFill>
                  <a:srgbClr val="313233"/>
                </a:solidFill>
                <a:hlinkClick r:id="rId3"/>
              </a:rPr>
              <a:t>Turn on 2-step verification (2SV) - Stop! Think Fraud (stopthinkfraud.campaign.gov.uk)</a:t>
            </a:r>
            <a:endParaRPr lang="en-GB" sz="1800">
              <a:solidFill>
                <a:srgbClr val="313233"/>
              </a:solidFill>
              <a:effectLst/>
              <a:latin typeface="Lloyds Bank Jack Light"/>
              <a:ea typeface="Arial" panose="020B0604020202020204" pitchFamily="34" charset="0"/>
              <a:cs typeface="Times New Roman" panose="02020603050405020304" pitchFamily="18" charset="0"/>
            </a:endParaRPr>
          </a:p>
          <a:p>
            <a:pPr marL="742950" lvl="1" indent="-285750">
              <a:lnSpc>
                <a:spcPct val="115000"/>
              </a:lnSpc>
              <a:spcAft>
                <a:spcPts val="800"/>
              </a:spcAft>
              <a:buFont typeface="Arial" panose="020B0604020202020204" pitchFamily="34" charset="0"/>
              <a:buChar char="•"/>
              <a:tabLst>
                <a:tab pos="914400" algn="l"/>
              </a:tabLst>
            </a:pPr>
            <a:r>
              <a:rPr lang="en-GB" sz="1800" b="1" i="1">
                <a:solidFill>
                  <a:srgbClr val="313233"/>
                </a:solidFill>
                <a:effectLst/>
                <a:latin typeface="Lloyds Bank Jack Light"/>
                <a:ea typeface="Arial" panose="020B0604020202020204" pitchFamily="34" charset="0"/>
                <a:cs typeface="Times New Roman" panose="02020603050405020304" pitchFamily="18" charset="0"/>
              </a:rPr>
              <a:t>Install antivirus and security software</a:t>
            </a:r>
            <a:r>
              <a:rPr lang="en-GB" sz="1800" i="1">
                <a:solidFill>
                  <a:srgbClr val="313233"/>
                </a:solidFill>
                <a:effectLst/>
                <a:latin typeface="Lloyds Bank Jack Light"/>
                <a:ea typeface="Arial" panose="020B0604020202020204" pitchFamily="34" charset="0"/>
                <a:cs typeface="Times New Roman" panose="02020603050405020304" pitchFamily="18" charset="0"/>
              </a:rPr>
              <a:t> to help keep your devices safe. </a:t>
            </a:r>
            <a:r>
              <a:rPr lang="en-GB" sz="1800" i="1">
                <a:solidFill>
                  <a:srgbClr val="313233"/>
                </a:solidFill>
                <a:latin typeface="Lloyds Bank Jack Light"/>
              </a:rPr>
              <a:t>There’s built-in antivirus software for Apple and Windows devices. </a:t>
            </a:r>
            <a:r>
              <a:rPr lang="en-GB" sz="1800" i="1">
                <a:solidFill>
                  <a:srgbClr val="313233"/>
                </a:solidFill>
                <a:effectLst/>
                <a:latin typeface="Lloyds Bank Jack Light"/>
              </a:rPr>
              <a:t>You can </a:t>
            </a:r>
            <a:r>
              <a:rPr lang="en-GB" sz="1800" i="1">
                <a:solidFill>
                  <a:srgbClr val="313233"/>
                </a:solidFill>
                <a:latin typeface="Lloyds Bank Jack Light"/>
              </a:rPr>
              <a:t>also get separate software – some are free, others you pay for, though they may offer a free trial. It’s a good idea to ask around and do your research when you’re thinking of getting this, to make sure anything you get doesn’t conflict with your device’s built-in software. Phones and tablets don’t need antivirus software, just make sure you only install or download apps from your official app store – and don’t forget to update </a:t>
            </a:r>
            <a:r>
              <a:rPr lang="en-GB" sz="1800" i="1">
                <a:solidFill>
                  <a:srgbClr val="313233"/>
                </a:solidFill>
                <a:effectLst/>
                <a:latin typeface="Lloyds Bank Jack Light"/>
              </a:rPr>
              <a:t>these </a:t>
            </a:r>
            <a:r>
              <a:rPr lang="en-GB" sz="1800" i="1">
                <a:solidFill>
                  <a:srgbClr val="313233"/>
                </a:solidFill>
                <a:latin typeface="Lloyds Bank Jack Light"/>
              </a:rPr>
              <a:t>apps when a new version is available, </a:t>
            </a:r>
            <a:r>
              <a:rPr lang="en-GB" sz="1800" i="1">
                <a:solidFill>
                  <a:srgbClr val="313233"/>
                </a:solidFill>
                <a:effectLst/>
                <a:latin typeface="Lloyds Bank Jack Light"/>
              </a:rPr>
              <a:t>to keep </a:t>
            </a:r>
            <a:r>
              <a:rPr lang="en-GB" sz="1800" i="1">
                <a:solidFill>
                  <a:srgbClr val="313233"/>
                </a:solidFill>
                <a:latin typeface="Lloyds Bank Jack Light"/>
              </a:rPr>
              <a:t>their own security features up-to-date</a:t>
            </a:r>
            <a:endParaRPr lang="en-GB" sz="1800">
              <a:solidFill>
                <a:srgbClr val="313233"/>
              </a:solidFill>
              <a:latin typeface="Lloyds Bank Jack Light" panose="02000503040000020004" pitchFamily="2" charset="77"/>
              <a:ea typeface="Arial" panose="020B0604020202020204" pitchFamily="34" charset="0"/>
              <a:cs typeface="Times New Roman" panose="02020603050405020304" pitchFamily="18" charset="0"/>
            </a:endParaRPr>
          </a:p>
          <a:p>
            <a:pPr marL="285750" lvl="0" indent="-285750">
              <a:lnSpc>
                <a:spcPct val="115000"/>
              </a:lnSpc>
              <a:spcAft>
                <a:spcPts val="800"/>
              </a:spcAft>
              <a:buFont typeface="Arial" panose="020B0604020202020204" pitchFamily="34" charset="0"/>
              <a:buChar char="•"/>
              <a:tabLst>
                <a:tab pos="9144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Tip: You can practice using search engines to search to advice stay up to date about how to stay safe online. This is a good way to stay up to date with the latest know-how</a:t>
            </a:r>
            <a:r>
              <a:rPr lang="en-GB" sz="1800">
                <a:effectLst/>
              </a:rPr>
              <a:t> </a:t>
            </a:r>
            <a:endParaRPr lang="en-GB" sz="1800" u="none" strike="noStrike">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spcAft>
                <a:spcPts val="1200"/>
              </a:spcAft>
              <a:buFont typeface="Symbol" pitchFamily="2" charset="2"/>
              <a:buNone/>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How often should you change your passwords?</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lphaU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Every 1 - 3 months</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lphaU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Every 6-12 months</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lphaU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When prompted by the system or device</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lphaU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When I know my device has been hacked</a:t>
            </a:r>
            <a:r>
              <a:rPr lang="en-US" sz="80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NOTE FOR VIRTUAL DELIVERY – Ask participants to comment with their answer (A, B, C or D) in the chat box</a:t>
            </a:r>
            <a:endParaRPr lang="en-GB" sz="14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15000"/>
              </a:lnSpc>
              <a:spcAft>
                <a:spcPts val="800"/>
              </a:spcAft>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NOTES – </a:t>
            </a:r>
            <a:endParaRPr lang="en-GB" sz="14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GB" sz="1200" b="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There isn't a one-size-fits-all answer when it comes to how often you should change your password, and it often depends on the specific app, site, or system you're using. The frequency of password changes can vary based on different factors</a:t>
            </a:r>
            <a:endParaRPr lang="en-GB" sz="1400" b="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200" b="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Discuss the answers and share best practices based on the responses</a:t>
            </a:r>
            <a:endParaRPr lang="en-GB" sz="1400" b="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a:lnSpc>
                <a:spcPct val="115000"/>
              </a:lnSpc>
              <a:spcAft>
                <a:spcPts val="800"/>
              </a:spcAft>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discuss the options:</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15000"/>
              </a:lnSpc>
              <a:buFont typeface="+mj-lt"/>
              <a:buAutoNum type="alphaUcPeriod"/>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Every 1 - 3 months </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Some platforms may recommend regular changes, but this can be overdoing it</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15000"/>
              </a:lnSpc>
              <a:buFont typeface="+mj-lt"/>
              <a:buAutoNum type="alphaUcPeriod"/>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Every 6-12 months</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a:t>
            </a: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This can be a more manageable option while still giving quite a high level of protection</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15000"/>
              </a:lnSpc>
              <a:buFont typeface="+mj-lt"/>
              <a:buAutoNum type="alphaUcPeriod"/>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When prompted by the system or device</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Many systems prompt password changes at recommended times</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15000"/>
              </a:lnSpc>
              <a:buFont typeface="+mj-lt"/>
              <a:buAutoNum type="alphaUcPeriod"/>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When I know my device has been hacked</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a:t>
            </a: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Always change your password straight away if you know or suspect that something has happened to your device</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 frequency often depends on how sensitive the information involved is, how important it is to you to keep safe, and if there are any other security measures in place, like 2FA. Always follow the recommendations of the specific service you're using.</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a:p>
        </p:txBody>
      </p:sp>
    </p:spTree>
    <p:extLst>
      <p:ext uri="{BB962C8B-B14F-4D97-AF65-F5344CB8AC3E}">
        <p14:creationId xmlns:p14="http://schemas.microsoft.com/office/powerpoint/2010/main" val="2506814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How confident are you in knowing how to report online threats or scams?</a:t>
            </a:r>
          </a:p>
          <a:p>
            <a:pPr lvl="0"/>
            <a:r>
              <a:rPr lang="en-GB">
                <a:solidFill>
                  <a:srgbClr val="313233"/>
                </a:solidFill>
                <a:effectLst/>
              </a:rPr>
              <a:t>A</a:t>
            </a:r>
            <a:r>
              <a:rPr lang="en-GB">
                <a:solidFill>
                  <a:srgbClr val="313233"/>
                </a:solidFill>
              </a:rPr>
              <a:t>.I know exactly how to do this</a:t>
            </a:r>
            <a:endParaRPr lang="en-GB">
              <a:ea typeface="Calibri" panose="020F0502020204030204"/>
              <a:cs typeface="Calibri" panose="020F0502020204030204"/>
            </a:endParaRPr>
          </a:p>
          <a:p>
            <a:r>
              <a:rPr lang="en-GB">
                <a:solidFill>
                  <a:srgbClr val="313233"/>
                </a:solidFill>
              </a:rPr>
              <a:t>B.I know a</a:t>
            </a:r>
            <a:r>
              <a:rPr lang="en-GB">
                <a:solidFill>
                  <a:srgbClr val="313233"/>
                </a:solidFill>
                <a:effectLst/>
              </a:rPr>
              <a:t> bit</a:t>
            </a:r>
            <a:r>
              <a:rPr lang="en-GB">
                <a:solidFill>
                  <a:srgbClr val="313233"/>
                </a:solidFill>
              </a:rPr>
              <a:t> about this</a:t>
            </a:r>
            <a:endParaRPr lang="en-GB">
              <a:ea typeface="Calibri" panose="020F0502020204030204"/>
              <a:cs typeface="Calibri" panose="020F0502020204030204"/>
            </a:endParaRPr>
          </a:p>
          <a:p>
            <a:r>
              <a:rPr lang="en-GB" err="1">
                <a:solidFill>
                  <a:srgbClr val="313233"/>
                </a:solidFill>
              </a:rPr>
              <a:t>C.I’m</a:t>
            </a:r>
            <a:r>
              <a:rPr lang="en-GB">
                <a:solidFill>
                  <a:srgbClr val="313233"/>
                </a:solidFill>
              </a:rPr>
              <a:t> not sure I could do this</a:t>
            </a:r>
            <a:endParaRPr lang="en-GB">
              <a:ea typeface="Calibri" panose="020F0502020204030204"/>
              <a:cs typeface="Calibri" panose="020F0502020204030204"/>
            </a:endParaRPr>
          </a:p>
          <a:p>
            <a:r>
              <a:rPr lang="en-GB">
                <a:solidFill>
                  <a:srgbClr val="313233"/>
                </a:solidFill>
              </a:rPr>
              <a:t>D.I don’t know how to do this</a:t>
            </a:r>
            <a:endParaRPr lang="en-GB">
              <a:ea typeface="Calibri" panose="020F0502020204030204"/>
              <a:cs typeface="Calibri" panose="020F0502020204030204"/>
            </a:endParaRPr>
          </a:p>
          <a:p>
            <a:pPr lvl="0">
              <a:lnSpc>
                <a:spcPct val="120000"/>
              </a:lnSpc>
            </a:pPr>
            <a:endParaRPr lang="en-GB" sz="1800">
              <a:solidFill>
                <a:srgbClr val="313233"/>
              </a:solidFill>
              <a:effectLst/>
              <a:latin typeface="Lloyds Bank Jack Light"/>
            </a:endParaRPr>
          </a:p>
          <a:p>
            <a:pPr>
              <a:lnSpc>
                <a:spcPct val="115000"/>
              </a:lnSpc>
              <a:spcAft>
                <a:spcPts val="800"/>
              </a:spcAft>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DELIVERY NOTES –</a:t>
            </a:r>
          </a:p>
          <a:p>
            <a:pPr marL="342900" lvl="0" indent="-342900">
              <a:lnSpc>
                <a:spcPct val="115000"/>
              </a:lnSpc>
              <a:spcAft>
                <a:spcPts val="1200"/>
              </a:spcAft>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Discuss the answers and share tips based on the responses</a:t>
            </a:r>
          </a:p>
          <a:p>
            <a:pPr marL="342900" lvl="0" indent="-342900">
              <a:lnSpc>
                <a:spcPct val="115000"/>
              </a:lnSpc>
              <a:spcAft>
                <a:spcPts val="1200"/>
              </a:spcAft>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Based on the answers, address any concerns, move to next slide, and offer additional guidance as needed</a:t>
            </a:r>
            <a:endParaRPr lang="en-GB" sz="1800" b="1">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a:p>
        </p:txBody>
      </p:sp>
    </p:spTree>
    <p:extLst>
      <p:ext uri="{BB962C8B-B14F-4D97-AF65-F5344CB8AC3E}">
        <p14:creationId xmlns:p14="http://schemas.microsoft.com/office/powerpoint/2010/main" val="359632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904524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buFont typeface="Arial" panose="020B0604020202020204" pitchFamily="34" charset="0"/>
              <a:buNone/>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If you encounter a problem online, quick action is key. Here's what to do:</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285750" lvl="0" indent="-285750">
              <a:lnSpc>
                <a:spcPct val="120000"/>
              </a:lnSpc>
              <a:spcAft>
                <a:spcPts val="1200"/>
              </a:spcAft>
              <a:buFont typeface="Arial" panose="020B0604020202020204" pitchFamily="34" charset="0"/>
              <a:buChar char="•"/>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Contact authorities:</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If you suspect a scam, report it to Action Fraud at 0300 123 2040 or online at </a:t>
            </a:r>
            <a:r>
              <a:rPr lang="en-GB" sz="1800" i="1"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Action Fraud</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In Scotland, you can contact Police Scotland at 101</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MODERATOR NOTES – </a:t>
            </a:r>
          </a:p>
          <a:p>
            <a:pPr marL="342900" lvl="0" indent="-342900">
              <a:lnSpc>
                <a:spcPct val="120000"/>
              </a:lnSpc>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Share the following in chat: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think you’ve been scammed, the first thing to do is report it to Action Fraud on 0300 123 2040 or online at http://www.actionfraud.police.uk. If you're in Scotland, you can contact Police Scotland on 101</a:t>
            </a:r>
          </a:p>
          <a:p>
            <a:pPr marL="342900" lvl="0" indent="-342900">
              <a:lnSpc>
                <a:spcPct val="120000"/>
              </a:lnSpc>
              <a:spcAft>
                <a:spcPts val="1200"/>
              </a:spcAft>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Provide specific instructions for contacting authorities virtually and encourage participants to utilise chat for questions and sharing</a:t>
            </a:r>
          </a:p>
          <a:p>
            <a:pPr>
              <a:lnSpc>
                <a:spcPct val="107000"/>
              </a:lnSpc>
              <a:spcAft>
                <a:spcPts val="800"/>
              </a:spcAf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742950" lvl="1" indent="-285750">
              <a:lnSpc>
                <a:spcPct val="120000"/>
              </a:lnSpc>
              <a:buFont typeface="+mj-lt"/>
              <a:buAutoNum type="arabicPeriod"/>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Gather evidence</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Keep any screenshots or any relevant data related to the incident together. This evidence can be really helpful for reporting and potential investigations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Tell your bank</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If your bank account is affected, contact your bank immediately. They can secure your accounts and investigate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Change your passwords</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If you think someone might have your password, change it right away. Make sure your new passwords are strong and unique for each account</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spcAft>
                <a:spcPts val="1200"/>
              </a:spcAft>
              <a:buFont typeface="+mj-lt"/>
              <a:buAutoNum type="arabicPeriod"/>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Scan for your device</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Run an antivirus and malware scan on your devices to make sure your data is safe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228600">
              <a:lnSpc>
                <a:spcPct val="107000"/>
              </a:lnSpc>
              <a:spcAft>
                <a:spcPts val="800"/>
              </a:spcAf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Arial" panose="020B0604020202020204" pitchFamily="34" charset="0"/>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Taking these steps quickly can make a big difference</a:t>
            </a:r>
            <a:endParaRPr lang="en-GB" sz="1800">
              <a:solidFill>
                <a:srgbClr val="313233"/>
              </a:solidFill>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20000"/>
              </a:lnSpc>
              <a:spcAft>
                <a:spcPts val="1200"/>
              </a:spcAft>
              <a:buFont typeface="Arial" panose="020B0604020202020204" pitchFamily="34" charset="0"/>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Stay alert, seek help, and take action if you encounter a problem</a:t>
            </a:r>
            <a:r>
              <a:rPr lang="en-GB" sz="1800">
                <a:effectLst/>
              </a:rPr>
              <a:t> </a:t>
            </a:r>
            <a:endParaRPr lang="en-GB" sz="1800" u="none" strike="noStrike">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20</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Arial" panose="020B0604020202020204" pitchFamily="34" charset="0"/>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You've covered a lot in this lesson, and I want to highlight what you've achieved and what comes next:</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20000"/>
              </a:lnSpc>
              <a:buFont typeface="+mj-lt"/>
              <a:buAutoNum type="arabicPeriod"/>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now know how to protect your personal information and keep the details you use to access your devices and online accounts secure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can spot suspicious links and understand various online risks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You've learned how to use security software effectively and how important it is to keep your software up to date.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Arial" panose="020B0604020202020204" pitchFamily="34" charset="0"/>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You're well-equipped to navigate the online world more safely</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21</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a:p>
          <a:p>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22</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23</a:t>
            </a:fld>
            <a:endParaRPr lang="en-GB"/>
          </a:p>
        </p:txBody>
      </p:sp>
    </p:spTree>
    <p:extLst>
      <p:ext uri="{BB962C8B-B14F-4D97-AF65-F5344CB8AC3E}">
        <p14:creationId xmlns:p14="http://schemas.microsoft.com/office/powerpoint/2010/main" val="1632016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dirty="0">
                <a:solidFill>
                  <a:srgbClr val="313233"/>
                </a:solidFill>
                <a:effectLst/>
                <a:latin typeface="Lloyds Bank Jack Light" panose="02000503040000020004" pitchFamily="50" charset="0"/>
                <a:ea typeface="Times New Roman" panose="02020603050405020304" pitchFamily="18" charset="0"/>
              </a:rPr>
              <a:t>Signpost related content on the Academy website </a:t>
            </a:r>
            <a:r>
              <a:rPr lang="en-GB" sz="1800" u="none" strike="noStrike" dirty="0">
                <a:solidFill>
                  <a:srgbClr val="0000FF"/>
                </a:solidFill>
                <a:effectLst/>
                <a:latin typeface="Lloyds Bank Jack Light" panose="02000503040000020004" pitchFamily="50" charset="0"/>
                <a:ea typeface="Times New Roman" panose="02020603050405020304" pitchFamily="18" charset="0"/>
                <a:hlinkClick r:id="rId3"/>
              </a:rPr>
              <a:t>https://www.lloydsbankacademy.co.uk/learn-for-life/get-started-online/</a:t>
            </a:r>
            <a:r>
              <a:rPr lang="en-GB" sz="1800" dirty="0">
                <a:solidFill>
                  <a:srgbClr val="313233"/>
                </a:solidFill>
                <a:effectLst/>
                <a:latin typeface="Lloyds Bank Jack Light" panose="02000503040000020004" pitchFamily="50"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fontAlgn="base"/>
            <a:r>
              <a:rPr lang="en-GB" sz="1800" dirty="0">
                <a:solidFill>
                  <a:srgbClr val="313233"/>
                </a:solidFill>
                <a:effectLst/>
                <a:latin typeface="Lloyds Bank Jack Light" panose="02000503040000020004" pitchFamily="50" charset="0"/>
                <a:ea typeface="Times New Roman" panose="02020603050405020304" pitchFamily="18" charset="0"/>
              </a:rPr>
              <a:t>Encourage them to search for this site. Alternatively, they could use their phone cameras to scan the QR code here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part of a programme, share the date and topic of the next session</a:t>
            </a:r>
            <a:r>
              <a:rPr lang="en-GB" sz="1800" dirty="0">
                <a:solidFill>
                  <a:srgbClr val="313233"/>
                </a:solidFill>
                <a:effectLst/>
                <a:latin typeface="Lloyds Bank Jack" panose="02000503040000020004" pitchFamily="50" charset="0"/>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55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NOTES –</a:t>
            </a:r>
          </a:p>
          <a:p>
            <a:pPr marL="342900" lvl="0" indent="-342900" algn="just">
              <a:lnSpc>
                <a:spcPct val="115000"/>
              </a:lnSpc>
              <a:spcAft>
                <a:spcPts val="800"/>
              </a:spcAft>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this lesson marks the start of a programme, welcome people to the programme</a:t>
            </a:r>
          </a:p>
          <a:p>
            <a:pPr marL="342900" lvl="0" indent="-342900" algn="just">
              <a:lnSpc>
                <a:spcPct val="115000"/>
              </a:lnSpc>
              <a:spcAft>
                <a:spcPts val="800"/>
              </a:spcAft>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it is not, then welcome people to the lesson</a:t>
            </a:r>
          </a:p>
          <a:p>
            <a:pPr algn="just">
              <a:lnSpc>
                <a:spcPct val="115000"/>
              </a:lnSpc>
              <a:spcAft>
                <a:spcPts val="800"/>
              </a:spcAf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gn="just">
              <a:lnSpc>
                <a:spcPct val="115000"/>
              </a:lnSpc>
              <a:spcAft>
                <a:spcPts val="8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Welcome to today's lesson on staying safe online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spcAft>
                <a:spcPts val="8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My name is [Your Name], and I'm here to help you today</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spcAft>
                <a:spcPts val="8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We're excited to be here with you as you start to safely explore the Internet</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spcAft>
                <a:spcPts val="8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want to make this learning experience practical, relatable, and, most importantly, helpful to you</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spcAft>
                <a:spcPts val="8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 the room (or virtually), we also have [Any Co-Presenter's Name] who is here to help you during this session</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gn="just">
              <a:lnSpc>
                <a:spcPct val="115000"/>
              </a:lnSpc>
              <a:spcAft>
                <a:spcPts val="800"/>
              </a:spcAft>
            </a:pPr>
            <a:endPar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gn="just">
              <a:lnSpc>
                <a:spcPct val="115000"/>
              </a:lnSpc>
              <a:spcAft>
                <a:spcPts val="800"/>
              </a:spcAft>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for small groups / virtual sessions, learners could introduce themselves at this point</a:t>
            </a:r>
          </a:p>
          <a:p>
            <a:pPr algn="just">
              <a:lnSpc>
                <a:spcPct val="115000"/>
              </a:lnSpc>
              <a:spcAft>
                <a:spcPts val="800"/>
              </a:spcAf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gn="just">
              <a:lnSpc>
                <a:spcPct val="115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Being online can help you keep in touch with people, develop new skills, keep up to date on the latest news, and shop online. It can even let you know if you might need an umbrella by checking the weather in just a few taps or clicks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 some point, everyone worries about the possible risks of being online. You are not alone. This is not a reason to avoid being online though. There are plenty of ways to make sure you can enjoy the benefits and stay safe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endParaRPr lang="en-GB" sz="1800">
              <a:solidFill>
                <a:srgbClr val="313233"/>
              </a:solidFill>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 us know if we're going too fast or too slow, or if you need a break. We want you to get the most out of today, so I'll be guided by you</a:t>
            </a:r>
            <a:r>
              <a:rPr lang="en-GB" sz="1800">
                <a:effectLst/>
              </a:rPr>
              <a:t> </a:t>
            </a:r>
            <a:endParaRPr lang="en-GB" sz="1800" i="1" u="none" strike="noStrike" noProof="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Before we begin, here’s a </a:t>
            </a:r>
            <a:r>
              <a:rPr lang="en-GB" sz="1800" i="1"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few tips on how to get the most from this session</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we mention any resources during the session, we’ll share these with you at the end</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want this lesson to be as interactive as possible, so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we’ll be asking questions</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as we go along – and we want you to ask lots of questions, too!</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Sometimes we’ll have a short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discussion </a:t>
            </a:r>
            <a:r>
              <a:rPr lang="en-GB" sz="1800" b="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about what we’re looking at,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or we might move on. It will depend on how we’re doing for time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Remember, it's all about learning together, so ask away and don’t worry about how your question sounds, or getting the right answer – Spoiler alert: sometimes there’s no single right answer. It's your thoughts that matter most. And we're here to make your experience as easy and enjoyable as possible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gn="just" rtl="0" fontAlgn="base"/>
            <a:endParaRPr lang="en-GB" sz="2800" b="1" i="0" u="none" strike="noStrike">
              <a:solidFill>
                <a:srgbClr val="313233"/>
              </a:solidFill>
              <a:effectLst/>
              <a:latin typeface="Lloyds Bank Jack Light" panose="02000503040000020004" pitchFamily="50" charset="0"/>
            </a:endParaRPr>
          </a:p>
          <a:p>
            <a:pPr algn="just" rtl="0" fontAlgn="base"/>
            <a:r>
              <a:rPr lang="en-GB" sz="2800" b="1" i="0" u="none" strike="noStrike">
                <a:solidFill>
                  <a:srgbClr val="313233"/>
                </a:solidFill>
                <a:effectLst/>
                <a:latin typeface="Lloyds Bank Jack Light" panose="02000503040000020004" pitchFamily="50" charset="0"/>
              </a:rPr>
              <a:t>NOTE FOR VIRTUAL DELIVERY – Encourage people to comment and ask questions in the chat or experiment and try using the emojis. (Describe what an emoji is if needed)</a:t>
            </a:r>
            <a:r>
              <a:rPr lang="en-US" sz="2800" b="0" i="0">
                <a:solidFill>
                  <a:srgbClr val="000000"/>
                </a:solidFill>
                <a:effectLst/>
                <a:latin typeface="Lloyds Bank Jack Light" panose="02000503040000020004" pitchFamily="50" charset="0"/>
              </a:rPr>
              <a:t>​</a:t>
            </a:r>
            <a:r>
              <a:rPr lang="en-GB" sz="2800" b="0" i="0" u="none" strike="noStrike">
                <a:solidFill>
                  <a:srgbClr val="313233"/>
                </a:solidFill>
                <a:effectLst/>
                <a:latin typeface="Lloyds Bank Jack Light" panose="02000503040000020004" pitchFamily="50" charset="0"/>
              </a:rPr>
              <a:t> </a:t>
            </a:r>
            <a:r>
              <a:rPr lang="en-US" sz="2800" b="0" i="0">
                <a:solidFill>
                  <a:srgbClr val="000000"/>
                </a:solidFill>
                <a:effectLst/>
                <a:latin typeface="Lloyds Bank Jack Light" panose="02000503040000020004" pitchFamily="50" charset="0"/>
              </a:rPr>
              <a:t>​</a:t>
            </a:r>
            <a:endParaRPr lang="en-US" sz="2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1" u="none" strike="noStrike">
                <a:solidFill>
                  <a:srgbClr val="313233"/>
                </a:solidFill>
                <a:effectLst/>
                <a:latin typeface="Lloyds Bank Jack Light" panose="02000503040000020004" pitchFamily="50" charset="0"/>
              </a:rPr>
              <a:t>To </a:t>
            </a:r>
            <a:r>
              <a:rPr lang="en-GB" sz="1800" b="1" i="1" u="none" strike="noStrike">
                <a:solidFill>
                  <a:srgbClr val="313233"/>
                </a:solidFill>
                <a:effectLst/>
                <a:latin typeface="Lloyds Bank Jack Light" panose="02000503040000020004" pitchFamily="50" charset="0"/>
              </a:rPr>
              <a:t>comment in the chat</a:t>
            </a:r>
            <a:r>
              <a:rPr lang="en-GB" sz="1800" b="0" i="1" u="none" strike="noStrike">
                <a:solidFill>
                  <a:srgbClr val="313233"/>
                </a:solidFill>
                <a:effectLst/>
                <a:latin typeface="Lloyds Bank Jack Light" panose="02000503040000020004" pitchFamily="50" charset="0"/>
              </a:rPr>
              <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800" b="0" i="0">
                <a:solidFill>
                  <a:srgbClr val="000000"/>
                </a:solidFill>
                <a:effectLst/>
                <a:latin typeface="Lloyds Bank Jack Light" panose="02000503040000020004" pitchFamily="50" charset="0"/>
              </a:rPr>
              <a:t>​</a:t>
            </a:r>
            <a:endParaRPr lang="en-GB"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1" u="none" strike="noStrike">
                <a:solidFill>
                  <a:srgbClr val="313233"/>
                </a:solidFill>
                <a:effectLst/>
                <a:latin typeface="Lloyds Bank Jack Light" panose="02000503040000020004" pitchFamily="50" charset="0"/>
              </a:rPr>
              <a:t>We’d like to make today as interactive as possible to make your experience more interesting</a:t>
            </a:r>
            <a:r>
              <a:rPr lang="en-GB" sz="1800" b="0" i="0">
                <a:solidFill>
                  <a:srgbClr val="000000"/>
                </a:solidFill>
                <a:effectLst/>
                <a:latin typeface="Lloyds Bank Jack Light" panose="02000503040000020004" pitchFamily="50" charset="0"/>
              </a:rPr>
              <a:t>​</a:t>
            </a:r>
            <a:endParaRPr lang="en-GB"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1" u="none" strike="noStrike">
                <a:solidFill>
                  <a:srgbClr val="313233"/>
                </a:solidFill>
                <a:effectLst/>
                <a:latin typeface="Lloyds Bank Jack Light" panose="02000503040000020004" pitchFamily="50" charset="0"/>
              </a:rPr>
              <a:t>First, we’ll show the </a:t>
            </a:r>
            <a:r>
              <a:rPr lang="en-GB" sz="1800" b="1" i="1" u="none" strike="noStrike">
                <a:solidFill>
                  <a:srgbClr val="313233"/>
                </a:solidFill>
                <a:effectLst/>
                <a:latin typeface="Lloyds Bank Jack Light" panose="02000503040000020004" pitchFamily="50" charset="0"/>
              </a:rPr>
              <a:t>question</a:t>
            </a:r>
            <a:r>
              <a:rPr lang="en-GB" sz="1800" b="0" i="1" u="none" strike="noStrike">
                <a:solidFill>
                  <a:srgbClr val="313233"/>
                </a:solidFill>
                <a:effectLst/>
                <a:latin typeface="Lloyds Bank Jack Light" panose="02000503040000020004" pitchFamily="50" charset="0"/>
              </a:rPr>
              <a:t> on the screen. Read the question and possible answers. Pick the answer you think fits best and pop the letter for that answer (A, B, C, or D) in the chat (if and when you’re ready). Don't worry about getting it right or wrong. Just go with your gut feeling!</a:t>
            </a:r>
            <a:r>
              <a:rPr lang="en-GB" sz="1800" b="0" i="0">
                <a:solidFill>
                  <a:srgbClr val="000000"/>
                </a:solidFill>
                <a:effectLst/>
                <a:latin typeface="Lloyds Bank Jack Light" panose="02000503040000020004" pitchFamily="50" charset="0"/>
              </a:rPr>
              <a:t>​</a:t>
            </a:r>
            <a:endParaRPr lang="en-GB" sz="1800" b="0" i="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15660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Before we start, how confident are you currently about staying safe online? Please share your comfort level in the chat by typing the letter corresponding to your answer:</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lphaU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Very </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lphaU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 little bit</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lphaU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Not very </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lphaU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Not at all</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NOTE FOR VIRTUAL DELIVERY – Ask participants to comment with their answer in the chat box</a:t>
            </a:r>
            <a:r>
              <a:rPr lang="en-US" sz="800" b="1">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4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Reassure learners:</a:t>
            </a:r>
            <a:endParaRPr lang="en-GB" sz="14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Remember, the fact that you're here shows you're already taking steps to boost your online safety. Today’s lesson is designed to build your confidence, and we'll cover essential strategies to help you stay safe online</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Follow-up discussion</a:t>
            </a: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Very</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Fantastic! You're off to a great start, and today’s lesson will reinforce your knowledge</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 little bit</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That's absolutely okay. This lesson is tailored to help  you  get the skills you need</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Not ver</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 </a:t>
            </a: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 worries. We're here to guide you, and you'll find you will get better  with a bit of practice</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Not at all</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Don't worry. We're here to support you every step of the way. As we progress, you'll see how these things are within your reach</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Feel free to engage in the chat, and remember, this is a learning journey. Your questions and insights are valuable. Let's proceed and continue developing  your online safety skills</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155649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Today, we want to make sure you leave feeling more confident in your ability to stay safe online. </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We'll explain how to stay safe online and keep your personal information safe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You'll learn how to keep your information you use to get into your device and online accounts (like usernames and passwords) safe. Tip: Don't share them with anyone or write them down and leave them near your device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You'll learn how to spot suspicious links in emails, websites, social media messages, and pop-ups. </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spcAft>
                <a:spcPts val="1200"/>
              </a:spcAft>
              <a:buFont typeface="+mj-lt"/>
              <a:buAutoNum type="arabicPeriod"/>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And, last but not least, we'll help you find and download tools to keep your devices safe and up-to-date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Every device is a bit different, so we'll provide general steps, tips, and what to look for. If you need more specific guidance for your device, just let us know, and we'll help you. We're here to make this as practical and useful for you as possible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And if you need further help with your particular type of device, we'll share some helpful resources at the end of the lesson</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start with a simple question </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 your everyday life, what are some things you do to stay safe in the real world? Take a moment to think about it and feel free to share your thoughts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Pause for a brief discussion</a:t>
            </a:r>
          </a:p>
          <a:p>
            <a:pPr>
              <a:lnSpc>
                <a:spcPct val="107000"/>
              </a:lnSpc>
              <a:spcAft>
                <a:spcPts val="800"/>
              </a:spcAf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These habits you’ve just mentioned are important for your safety in the real world. Now let's link that to what it means to be safe online. Imagine the online world as an extension of our physical world. Just as you lock your front door when you leave home to protect your belongings, the online world has its own set of safety rules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 think about what you do to stay safe in your everyday life. Locking your front door to protect your belongings for example. Well, in the online world, we have similar steps to take</a:t>
            </a:r>
            <a:endParaRPr lang="en-GB" sz="1800"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start thinking about how to stay safe in the digital world</a:t>
            </a:r>
            <a:r>
              <a:rPr lang="en-GB" sz="1800">
                <a:effectLst/>
              </a:rPr>
              <a:t> </a:t>
            </a:r>
            <a:endParaRPr lang="en-GB" sz="1800" i="1" u="none" strike="noStrike">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start by discussing various online risks. Fraud, scams, and scammers are terms we use to talk about online risks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15000"/>
              </a:lnSpc>
              <a:spcAft>
                <a:spcPts val="800"/>
              </a:spcAf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a:lnSpc>
                <a:spcPct val="115000"/>
              </a:lnSpc>
              <a:spcAft>
                <a:spcPts val="800"/>
              </a:spcAft>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Ask learners if they can explain the terms before giving the definitions</a:t>
            </a:r>
          </a:p>
          <a:p>
            <a:pPr>
              <a:lnSpc>
                <a:spcPct val="115000"/>
              </a:lnSpc>
              <a:spcAft>
                <a:spcPts val="800"/>
              </a:spcAf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15000"/>
              </a:lnSpc>
              <a:spcAft>
                <a:spcPts val="800"/>
              </a:spcAft>
              <a:buFont typeface="Arial" panose="020B0604020202020204" pitchFamily="34" charset="0"/>
              <a:buChar char="•"/>
              <a:tabLst>
                <a:tab pos="457200" algn="l"/>
              </a:tabLst>
            </a:pP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Fraud</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is when someone tricks you to get your money or personal information. Imagine someone pretending to be something they're not, just to take your stuff. So, it's all about being careful and not falling for those tricks</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Scams</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are just another name for the types of fraud. You'll often hear people use them both. If someone has been scammed, they’ve been tricked out of their money and/or personal details</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Scammers</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are the people who do this. Sometimes they’re known as 'fraudsters.’ </a:t>
            </a:r>
            <a:r>
              <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They're the ones attempting to trick people into giving them their money or personal details</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20000"/>
              </a:lnSpc>
              <a:spcAft>
                <a:spcPts val="1200"/>
              </a:spcAft>
              <a:buFont typeface="Arial" panose="020B0604020202020204" pitchFamily="34" charset="0"/>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Now, scammers</a:t>
            </a:r>
            <a:r>
              <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are usually after one of two things: </a:t>
            </a: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money</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or </a:t>
            </a: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personal details</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People often worry most about the loss of money, but you need to look after your personal details too</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1905599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buFont typeface="+mj-lt"/>
              <a:buNone/>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What are some of the ways you can stay safe online?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lphaUcPeriod"/>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Having strong passwords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lphaUcPeriod"/>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Not clicking on links I’m unsure about</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lphaUcPeriod"/>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Keeping my phone locked</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lphaUcPeriod"/>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Not sharing my personal details unless I know the sender</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All these are correct – spend time discussing why, especially if anyone has missed one or more of these</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endPar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219367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31858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EB159C-A499-E3E5-178A-2AEFBF21CD80}"/>
              </a:ext>
            </a:extLst>
          </p:cNvPr>
          <p:cNvSpPr txBox="1"/>
          <p:nvPr userDrawn="1"/>
        </p:nvSpPr>
        <p:spPr>
          <a:xfrm>
            <a:off x="741760" y="393399"/>
            <a:ext cx="8883501"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What’s next?</a:t>
            </a:r>
          </a:p>
        </p:txBody>
      </p:sp>
      <p:pic>
        <p:nvPicPr>
          <p:cNvPr id="4" name="Picture 3">
            <a:extLst>
              <a:ext uri="{FF2B5EF4-FFF2-40B4-BE49-F238E27FC236}">
                <a16:creationId xmlns:a16="http://schemas.microsoft.com/office/drawing/2014/main" id="{490E11B3-0A6F-0DF1-7BFF-05549C5A79B4}"/>
              </a:ext>
            </a:extLst>
          </p:cNvPr>
          <p:cNvPicPr>
            <a:picLocks noChangeAspect="1"/>
          </p:cNvPicPr>
          <p:nvPr userDrawn="1"/>
        </p:nvPicPr>
        <p:blipFill rotWithShape="1">
          <a:blip r:embed="rId2"/>
          <a:srcRect t="1213"/>
          <a:stretch/>
        </p:blipFill>
        <p:spPr>
          <a:xfrm>
            <a:off x="0" y="1533166"/>
            <a:ext cx="12192000" cy="5324833"/>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A1212EE-C10C-98C5-1E23-9296411489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641" y="5069448"/>
            <a:ext cx="1561670" cy="1561670"/>
          </a:xfrm>
          <a:prstGeom prst="rect">
            <a:avLst/>
          </a:prstGeom>
        </p:spPr>
      </p:pic>
    </p:spTree>
    <p:extLst>
      <p:ext uri="{BB962C8B-B14F-4D97-AF65-F5344CB8AC3E}">
        <p14:creationId xmlns:p14="http://schemas.microsoft.com/office/powerpoint/2010/main" val="238694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2549475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723759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941388" y="3453182"/>
            <a:ext cx="5154612"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Welcome</a:t>
            </a:r>
          </a:p>
        </p:txBody>
      </p:sp>
      <p:sp>
        <p:nvSpPr>
          <p:cNvPr id="5" name="Picture Placeholder 10">
            <a:extLst>
              <a:ext uri="{FF2B5EF4-FFF2-40B4-BE49-F238E27FC236}">
                <a16:creationId xmlns:a16="http://schemas.microsoft.com/office/drawing/2014/main" id="{71C3D4DA-5391-1728-F7A3-F890EFE17349}"/>
              </a:ext>
            </a:extLst>
          </p:cNvPr>
          <p:cNvSpPr>
            <a:spLocks noGrp="1"/>
          </p:cNvSpPr>
          <p:nvPr>
            <p:ph type="pic" sz="quarter" idx="11"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471159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2694109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2565327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75856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3866800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594662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22017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161534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34885" y="22139"/>
            <a:ext cx="8883501"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What’s next?</a:t>
            </a:r>
          </a:p>
        </p:txBody>
      </p:sp>
      <p:pic>
        <p:nvPicPr>
          <p:cNvPr id="6" name="Picture 5">
            <a:extLst>
              <a:ext uri="{FF2B5EF4-FFF2-40B4-BE49-F238E27FC236}">
                <a16:creationId xmlns:a16="http://schemas.microsoft.com/office/drawing/2014/main" id="{39943E21-54A7-B148-0602-F3B323220401}"/>
              </a:ext>
            </a:extLst>
          </p:cNvPr>
          <p:cNvPicPr>
            <a:picLocks noChangeAspect="1"/>
          </p:cNvPicPr>
          <p:nvPr userDrawn="1"/>
        </p:nvPicPr>
        <p:blipFill rotWithShape="1">
          <a:blip r:embed="rId2"/>
          <a:srcRect r="-939" b="10343"/>
          <a:stretch/>
        </p:blipFill>
        <p:spPr>
          <a:xfrm>
            <a:off x="-1" y="1643171"/>
            <a:ext cx="12347839" cy="5249908"/>
          </a:xfrm>
          <a:prstGeom prst="rect">
            <a:avLst/>
          </a:prstGeom>
        </p:spPr>
      </p:pic>
      <p:sp>
        <p:nvSpPr>
          <p:cNvPr id="7" name="Rectangle 6">
            <a:extLst>
              <a:ext uri="{FF2B5EF4-FFF2-40B4-BE49-F238E27FC236}">
                <a16:creationId xmlns:a16="http://schemas.microsoft.com/office/drawing/2014/main" id="{B2A86957-B132-195A-9776-5B3A29310B91}"/>
              </a:ext>
            </a:extLst>
          </p:cNvPr>
          <p:cNvSpPr/>
          <p:nvPr userDrawn="1"/>
        </p:nvSpPr>
        <p:spPr>
          <a:xfrm>
            <a:off x="123753" y="5335146"/>
            <a:ext cx="2509444" cy="584391"/>
          </a:xfrm>
          <a:prstGeom prst="rect">
            <a:avLst/>
          </a:prstGeom>
          <a:solidFill>
            <a:srgbClr val="0029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qr code on a white background&#10;&#10;Description automatically generated">
            <a:extLst>
              <a:ext uri="{FF2B5EF4-FFF2-40B4-BE49-F238E27FC236}">
                <a16:creationId xmlns:a16="http://schemas.microsoft.com/office/drawing/2014/main" id="{D6FE0189-E0D6-6DF9-3E66-E71CFF49BF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7483" y="5335146"/>
            <a:ext cx="965714" cy="965714"/>
          </a:xfrm>
          <a:prstGeom prst="rect">
            <a:avLst/>
          </a:prstGeom>
        </p:spPr>
      </p:pic>
    </p:spTree>
    <p:extLst>
      <p:ext uri="{BB962C8B-B14F-4D97-AF65-F5344CB8AC3E}">
        <p14:creationId xmlns:p14="http://schemas.microsoft.com/office/powerpoint/2010/main" val="18894204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941388" y="3453182"/>
            <a:ext cx="5154612"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Welcome</a:t>
            </a:r>
          </a:p>
        </p:txBody>
      </p:sp>
      <p:sp>
        <p:nvSpPr>
          <p:cNvPr id="5" name="Picture Placeholder 10">
            <a:extLst>
              <a:ext uri="{FF2B5EF4-FFF2-40B4-BE49-F238E27FC236}">
                <a16:creationId xmlns:a16="http://schemas.microsoft.com/office/drawing/2014/main" id="{71C3D4DA-5391-1728-F7A3-F890EFE17349}"/>
              </a:ext>
            </a:extLst>
          </p:cNvPr>
          <p:cNvSpPr>
            <a:spLocks noGrp="1"/>
          </p:cNvSpPr>
          <p:nvPr>
            <p:ph type="pic" sz="quarter" idx="11"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47727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41304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19443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90519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18466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95401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205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sv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AC12292-1530-27B3-636A-7AF016424C6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714808" y="498762"/>
            <a:ext cx="2477192" cy="807829"/>
          </a:xfrm>
          <a:prstGeom prst="rect">
            <a:avLst/>
          </a:prstGeom>
        </p:spPr>
      </p:pic>
    </p:spTree>
    <p:extLst>
      <p:ext uri="{BB962C8B-B14F-4D97-AF65-F5344CB8AC3E}">
        <p14:creationId xmlns:p14="http://schemas.microsoft.com/office/powerpoint/2010/main" val="411835291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4" r:id="rId4"/>
    <p:sldLayoutId id="2147483675" r:id="rId5"/>
    <p:sldLayoutId id="2147483676" r:id="rId6"/>
    <p:sldLayoutId id="2147483678" r:id="rId7"/>
    <p:sldLayoutId id="2147483677"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AC12292-1530-27B3-636A-7AF016424C6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714808" y="498762"/>
            <a:ext cx="2477192" cy="807829"/>
          </a:xfrm>
          <a:prstGeom prst="rect">
            <a:avLst/>
          </a:prstGeom>
        </p:spPr>
      </p:pic>
    </p:spTree>
    <p:extLst>
      <p:ext uri="{BB962C8B-B14F-4D97-AF65-F5344CB8AC3E}">
        <p14:creationId xmlns:p14="http://schemas.microsoft.com/office/powerpoint/2010/main" val="148185786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4.sv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a:t>Stay safe online</a:t>
            </a:r>
          </a:p>
        </p:txBody>
      </p:sp>
      <p:pic>
        <p:nvPicPr>
          <p:cNvPr id="4" name="Picture Placeholder 3">
            <a:extLst>
              <a:ext uri="{FF2B5EF4-FFF2-40B4-BE49-F238E27FC236}">
                <a16:creationId xmlns:a16="http://schemas.microsoft.com/office/drawing/2014/main" id="{44CAFDFA-95F9-6F1C-367F-5F15019B81E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6461FB4-0DD5-7DDD-A376-AB80F4E5575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96" b="1796"/>
          <a:stretch/>
        </p:blipFill>
        <p:spPr/>
      </p:pic>
      <p:sp>
        <p:nvSpPr>
          <p:cNvPr id="6" name="Text Placeholder 5">
            <a:extLst>
              <a:ext uri="{FF2B5EF4-FFF2-40B4-BE49-F238E27FC236}">
                <a16:creationId xmlns:a16="http://schemas.microsoft.com/office/drawing/2014/main" id="{E04246C1-3529-D8EF-A7DC-6D89EB48E1AD}"/>
              </a:ext>
            </a:extLst>
          </p:cNvPr>
          <p:cNvSpPr>
            <a:spLocks noGrp="1"/>
          </p:cNvSpPr>
          <p:nvPr>
            <p:ph type="body" sz="quarter" idx="11"/>
          </p:nvPr>
        </p:nvSpPr>
        <p:spPr/>
        <p:txBody>
          <a:bodyPr/>
          <a:lstStyle/>
          <a:p>
            <a:r>
              <a:rPr lang="en-GB"/>
              <a:t>How can you spot a scam?</a:t>
            </a:r>
          </a:p>
        </p:txBody>
      </p:sp>
    </p:spTree>
    <p:extLst>
      <p:ext uri="{BB962C8B-B14F-4D97-AF65-F5344CB8AC3E}">
        <p14:creationId xmlns:p14="http://schemas.microsoft.com/office/powerpoint/2010/main" val="2992362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6461FB4-0DD5-7DDD-A376-AB80F4E5575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a:xfrm rot="10800000">
            <a:off x="741760" y="2000841"/>
            <a:ext cx="3908977" cy="3920345"/>
          </a:xfrm>
        </p:spPr>
      </p:pic>
      <p:sp>
        <p:nvSpPr>
          <p:cNvPr id="6" name="Text Placeholder 5">
            <a:extLst>
              <a:ext uri="{FF2B5EF4-FFF2-40B4-BE49-F238E27FC236}">
                <a16:creationId xmlns:a16="http://schemas.microsoft.com/office/drawing/2014/main" id="{E04246C1-3529-D8EF-A7DC-6D89EB48E1AD}"/>
              </a:ext>
            </a:extLst>
          </p:cNvPr>
          <p:cNvSpPr>
            <a:spLocks noGrp="1"/>
          </p:cNvSpPr>
          <p:nvPr>
            <p:ph type="body" sz="quarter" idx="11"/>
          </p:nvPr>
        </p:nvSpPr>
        <p:spPr/>
        <p:txBody>
          <a:bodyPr/>
          <a:lstStyle/>
          <a:p>
            <a:r>
              <a:rPr lang="en-GB"/>
              <a:t>How to spot a scam</a:t>
            </a:r>
          </a:p>
        </p:txBody>
      </p:sp>
      <p:sp>
        <p:nvSpPr>
          <p:cNvPr id="7" name="Text Placeholder 6">
            <a:extLst>
              <a:ext uri="{FF2B5EF4-FFF2-40B4-BE49-F238E27FC236}">
                <a16:creationId xmlns:a16="http://schemas.microsoft.com/office/drawing/2014/main" id="{6FBD8CB7-B913-57AD-5DFF-49D0473DB03F}"/>
              </a:ext>
            </a:extLst>
          </p:cNvPr>
          <p:cNvSpPr>
            <a:spLocks noGrp="1"/>
          </p:cNvSpPr>
          <p:nvPr>
            <p:ph type="body" sz="quarter" idx="12"/>
          </p:nvPr>
        </p:nvSpPr>
        <p:spPr/>
        <p:txBody>
          <a:bodyPr/>
          <a:lstStyle/>
          <a:p>
            <a:pPr marL="457200" indent="-457200">
              <a:buFont typeface="Wingdings" pitchFamily="2" charset="2"/>
              <a:buChar char="ü"/>
            </a:pPr>
            <a:r>
              <a:rPr lang="en-GB"/>
              <a:t>Importance </a:t>
            </a:r>
          </a:p>
          <a:p>
            <a:pPr marL="457200" indent="-457200">
              <a:buFont typeface="Wingdings" pitchFamily="2" charset="2"/>
              <a:buChar char="ü"/>
            </a:pPr>
            <a:r>
              <a:rPr lang="en-GB"/>
              <a:t>Spelling and odd layout</a:t>
            </a:r>
          </a:p>
          <a:p>
            <a:pPr marL="457200" indent="-457200">
              <a:buFont typeface="Wingdings" pitchFamily="2" charset="2"/>
              <a:buChar char="ü"/>
            </a:pPr>
            <a:r>
              <a:rPr lang="en-GB"/>
              <a:t>Time pressure</a:t>
            </a:r>
          </a:p>
          <a:p>
            <a:pPr marL="457200" indent="-457200">
              <a:buFont typeface="Wingdings" pitchFamily="2" charset="2"/>
              <a:buChar char="ü"/>
            </a:pPr>
            <a:r>
              <a:rPr lang="en-GB"/>
              <a:t>Reward</a:t>
            </a:r>
          </a:p>
          <a:p>
            <a:pPr marL="457200" indent="-457200">
              <a:buFont typeface="Wingdings" pitchFamily="2" charset="2"/>
              <a:buChar char="ü"/>
            </a:pPr>
            <a:r>
              <a:rPr lang="en-GB"/>
              <a:t>Current events</a:t>
            </a:r>
          </a:p>
        </p:txBody>
      </p:sp>
    </p:spTree>
    <p:extLst>
      <p:ext uri="{BB962C8B-B14F-4D97-AF65-F5344CB8AC3E}">
        <p14:creationId xmlns:p14="http://schemas.microsoft.com/office/powerpoint/2010/main" val="1046297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0A396CA-1423-076F-1C40-3EA1F14FC03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a:t>Types of scams</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lIns="91440" tIns="45720" rIns="91440" bIns="45720" anchor="ctr"/>
          <a:lstStyle/>
          <a:p>
            <a:r>
              <a:rPr lang="en-GB">
                <a:latin typeface="Lloyds Bank Jack Medium"/>
              </a:rPr>
              <a:t>Scam email messages</a:t>
            </a:r>
          </a:p>
          <a:p>
            <a:endParaRPr lang="en-GB"/>
          </a:p>
          <a:p>
            <a:r>
              <a:rPr lang="en-GB">
                <a:latin typeface="Lloyds Bank Jack Medium"/>
              </a:rPr>
              <a:t>Romance scams</a:t>
            </a:r>
          </a:p>
          <a:p>
            <a:endParaRPr lang="en-GB"/>
          </a:p>
          <a:p>
            <a:r>
              <a:rPr lang="en-GB">
                <a:latin typeface="Lloyds Bank Jack Medium"/>
              </a:rPr>
              <a:t>Buying-online scams</a:t>
            </a:r>
          </a:p>
          <a:p>
            <a:endParaRPr lang="en-GB"/>
          </a:p>
          <a:p>
            <a:r>
              <a:rPr lang="en-GB">
                <a:latin typeface="Lloyds Bank Jack Medium"/>
              </a:rPr>
              <a:t>Ransomware</a:t>
            </a:r>
          </a:p>
        </p:txBody>
      </p:sp>
    </p:spTree>
    <p:extLst>
      <p:ext uri="{BB962C8B-B14F-4D97-AF65-F5344CB8AC3E}">
        <p14:creationId xmlns:p14="http://schemas.microsoft.com/office/powerpoint/2010/main" val="1627039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FAC8DCF-4312-4F94-A18A-6242FA29AB8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p:pic>
      <p:sp>
        <p:nvSpPr>
          <p:cNvPr id="6" name="Text Placeholder 5">
            <a:extLst>
              <a:ext uri="{FF2B5EF4-FFF2-40B4-BE49-F238E27FC236}">
                <a16:creationId xmlns:a16="http://schemas.microsoft.com/office/drawing/2014/main" id="{5306E3FA-6C88-3995-31F1-FA4E04A4893B}"/>
              </a:ext>
            </a:extLst>
          </p:cNvPr>
          <p:cNvSpPr>
            <a:spLocks noGrp="1"/>
          </p:cNvSpPr>
          <p:nvPr>
            <p:ph type="body" sz="quarter" idx="11"/>
          </p:nvPr>
        </p:nvSpPr>
        <p:spPr/>
        <p:txBody>
          <a:bodyPr/>
          <a:lstStyle/>
          <a:p>
            <a:r>
              <a:rPr lang="en-GB"/>
              <a:t>You get an email </a:t>
            </a:r>
          </a:p>
        </p:txBody>
      </p:sp>
      <p:sp>
        <p:nvSpPr>
          <p:cNvPr id="3" name="Text Placeholder 2">
            <a:extLst>
              <a:ext uri="{FF2B5EF4-FFF2-40B4-BE49-F238E27FC236}">
                <a16:creationId xmlns:a16="http://schemas.microsoft.com/office/drawing/2014/main" id="{E63780C8-FD4A-926D-4EB7-EB00B07F68CF}"/>
              </a:ext>
            </a:extLst>
          </p:cNvPr>
          <p:cNvSpPr>
            <a:spLocks noGrp="1"/>
          </p:cNvSpPr>
          <p:nvPr>
            <p:ph type="body" sz="quarter" idx="12"/>
          </p:nvPr>
        </p:nvSpPr>
        <p:spPr>
          <a:xfrm>
            <a:off x="5012055" y="2391365"/>
            <a:ext cx="7456170" cy="3920345"/>
          </a:xfrm>
        </p:spPr>
        <p:txBody>
          <a:bodyPr lIns="91440" tIns="45720" rIns="91440" bIns="45720" anchor="ctr"/>
          <a:lstStyle/>
          <a:p>
            <a:pPr marL="0" indent="0">
              <a:buNone/>
            </a:pPr>
            <a:r>
              <a:rPr lang="en-GB">
                <a:latin typeface="Lloyds Bank Jack Medium"/>
              </a:rPr>
              <a:t>You don’t know the sender. </a:t>
            </a:r>
          </a:p>
          <a:p>
            <a:pPr marL="0" indent="0">
              <a:buNone/>
            </a:pPr>
            <a:r>
              <a:rPr lang="en-GB">
                <a:latin typeface="Lloyds Bank Jack Medium"/>
              </a:rPr>
              <a:t>They’re asking for personal information.</a:t>
            </a:r>
          </a:p>
          <a:p>
            <a:pPr marL="0" indent="0">
              <a:buNone/>
            </a:pPr>
            <a:r>
              <a:rPr lang="en-GB"/>
              <a:t>What do you do?</a:t>
            </a:r>
          </a:p>
          <a:p>
            <a:pPr marL="0" indent="0">
              <a:buNone/>
            </a:pPr>
            <a:endParaRPr lang="en-GB" sz="1200"/>
          </a:p>
          <a:p>
            <a:pPr marL="514800" indent="-514800">
              <a:buFont typeface="+mj-lt"/>
              <a:buAutoNum type="alphaUcPeriod"/>
            </a:pPr>
            <a:r>
              <a:rPr lang="en-GB"/>
              <a:t>Reply with information</a:t>
            </a:r>
          </a:p>
          <a:p>
            <a:pPr marL="514800" indent="-514800">
              <a:buFont typeface="+mj-lt"/>
              <a:buAutoNum type="alphaUcPeriod"/>
            </a:pPr>
            <a:r>
              <a:rPr lang="en-GB"/>
              <a:t>Ignore the email</a:t>
            </a:r>
          </a:p>
          <a:p>
            <a:pPr marL="514800" indent="-514800">
              <a:buFont typeface="+mj-lt"/>
              <a:buAutoNum type="alphaUcPeriod"/>
            </a:pPr>
            <a:r>
              <a:rPr lang="en-GB"/>
              <a:t>Report it</a:t>
            </a:r>
          </a:p>
          <a:p>
            <a:pPr marL="514800" indent="-514800">
              <a:buAutoNum type="alphaUcPeriod"/>
            </a:pPr>
            <a:r>
              <a:rPr lang="en-GB">
                <a:latin typeface="Lloyds Bank Jack Medium"/>
              </a:rPr>
              <a:t>Check using contact details you trust</a:t>
            </a:r>
            <a:endParaRPr lang="en-GB"/>
          </a:p>
          <a:p>
            <a:pPr>
              <a:buAutoNum type="alphaUcPeriod"/>
            </a:pPr>
            <a:endParaRPr lang="en-GB"/>
          </a:p>
        </p:txBody>
      </p:sp>
    </p:spTree>
    <p:extLst>
      <p:ext uri="{BB962C8B-B14F-4D97-AF65-F5344CB8AC3E}">
        <p14:creationId xmlns:p14="http://schemas.microsoft.com/office/powerpoint/2010/main" val="1313509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BAE664D-051F-2F72-C67E-BE99EA09C86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p:pic>
      <p:sp>
        <p:nvSpPr>
          <p:cNvPr id="6" name="Text Placeholder 5">
            <a:extLst>
              <a:ext uri="{FF2B5EF4-FFF2-40B4-BE49-F238E27FC236}">
                <a16:creationId xmlns:a16="http://schemas.microsoft.com/office/drawing/2014/main" id="{5306E3FA-6C88-3995-31F1-FA4E04A4893B}"/>
              </a:ext>
            </a:extLst>
          </p:cNvPr>
          <p:cNvSpPr>
            <a:spLocks noGrp="1"/>
          </p:cNvSpPr>
          <p:nvPr>
            <p:ph type="body" sz="quarter" idx="11"/>
          </p:nvPr>
        </p:nvSpPr>
        <p:spPr/>
        <p:txBody>
          <a:bodyPr/>
          <a:lstStyle/>
          <a:p>
            <a:r>
              <a:rPr lang="en-GB"/>
              <a:t>You meet someone online</a:t>
            </a:r>
          </a:p>
        </p:txBody>
      </p:sp>
      <p:sp>
        <p:nvSpPr>
          <p:cNvPr id="3" name="Text Placeholder 2">
            <a:extLst>
              <a:ext uri="{FF2B5EF4-FFF2-40B4-BE49-F238E27FC236}">
                <a16:creationId xmlns:a16="http://schemas.microsoft.com/office/drawing/2014/main" id="{83E5249F-969A-5C3A-1B00-9B578D4C1145}"/>
              </a:ext>
            </a:extLst>
          </p:cNvPr>
          <p:cNvSpPr>
            <a:spLocks noGrp="1"/>
          </p:cNvSpPr>
          <p:nvPr>
            <p:ph type="body" sz="quarter" idx="12"/>
          </p:nvPr>
        </p:nvSpPr>
        <p:spPr>
          <a:xfrm>
            <a:off x="741760" y="1705563"/>
            <a:ext cx="6390560" cy="3920345"/>
          </a:xfrm>
        </p:spPr>
        <p:txBody>
          <a:bodyPr/>
          <a:lstStyle/>
          <a:p>
            <a:pPr marL="0" indent="0">
              <a:buNone/>
            </a:pPr>
            <a:r>
              <a:rPr lang="en-GB"/>
              <a:t>They ask for your personal information. </a:t>
            </a:r>
          </a:p>
          <a:p>
            <a:pPr marL="0" indent="0">
              <a:buNone/>
            </a:pPr>
            <a:r>
              <a:rPr lang="en-GB"/>
              <a:t>What do you do?</a:t>
            </a:r>
          </a:p>
          <a:p>
            <a:pPr marL="0" indent="0">
              <a:buNone/>
            </a:pPr>
            <a:endParaRPr lang="en-GB" sz="2000"/>
          </a:p>
          <a:p>
            <a:pPr marL="514350" indent="-514350">
              <a:buFont typeface="+mj-lt"/>
              <a:buAutoNum type="alphaUcPeriod"/>
            </a:pPr>
            <a:r>
              <a:rPr lang="en-GB"/>
              <a:t>Share my information</a:t>
            </a:r>
          </a:p>
          <a:p>
            <a:pPr marL="514350" indent="-514350">
              <a:buFont typeface="+mj-lt"/>
              <a:buAutoNum type="alphaUcPeriod"/>
            </a:pPr>
            <a:r>
              <a:rPr lang="en-GB"/>
              <a:t>Say no. Don’t share</a:t>
            </a:r>
          </a:p>
          <a:p>
            <a:pPr marL="514350" indent="-514350">
              <a:buFont typeface="+mj-lt"/>
              <a:buAutoNum type="alphaUcPeriod"/>
            </a:pPr>
            <a:r>
              <a:rPr lang="en-GB"/>
              <a:t>Ask why they need it</a:t>
            </a:r>
          </a:p>
          <a:p>
            <a:pPr marL="514350" indent="-514350">
              <a:buFont typeface="+mj-lt"/>
              <a:buAutoNum type="alphaUcPeriod"/>
            </a:pPr>
            <a:r>
              <a:rPr lang="en-GB"/>
              <a:t>Seek advice</a:t>
            </a:r>
          </a:p>
        </p:txBody>
      </p:sp>
    </p:spTree>
    <p:extLst>
      <p:ext uri="{BB962C8B-B14F-4D97-AF65-F5344CB8AC3E}">
        <p14:creationId xmlns:p14="http://schemas.microsoft.com/office/powerpoint/2010/main" val="3985158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E9AB1F29-0E3B-9E59-B995-4D56A169B40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p:pic>
      <p:sp>
        <p:nvSpPr>
          <p:cNvPr id="3" name="Text Placeholder 2">
            <a:extLst>
              <a:ext uri="{FF2B5EF4-FFF2-40B4-BE49-F238E27FC236}">
                <a16:creationId xmlns:a16="http://schemas.microsoft.com/office/drawing/2014/main" id="{0F493578-30AE-ADCA-F2B8-C1E57770D3E6}"/>
              </a:ext>
            </a:extLst>
          </p:cNvPr>
          <p:cNvSpPr>
            <a:spLocks noGrp="1"/>
          </p:cNvSpPr>
          <p:nvPr>
            <p:ph type="body" sz="quarter" idx="11"/>
          </p:nvPr>
        </p:nvSpPr>
        <p:spPr/>
        <p:txBody>
          <a:bodyPr/>
          <a:lstStyle/>
          <a:p>
            <a:r>
              <a:rPr lang="en-GB"/>
              <a:t>You download a file</a:t>
            </a:r>
          </a:p>
        </p:txBody>
      </p:sp>
      <p:sp>
        <p:nvSpPr>
          <p:cNvPr id="4" name="Text Placeholder 3">
            <a:extLst>
              <a:ext uri="{FF2B5EF4-FFF2-40B4-BE49-F238E27FC236}">
                <a16:creationId xmlns:a16="http://schemas.microsoft.com/office/drawing/2014/main" id="{056FFE35-1E69-27BC-5872-BC1D48429881}"/>
              </a:ext>
            </a:extLst>
          </p:cNvPr>
          <p:cNvSpPr>
            <a:spLocks noGrp="1"/>
          </p:cNvSpPr>
          <p:nvPr>
            <p:ph type="body" sz="quarter" idx="12"/>
          </p:nvPr>
        </p:nvSpPr>
        <p:spPr>
          <a:xfrm>
            <a:off x="4840604" y="2000840"/>
            <a:ext cx="7046595" cy="3920345"/>
          </a:xfrm>
        </p:spPr>
        <p:txBody>
          <a:bodyPr/>
          <a:lstStyle/>
          <a:p>
            <a:pPr marL="0" indent="0">
              <a:buNone/>
            </a:pPr>
            <a:r>
              <a:rPr lang="en-GB"/>
              <a:t>Now your device is locked with a message demanding money to unlock it. What do you do?</a:t>
            </a:r>
          </a:p>
          <a:p>
            <a:pPr marL="0" indent="0">
              <a:buNone/>
            </a:pPr>
            <a:endParaRPr lang="en-GB" sz="2000"/>
          </a:p>
          <a:p>
            <a:pPr marL="514800" indent="-514800">
              <a:buFont typeface="+mj-lt"/>
              <a:buAutoNum type="alphaUcPeriod"/>
            </a:pPr>
            <a:r>
              <a:rPr lang="en-GB"/>
              <a:t>Pay to get access back</a:t>
            </a:r>
          </a:p>
          <a:p>
            <a:pPr marL="514800" indent="-514800">
              <a:buFont typeface="+mj-lt"/>
              <a:buAutoNum type="alphaUcPeriod"/>
            </a:pPr>
            <a:r>
              <a:rPr lang="en-GB"/>
              <a:t>Ignore it and hope it goes away</a:t>
            </a:r>
          </a:p>
          <a:p>
            <a:pPr marL="514800" indent="-514800">
              <a:buFont typeface="+mj-lt"/>
              <a:buAutoNum type="alphaUcPeriod"/>
            </a:pPr>
            <a:r>
              <a:rPr lang="en-GB"/>
              <a:t>Disconnect from the internet and get professional help</a:t>
            </a:r>
          </a:p>
          <a:p>
            <a:pPr marL="514800" indent="-514800">
              <a:buFont typeface="+mj-lt"/>
              <a:buAutoNum type="alphaUcPeriod"/>
            </a:pPr>
            <a:r>
              <a:rPr lang="en-GB"/>
              <a:t>Ask a friend/ colleague for advice</a:t>
            </a:r>
          </a:p>
        </p:txBody>
      </p:sp>
    </p:spTree>
    <p:extLst>
      <p:ext uri="{BB962C8B-B14F-4D97-AF65-F5344CB8AC3E}">
        <p14:creationId xmlns:p14="http://schemas.microsoft.com/office/powerpoint/2010/main" val="179276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BD3FB23E-18A4-F93B-6FF1-65942CD3F65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p:pic>
      <p:sp>
        <p:nvSpPr>
          <p:cNvPr id="8" name="Text Placeholder 7">
            <a:extLst>
              <a:ext uri="{FF2B5EF4-FFF2-40B4-BE49-F238E27FC236}">
                <a16:creationId xmlns:a16="http://schemas.microsoft.com/office/drawing/2014/main" id="{D2A29713-C8AB-A5DE-12BF-5722FCE425A3}"/>
              </a:ext>
            </a:extLst>
          </p:cNvPr>
          <p:cNvSpPr>
            <a:spLocks noGrp="1"/>
          </p:cNvSpPr>
          <p:nvPr>
            <p:ph type="body" sz="quarter" idx="11"/>
          </p:nvPr>
        </p:nvSpPr>
        <p:spPr/>
        <p:txBody>
          <a:bodyPr/>
          <a:lstStyle/>
          <a:p>
            <a:r>
              <a:rPr lang="en-GB"/>
              <a:t>How to reduce the risks</a:t>
            </a:r>
          </a:p>
        </p:txBody>
      </p:sp>
      <p:sp>
        <p:nvSpPr>
          <p:cNvPr id="9" name="Text Placeholder 8">
            <a:extLst>
              <a:ext uri="{FF2B5EF4-FFF2-40B4-BE49-F238E27FC236}">
                <a16:creationId xmlns:a16="http://schemas.microsoft.com/office/drawing/2014/main" id="{21118649-76C2-1C80-63F5-2982EFBE285A}"/>
              </a:ext>
            </a:extLst>
          </p:cNvPr>
          <p:cNvSpPr>
            <a:spLocks noGrp="1"/>
          </p:cNvSpPr>
          <p:nvPr>
            <p:ph type="body" sz="quarter" idx="12"/>
          </p:nvPr>
        </p:nvSpPr>
        <p:spPr/>
        <p:txBody>
          <a:bodyPr/>
          <a:lstStyle/>
          <a:p>
            <a:pPr marL="457200" indent="-457200">
              <a:buFont typeface="Wingdings" pitchFamily="2" charset="2"/>
              <a:buChar char="ü"/>
            </a:pPr>
            <a:r>
              <a:rPr lang="en-GB"/>
              <a:t>Keep devices safe</a:t>
            </a:r>
          </a:p>
          <a:p>
            <a:pPr marL="457200" indent="-457200">
              <a:buFont typeface="Wingdings" pitchFamily="2" charset="2"/>
              <a:buChar char="ü"/>
            </a:pPr>
            <a:r>
              <a:rPr lang="en-GB"/>
              <a:t>Take care with public Wi-Fi</a:t>
            </a:r>
          </a:p>
          <a:p>
            <a:pPr marL="457200" indent="-457200">
              <a:buFont typeface="Wingdings" pitchFamily="2" charset="2"/>
              <a:buChar char="ü"/>
            </a:pPr>
            <a:r>
              <a:rPr lang="en-GB"/>
              <a:t>Check websites are secure </a:t>
            </a:r>
          </a:p>
          <a:p>
            <a:pPr marL="457200" indent="-457200">
              <a:buFont typeface="Wingdings" pitchFamily="2" charset="2"/>
              <a:buChar char="ü"/>
            </a:pPr>
            <a:r>
              <a:rPr lang="en-GB"/>
              <a:t>Follow the Take Five message – </a:t>
            </a:r>
            <a:br>
              <a:rPr lang="en-GB"/>
            </a:br>
            <a:r>
              <a:rPr lang="en-GB"/>
              <a:t>Stop, Challenge, Protect</a:t>
            </a:r>
          </a:p>
        </p:txBody>
      </p:sp>
    </p:spTree>
    <p:extLst>
      <p:ext uri="{BB962C8B-B14F-4D97-AF65-F5344CB8AC3E}">
        <p14:creationId xmlns:p14="http://schemas.microsoft.com/office/powerpoint/2010/main" val="1439334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47ED357-4F89-A0B3-9424-FF80CE13E15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p:pic>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t>How to reduce the risks</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pPr marL="457200" indent="-457200">
              <a:buFont typeface="Wingdings" pitchFamily="2" charset="2"/>
              <a:buChar char="ü"/>
            </a:pPr>
            <a:r>
              <a:rPr lang="en-GB"/>
              <a:t>Keep things up to date</a:t>
            </a:r>
          </a:p>
          <a:p>
            <a:pPr marL="457200" indent="-457200">
              <a:buFont typeface="Wingdings" pitchFamily="2" charset="2"/>
              <a:buChar char="ü"/>
            </a:pPr>
            <a:r>
              <a:rPr lang="en-GB"/>
              <a:t>Create strong passwords</a:t>
            </a:r>
          </a:p>
          <a:p>
            <a:pPr marL="457200" indent="-457200">
              <a:buFont typeface="Wingdings" pitchFamily="2" charset="2"/>
              <a:buChar char="ü"/>
            </a:pPr>
            <a:r>
              <a:rPr lang="en-GB"/>
              <a:t>Use a password manager</a:t>
            </a:r>
          </a:p>
          <a:p>
            <a:pPr marL="457200" indent="-457200">
              <a:buFont typeface="Wingdings" pitchFamily="2" charset="2"/>
              <a:buChar char="ü"/>
            </a:pPr>
            <a:r>
              <a:rPr lang="en-GB"/>
              <a:t>Enable 2-factor authentication</a:t>
            </a:r>
          </a:p>
          <a:p>
            <a:pPr marL="457200" indent="-457200">
              <a:buFont typeface="Wingdings" pitchFamily="2" charset="2"/>
              <a:buChar char="ü"/>
            </a:pPr>
            <a:r>
              <a:rPr lang="en-GB"/>
              <a:t>Install security software</a:t>
            </a:r>
          </a:p>
        </p:txBody>
      </p:sp>
    </p:spTree>
    <p:extLst>
      <p:ext uri="{BB962C8B-B14F-4D97-AF65-F5344CB8AC3E}">
        <p14:creationId xmlns:p14="http://schemas.microsoft.com/office/powerpoint/2010/main" val="4051229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B6886D66-0B0C-7849-7EF7-DB29FE5FA27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a:t>How often should you change your passwords?</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a:xfrm>
            <a:off x="6096000" y="2248490"/>
            <a:ext cx="5560695" cy="3920345"/>
          </a:xfrm>
        </p:spPr>
        <p:txBody>
          <a:bodyPr/>
          <a:lstStyle/>
          <a:p>
            <a:pPr marL="514350" indent="-514350">
              <a:buFont typeface="+mj-lt"/>
              <a:buAutoNum type="alphaUcPeriod"/>
            </a:pPr>
            <a:r>
              <a:rPr lang="en-GB"/>
              <a:t>Every 1 - 3 months</a:t>
            </a:r>
          </a:p>
          <a:p>
            <a:pPr marL="514350" indent="-514350">
              <a:buFont typeface="+mj-lt"/>
              <a:buAutoNum type="alphaUcPeriod"/>
            </a:pPr>
            <a:r>
              <a:rPr lang="en-GB"/>
              <a:t>Every 6 - 12 months</a:t>
            </a:r>
          </a:p>
          <a:p>
            <a:pPr marL="514350" indent="-514350">
              <a:buFont typeface="+mj-lt"/>
              <a:buAutoNum type="alphaUcPeriod"/>
            </a:pPr>
            <a:r>
              <a:rPr lang="en-GB"/>
              <a:t>When prompted by the system or device</a:t>
            </a:r>
          </a:p>
          <a:p>
            <a:pPr marL="514350" indent="-514350">
              <a:buFont typeface="+mj-lt"/>
              <a:buAutoNum type="alphaUcPeriod"/>
            </a:pPr>
            <a:r>
              <a:rPr lang="en-GB"/>
              <a:t>When I know my device has been hacked </a:t>
            </a:r>
          </a:p>
        </p:txBody>
      </p:sp>
    </p:spTree>
    <p:extLst>
      <p:ext uri="{BB962C8B-B14F-4D97-AF65-F5344CB8AC3E}">
        <p14:creationId xmlns:p14="http://schemas.microsoft.com/office/powerpoint/2010/main" val="3242992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0A396CA-1423-076F-1C40-3EA1F14FC03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a:t>How confident are you in reporting online scams?</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pPr marL="514350" indent="-514350">
              <a:buFont typeface="+mj-lt"/>
              <a:buAutoNum type="alphaUcPeriod"/>
            </a:pPr>
            <a:r>
              <a:rPr lang="en-GB"/>
              <a:t>I know exactly how to do this</a:t>
            </a:r>
          </a:p>
          <a:p>
            <a:pPr marL="514350" indent="-514350">
              <a:buFont typeface="+mj-lt"/>
              <a:buAutoNum type="alphaUcPeriod"/>
            </a:pPr>
            <a:r>
              <a:rPr lang="en-GB"/>
              <a:t>I know a bit about this</a:t>
            </a:r>
          </a:p>
          <a:p>
            <a:pPr marL="514350" indent="-514350">
              <a:buFont typeface="+mj-lt"/>
              <a:buAutoNum type="alphaUcPeriod"/>
            </a:pPr>
            <a:r>
              <a:rPr lang="en-GB"/>
              <a:t>I’m not sure I could do this</a:t>
            </a:r>
          </a:p>
          <a:p>
            <a:pPr marL="514350" indent="-514350">
              <a:buFont typeface="+mj-lt"/>
              <a:buAutoNum type="alphaUcPeriod"/>
            </a:pPr>
            <a:r>
              <a:rPr lang="en-GB"/>
              <a:t>I don’t know how to do this</a:t>
            </a:r>
          </a:p>
        </p:txBody>
      </p:sp>
    </p:spTree>
    <p:extLst>
      <p:ext uri="{BB962C8B-B14F-4D97-AF65-F5344CB8AC3E}">
        <p14:creationId xmlns:p14="http://schemas.microsoft.com/office/powerpoint/2010/main" val="333438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87D8D1-504D-E83F-6676-CA9A61DBB658}"/>
              </a:ext>
            </a:extLst>
          </p:cNvPr>
          <p:cNvSpPr>
            <a:spLocks noGrp="1"/>
          </p:cNvSpPr>
          <p:nvPr>
            <p:ph type="body" sz="quarter" idx="11"/>
          </p:nvPr>
        </p:nvSpPr>
        <p:spPr>
          <a:xfrm>
            <a:off x="941388" y="3304267"/>
            <a:ext cx="5154612" cy="1971862"/>
          </a:xfrm>
        </p:spPr>
        <p:txBody>
          <a:bodyPr/>
          <a:lstStyle/>
          <a:p>
            <a:r>
              <a:rPr lang="en-GB" sz="4800" dirty="0"/>
              <a:t>Pre-session survey</a:t>
            </a:r>
          </a:p>
        </p:txBody>
      </p:sp>
      <p:pic>
        <p:nvPicPr>
          <p:cNvPr id="5" name="Picture Placeholder 4" descr="A qr code on a white background&#10;&#10;Description automatically generated">
            <a:extLst>
              <a:ext uri="{FF2B5EF4-FFF2-40B4-BE49-F238E27FC236}">
                <a16:creationId xmlns:a16="http://schemas.microsoft.com/office/drawing/2014/main" id="{7ABB7A5D-EDE9-2440-1EDA-D0432D714BA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2" r="162"/>
          <a:stretch>
            <a:fillRect/>
          </a:stretch>
        </p:blipFill>
        <p:spPr/>
      </p:pic>
    </p:spTree>
    <p:extLst>
      <p:ext uri="{BB962C8B-B14F-4D97-AF65-F5344CB8AC3E}">
        <p14:creationId xmlns:p14="http://schemas.microsoft.com/office/powerpoint/2010/main" val="1776877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8C2BDB3-F579-CC48-524D-B5339C0A6D5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a:t>What to do if something happens</a:t>
            </a:r>
          </a:p>
        </p:txBody>
      </p:sp>
      <p:sp>
        <p:nvSpPr>
          <p:cNvPr id="4" name="Text Placeholder 3">
            <a:extLst>
              <a:ext uri="{FF2B5EF4-FFF2-40B4-BE49-F238E27FC236}">
                <a16:creationId xmlns:a16="http://schemas.microsoft.com/office/drawing/2014/main" id="{89B090E1-0540-C199-F552-2E5EA80C7007}"/>
              </a:ext>
            </a:extLst>
          </p:cNvPr>
          <p:cNvSpPr>
            <a:spLocks noGrp="1"/>
          </p:cNvSpPr>
          <p:nvPr>
            <p:ph type="body" sz="quarter" idx="12"/>
          </p:nvPr>
        </p:nvSpPr>
        <p:spPr>
          <a:xfrm>
            <a:off x="4433147" y="2339506"/>
            <a:ext cx="7386320" cy="3920345"/>
          </a:xfrm>
        </p:spPr>
        <p:txBody>
          <a:bodyPr/>
          <a:lstStyle/>
          <a:p>
            <a:r>
              <a:rPr lang="en-GB"/>
              <a:t>Contact Action Fraud: </a:t>
            </a:r>
          </a:p>
          <a:p>
            <a:r>
              <a:rPr lang="en-GB" sz="3600"/>
              <a:t>0300 123 2040  actionfraud.police.uk</a:t>
            </a:r>
          </a:p>
          <a:p>
            <a:pPr>
              <a:lnSpc>
                <a:spcPct val="114000"/>
              </a:lnSpc>
              <a:spcBef>
                <a:spcPts val="1200"/>
              </a:spcBef>
              <a:spcAft>
                <a:spcPts val="600"/>
              </a:spcAft>
            </a:pPr>
            <a:r>
              <a:rPr lang="en-GB"/>
              <a:t>Tell your bank</a:t>
            </a:r>
          </a:p>
          <a:p>
            <a:pPr>
              <a:lnSpc>
                <a:spcPct val="114000"/>
              </a:lnSpc>
              <a:spcBef>
                <a:spcPts val="1200"/>
              </a:spcBef>
              <a:spcAft>
                <a:spcPts val="600"/>
              </a:spcAft>
            </a:pPr>
            <a:r>
              <a:rPr lang="en-GB"/>
              <a:t>Change your passwords</a:t>
            </a:r>
          </a:p>
          <a:p>
            <a:pPr>
              <a:lnSpc>
                <a:spcPct val="114000"/>
              </a:lnSpc>
              <a:spcBef>
                <a:spcPts val="1200"/>
              </a:spcBef>
              <a:spcAft>
                <a:spcPts val="600"/>
              </a:spcAft>
            </a:pPr>
            <a:r>
              <a:rPr lang="en-GB"/>
              <a:t>Scan your device</a:t>
            </a:r>
          </a:p>
          <a:p>
            <a:endParaRPr lang="en-GB"/>
          </a:p>
        </p:txBody>
      </p:sp>
    </p:spTree>
    <p:extLst>
      <p:ext uri="{BB962C8B-B14F-4D97-AF65-F5344CB8AC3E}">
        <p14:creationId xmlns:p14="http://schemas.microsoft.com/office/powerpoint/2010/main" val="744994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a:prstGeom prst="rect">
            <a:avLst/>
          </a:prstGeom>
        </p:spPr>
      </p:pic>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602239" y="460852"/>
            <a:ext cx="8883501" cy="880759"/>
          </a:xfrm>
        </p:spPr>
        <p:txBody>
          <a:bodyPr lIns="91440" tIns="45720" rIns="91440" bIns="45720" anchor="t"/>
          <a:lstStyle/>
          <a:p>
            <a:r>
              <a:rPr lang="en-GB">
                <a:latin typeface="Lloyds Bank Jack Medium"/>
              </a:rPr>
              <a:t>Today you've seen how to:</a:t>
            </a:r>
            <a:endParaRPr lang="en-US"/>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a:xfrm>
            <a:off x="4844995" y="2000840"/>
            <a:ext cx="7132320" cy="3920345"/>
          </a:xfrm>
        </p:spPr>
        <p:txBody>
          <a:bodyPr lIns="91440" tIns="45720" rIns="91440" bIns="45720" anchor="ctr"/>
          <a:lstStyle/>
          <a:p>
            <a:pPr>
              <a:buFont typeface="Wingdings" pitchFamily="2" charset="2"/>
              <a:buChar char="ü"/>
            </a:pPr>
            <a:r>
              <a:rPr lang="en-GB">
                <a:latin typeface="Lloyds Bank Jack Medium"/>
              </a:rPr>
              <a:t>Understand online safety</a:t>
            </a:r>
          </a:p>
          <a:p>
            <a:pPr>
              <a:buFont typeface="Wingdings" pitchFamily="2" charset="2"/>
              <a:buChar char="ü"/>
            </a:pPr>
            <a:r>
              <a:rPr lang="en-GB">
                <a:latin typeface="Lloyds Bank Jack Medium"/>
              </a:rPr>
              <a:t>Log in securely</a:t>
            </a:r>
          </a:p>
          <a:p>
            <a:pPr>
              <a:buFont typeface="Wingdings" pitchFamily="2" charset="2"/>
              <a:buChar char="ü"/>
            </a:pPr>
            <a:r>
              <a:rPr lang="en-GB">
                <a:latin typeface="Lloyds Bank Jack Medium"/>
              </a:rPr>
              <a:t>Spot suspicious links</a:t>
            </a:r>
          </a:p>
          <a:p>
            <a:pPr>
              <a:buFont typeface="Wingdings" pitchFamily="2" charset="2"/>
              <a:buChar char="ü"/>
            </a:pPr>
            <a:r>
              <a:rPr lang="en-GB">
                <a:latin typeface="Lloyds Bank Jack Medium"/>
              </a:rPr>
              <a:t>Keep your device safe</a:t>
            </a:r>
          </a:p>
        </p:txBody>
      </p:sp>
    </p:spTree>
    <p:extLst>
      <p:ext uri="{BB962C8B-B14F-4D97-AF65-F5344CB8AC3E}">
        <p14:creationId xmlns:p14="http://schemas.microsoft.com/office/powerpoint/2010/main" val="2907636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Tree>
    <p:extLst>
      <p:ext uri="{BB962C8B-B14F-4D97-AF65-F5344CB8AC3E}">
        <p14:creationId xmlns:p14="http://schemas.microsoft.com/office/powerpoint/2010/main" val="1374845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A6160-CADC-6367-E89C-1969F9465D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AF8472-B1F4-19BE-1F7E-8A12917D1098}"/>
              </a:ext>
            </a:extLst>
          </p:cNvPr>
          <p:cNvSpPr>
            <a:spLocks noGrp="1"/>
          </p:cNvSpPr>
          <p:nvPr>
            <p:ph type="body" sz="quarter" idx="11"/>
          </p:nvPr>
        </p:nvSpPr>
        <p:spPr>
          <a:xfrm>
            <a:off x="941388" y="3304267"/>
            <a:ext cx="5154612" cy="1971862"/>
          </a:xfrm>
        </p:spPr>
        <p:txBody>
          <a:bodyPr/>
          <a:lstStyle/>
          <a:p>
            <a:r>
              <a:rPr lang="en-GB" sz="4800" dirty="0"/>
              <a:t>Post-session survey</a:t>
            </a:r>
          </a:p>
        </p:txBody>
      </p:sp>
      <p:pic>
        <p:nvPicPr>
          <p:cNvPr id="5" name="Picture Placeholder 4">
            <a:extLst>
              <a:ext uri="{FF2B5EF4-FFF2-40B4-BE49-F238E27FC236}">
                <a16:creationId xmlns:a16="http://schemas.microsoft.com/office/drawing/2014/main" id="{4F399F67-8BF6-88D9-61C6-5A483F70ED0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45" r="145"/>
          <a:stretch/>
        </p:blipFill>
        <p:spPr/>
      </p:pic>
    </p:spTree>
    <p:extLst>
      <p:ext uri="{BB962C8B-B14F-4D97-AF65-F5344CB8AC3E}">
        <p14:creationId xmlns:p14="http://schemas.microsoft.com/office/powerpoint/2010/main" val="238182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99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397378" y="2936034"/>
            <a:ext cx="6605306" cy="985931"/>
          </a:xfrm>
        </p:spPr>
        <p:txBody>
          <a:bodyPr/>
          <a:lstStyle/>
          <a:p>
            <a:r>
              <a:rPr lang="en-GB"/>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62" r="16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3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0A396CA-1423-076F-1C40-3EA1F14FC03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a:t>How confident are you about staying safe online?</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pPr marL="514350" indent="-514350">
              <a:buFont typeface="+mj-lt"/>
              <a:buAutoNum type="alphaUcPeriod"/>
            </a:pPr>
            <a:r>
              <a:rPr lang="en-GB"/>
              <a:t>Very </a:t>
            </a:r>
          </a:p>
          <a:p>
            <a:pPr marL="514350" indent="-514350">
              <a:buFont typeface="+mj-lt"/>
              <a:buAutoNum type="alphaUcPeriod"/>
            </a:pPr>
            <a:r>
              <a:rPr lang="en-GB"/>
              <a:t>A little bit</a:t>
            </a:r>
          </a:p>
          <a:p>
            <a:pPr marL="514350" indent="-514350">
              <a:buFont typeface="+mj-lt"/>
              <a:buAutoNum type="alphaUcPeriod"/>
            </a:pPr>
            <a:r>
              <a:rPr lang="en-GB"/>
              <a:t>Not very </a:t>
            </a:r>
          </a:p>
          <a:p>
            <a:pPr marL="514350" indent="-514350">
              <a:buFont typeface="+mj-lt"/>
              <a:buAutoNum type="alphaUcPeriod"/>
            </a:pPr>
            <a:r>
              <a:rPr lang="en-GB"/>
              <a:t>Not at all</a:t>
            </a:r>
          </a:p>
        </p:txBody>
      </p:sp>
    </p:spTree>
    <p:extLst>
      <p:ext uri="{BB962C8B-B14F-4D97-AF65-F5344CB8AC3E}">
        <p14:creationId xmlns:p14="http://schemas.microsoft.com/office/powerpoint/2010/main" val="167202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505647" y="460852"/>
            <a:ext cx="8883501" cy="880759"/>
          </a:xfrm>
        </p:spPr>
        <p:txBody>
          <a:bodyPr lIns="91440" tIns="45720" rIns="91440" bIns="45720" anchor="t"/>
          <a:lstStyle/>
          <a:p>
            <a:r>
              <a:rPr lang="en-GB">
                <a:latin typeface="Lloyds Bank Jack Medium"/>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lIns="91440" tIns="45720" rIns="91440" bIns="45720" anchor="ctr"/>
          <a:lstStyle/>
          <a:p>
            <a:pPr>
              <a:buFont typeface="Wingdings" pitchFamily="2" charset="2"/>
              <a:buChar char="ü"/>
            </a:pPr>
            <a:r>
              <a:rPr lang="en-GB"/>
              <a:t>Understand online safety</a:t>
            </a:r>
          </a:p>
          <a:p>
            <a:pPr>
              <a:buFont typeface="Wingdings" pitchFamily="2" charset="2"/>
              <a:buChar char="ü"/>
            </a:pPr>
            <a:r>
              <a:rPr lang="en-GB">
                <a:latin typeface="Lloyds Bank Jack Medium"/>
              </a:rPr>
              <a:t>Log in securely</a:t>
            </a:r>
          </a:p>
          <a:p>
            <a:pPr>
              <a:buFont typeface="Wingdings" pitchFamily="2" charset="2"/>
              <a:buChar char="ü"/>
            </a:pPr>
            <a:r>
              <a:rPr lang="en-GB"/>
              <a:t>Spot suspicious links</a:t>
            </a:r>
          </a:p>
          <a:p>
            <a:pPr>
              <a:buFont typeface="Wingdings" pitchFamily="2" charset="2"/>
              <a:buChar char="ü"/>
            </a:pPr>
            <a:r>
              <a:rPr lang="en-GB"/>
              <a:t>Keep your device safe</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35D4628-5622-E5E2-F988-1F478B76CEF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a:t>What being ‘safe’ means</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p:txBody>
          <a:bodyPr/>
          <a:lstStyle/>
          <a:p>
            <a:r>
              <a:rPr lang="en-GB"/>
              <a:t>How do you stay safe in the real world?</a:t>
            </a:r>
          </a:p>
          <a:p>
            <a:endParaRPr lang="en-GB"/>
          </a:p>
          <a:p>
            <a:r>
              <a:rPr lang="en-GB"/>
              <a:t>How might that differ online?</a:t>
            </a:r>
          </a:p>
        </p:txBody>
      </p:sp>
    </p:spTree>
    <p:extLst>
      <p:ext uri="{BB962C8B-B14F-4D97-AF65-F5344CB8AC3E}">
        <p14:creationId xmlns:p14="http://schemas.microsoft.com/office/powerpoint/2010/main" val="319559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0A396CA-1423-076F-1C40-3EA1F14FC03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a:t>Know the risks</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r>
              <a:rPr lang="en-GB"/>
              <a:t>Fraud</a:t>
            </a:r>
          </a:p>
          <a:p>
            <a:endParaRPr lang="en-GB"/>
          </a:p>
          <a:p>
            <a:r>
              <a:rPr lang="en-GB"/>
              <a:t>Scams</a:t>
            </a:r>
          </a:p>
          <a:p>
            <a:endParaRPr lang="en-GB"/>
          </a:p>
          <a:p>
            <a:r>
              <a:rPr lang="en-GB"/>
              <a:t>Scammers</a:t>
            </a:r>
          </a:p>
        </p:txBody>
      </p:sp>
    </p:spTree>
    <p:extLst>
      <p:ext uri="{BB962C8B-B14F-4D97-AF65-F5344CB8AC3E}">
        <p14:creationId xmlns:p14="http://schemas.microsoft.com/office/powerpoint/2010/main" val="3800862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a:t>Which of these help you  stay safe online?</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a:xfrm>
            <a:off x="4972050" y="2219915"/>
            <a:ext cx="7106840" cy="3920345"/>
          </a:xfrm>
        </p:spPr>
        <p:txBody>
          <a:bodyPr/>
          <a:lstStyle/>
          <a:p>
            <a:pPr marL="514350" indent="-514350">
              <a:buFont typeface="+mj-lt"/>
              <a:buAutoNum type="alphaUcPeriod"/>
            </a:pPr>
            <a:r>
              <a:rPr lang="en-GB"/>
              <a:t>Having strong passwords</a:t>
            </a:r>
          </a:p>
          <a:p>
            <a:pPr marL="514350" indent="-514350">
              <a:buFont typeface="+mj-lt"/>
              <a:buAutoNum type="alphaUcPeriod"/>
            </a:pPr>
            <a:r>
              <a:rPr lang="en-GB"/>
              <a:t>Not clicking on links I’m unsure about</a:t>
            </a:r>
          </a:p>
          <a:p>
            <a:pPr marL="514350" indent="-514350">
              <a:buFont typeface="+mj-lt"/>
              <a:buAutoNum type="alphaUcPeriod"/>
            </a:pPr>
            <a:r>
              <a:rPr lang="en-GB"/>
              <a:t>Keeping my phone locked</a:t>
            </a:r>
          </a:p>
          <a:p>
            <a:pPr marL="514350" indent="-514350">
              <a:buFont typeface="+mj-lt"/>
              <a:buAutoNum type="alphaUcPeriod"/>
            </a:pPr>
            <a:r>
              <a:rPr lang="en-GB"/>
              <a:t>Not sharing my personal details unless I know the sender </a:t>
            </a:r>
          </a:p>
        </p:txBody>
      </p:sp>
      <p:pic>
        <p:nvPicPr>
          <p:cNvPr id="12" name="Picture Placeholder 11">
            <a:extLst>
              <a:ext uri="{FF2B5EF4-FFF2-40B4-BE49-F238E27FC236}">
                <a16:creationId xmlns:a16="http://schemas.microsoft.com/office/drawing/2014/main" id="{B6886D66-0B0C-7849-7EF7-DB29FE5FA27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Tree>
    <p:extLst>
      <p:ext uri="{BB962C8B-B14F-4D97-AF65-F5344CB8AC3E}">
        <p14:creationId xmlns:p14="http://schemas.microsoft.com/office/powerpoint/2010/main" val="409893147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296b18e-8234-4d94-91b1-3ed3998a7eb5">
      <Terms xmlns="http://schemas.microsoft.com/office/infopath/2007/PartnerControls"/>
    </lcf76f155ced4ddcb4097134ff3c332f>
    <TaxCatchAll xmlns="a26ea033-2852-474a-8cc8-30d2b3b4aa0f" xsi:nil="true"/>
    <SharedWithUsers xmlns="a26ea033-2852-474a-8cc8-30d2b3b4aa0f">
      <UserInfo>
        <DisplayName>Anderson, Charlette (CIO - GS&amp;S - Chief Security Office)</DisplayName>
        <AccountId>567</AccountId>
        <AccountType/>
      </UserInfo>
      <UserInfo>
        <DisplayName>Moyes, Michael (CIO - GS&amp;S - Chief Security Office)</DisplayName>
        <AccountId>568</AccountId>
        <AccountType/>
      </UserInfo>
      <UserInfo>
        <DisplayName>Williams, Nicola ((Group Customer Inclusion))</DisplayName>
        <AccountId>20</AccountId>
        <AccountType/>
      </UserInfo>
      <UserInfo>
        <DisplayName>Holmes, Em (Group Customer Inclusion)</DisplayName>
        <AccountId>31</AccountId>
        <AccountType/>
      </UserInfo>
      <UserInfo>
        <DisplayName>Brady, Claire (Group Customer Inclusion)</DisplayName>
        <AccountId>184</AccountId>
        <AccountType/>
      </UserInfo>
      <UserInfo>
        <DisplayName>O'Connell, Lauren ((Group Customer Inclusion))</DisplayName>
        <AccountId>424</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17AC02-E431-455D-ACD0-12B0EEA01981}">
  <ds:schemaRefs>
    <ds:schemaRef ds:uri="8296b18e-8234-4d94-91b1-3ed3998a7eb5"/>
    <ds:schemaRef ds:uri="a26ea033-2852-474a-8cc8-30d2b3b4aa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DBFF71-83EB-4B6E-8E2C-BBB1A0E3D126}">
  <ds:schemaRefs>
    <ds:schemaRef ds:uri="http://schemas.microsoft.com/office/infopath/2007/PartnerControls"/>
    <ds:schemaRef ds:uri="http://schemas.microsoft.com/office/2006/documentManagement/types"/>
    <ds:schemaRef ds:uri="http://www.w3.org/XML/1998/namespace"/>
    <ds:schemaRef ds:uri="http://purl.org/dc/terms/"/>
    <ds:schemaRef ds:uri="http://schemas.microsoft.com/sharepoint/v3"/>
    <ds:schemaRef ds:uri="http://purl.org/dc/dcmitype/"/>
    <ds:schemaRef ds:uri="http://schemas.openxmlformats.org/package/2006/metadata/core-properties"/>
    <ds:schemaRef ds:uri="a26ea033-2852-474a-8cc8-30d2b3b4aa0f"/>
    <ds:schemaRef ds:uri="8296b18e-8234-4d94-91b1-3ed3998a7eb5"/>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4B41D776-5206-40EC-828D-6A86C2E090FE}">
  <ds:schemaRefs>
    <ds:schemaRef ds:uri="http://schemas.microsoft.com/sharepoint/v3/contenttype/forms"/>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4648</Words>
  <Application>Microsoft Office PowerPoint</Application>
  <PresentationFormat>Widescreen</PresentationFormat>
  <Paragraphs>351</Paragraphs>
  <Slides>24</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vt:lpstr>
      <vt:lpstr>Symbol</vt:lpstr>
      <vt:lpstr>Lloyds Bank Jack Medium</vt:lpstr>
      <vt:lpstr>Courier New</vt:lpstr>
      <vt:lpstr>Calibri</vt:lpstr>
      <vt:lpstr>Lloyds Bank Jack</vt:lpstr>
      <vt:lpstr>Times New Roman</vt:lpstr>
      <vt:lpstr>Wingdings</vt:lpstr>
      <vt:lpstr>Lloyds Bank Jack Light</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7</cp:revision>
  <cp:lastPrinted>2023-08-30T17:26:52Z</cp:lastPrinted>
  <dcterms:created xsi:type="dcterms:W3CDTF">2023-08-16T10:45:07Z</dcterms:created>
  <dcterms:modified xsi:type="dcterms:W3CDTF">2024-05-14T08:30:27Z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Classification: Limited</vt:lpwstr>
  </property>
  <property fmtid="{D5CDD505-2E9C-101B-9397-08002B2CF9AE}" pid="4" name="ContentTypeId">
    <vt:lpwstr>0x010100544CB9857E5E2A4892872DEF097EB12C</vt:lpwstr>
  </property>
  <property fmtid="{D5CDD505-2E9C-101B-9397-08002B2CF9AE}" pid="5" name="MediaServiceImageTags">
    <vt:lpwstr/>
  </property>
</Properties>
</file>