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81" r:id="rId5"/>
  </p:sldMasterIdLst>
  <p:notesMasterIdLst>
    <p:notesMasterId r:id="rId37"/>
  </p:notesMasterIdLst>
  <p:handoutMasterIdLst>
    <p:handoutMasterId r:id="rId38"/>
  </p:handoutMasterIdLst>
  <p:sldIdLst>
    <p:sldId id="281" r:id="rId6"/>
    <p:sldId id="2147473273" r:id="rId7"/>
    <p:sldId id="282" r:id="rId8"/>
    <p:sldId id="296" r:id="rId9"/>
    <p:sldId id="305" r:id="rId10"/>
    <p:sldId id="271" r:id="rId11"/>
    <p:sldId id="272" r:id="rId12"/>
    <p:sldId id="273" r:id="rId13"/>
    <p:sldId id="274" r:id="rId14"/>
    <p:sldId id="310" r:id="rId15"/>
    <p:sldId id="299" r:id="rId16"/>
    <p:sldId id="311" r:id="rId17"/>
    <p:sldId id="312" r:id="rId18"/>
    <p:sldId id="277" r:id="rId19"/>
    <p:sldId id="313" r:id="rId20"/>
    <p:sldId id="2147473268" r:id="rId21"/>
    <p:sldId id="306" r:id="rId22"/>
    <p:sldId id="284" r:id="rId23"/>
    <p:sldId id="2147473269" r:id="rId24"/>
    <p:sldId id="2147473270" r:id="rId25"/>
    <p:sldId id="287" r:id="rId26"/>
    <p:sldId id="307" r:id="rId27"/>
    <p:sldId id="289" r:id="rId28"/>
    <p:sldId id="290" r:id="rId29"/>
    <p:sldId id="291" r:id="rId30"/>
    <p:sldId id="292" r:id="rId31"/>
    <p:sldId id="2147473271" r:id="rId32"/>
    <p:sldId id="308" r:id="rId33"/>
    <p:sldId id="309" r:id="rId34"/>
    <p:sldId id="2147473272" r:id="rId35"/>
    <p:sldId id="2147473274" r:id="rId36"/>
  </p:sldIdLst>
  <p:sldSz cx="12192000" cy="6858000"/>
  <p:notesSz cx="6858000" cy="9144000"/>
  <p:embeddedFontLst>
    <p:embeddedFont>
      <p:font typeface="Lloyds Bank Jack" panose="02000503040000020004" pitchFamily="50" charset="0"/>
      <p:regular r:id="rId39"/>
      <p:bold r:id="rId40"/>
      <p:italic r:id="rId41"/>
      <p:boldItalic r:id="rId42"/>
    </p:embeddedFont>
    <p:embeddedFont>
      <p:font typeface="Lloyds Bank Jack Light" panose="02000503040000020004" pitchFamily="50" charset="0"/>
      <p:regular r:id="rId43"/>
      <p:italic r:id="rId44"/>
    </p:embeddedFont>
    <p:embeddedFont>
      <p:font typeface="Lloyds Bank Jack Medium" panose="02000606060000020004" pitchFamily="50" charset="0"/>
      <p:regular r:id="rId45"/>
      <p:italic r:id="rId46"/>
    </p:embeddedFont>
    <p:embeddedFont>
      <p:font typeface="Segoe UI" panose="020B0502040204020203"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agi3pPZKQkSF8Ohr1Gx+Q==" hashData="K+NQVc5Aw4YpFFKGTn7TK87/pprYWoPU93w1iFKlL8byMVtbfN4i/6oOg5xdf8BzmvgwjezLmZhvo6xQWzgzN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6C192-1F0D-401B-9202-35D452CBAA8C}" v="20" dt="2024-04-24T14:12:35.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CAC86-20BE-9AEB-1606-D38D62D67E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0BBF86-CD31-7916-BDDB-3D263A220C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A6166-586A-5345-A6F2-2F2645122A24}" type="datetimeFigureOut">
              <a:rPr lang="en-US" smtClean="0"/>
              <a:t>5/14/2024</a:t>
            </a:fld>
            <a:endParaRPr lang="en-US"/>
          </a:p>
        </p:txBody>
      </p:sp>
      <p:sp>
        <p:nvSpPr>
          <p:cNvPr id="4" name="Footer Placeholder 3">
            <a:extLst>
              <a:ext uri="{FF2B5EF4-FFF2-40B4-BE49-F238E27FC236}">
                <a16:creationId xmlns:a16="http://schemas.microsoft.com/office/drawing/2014/main" id="{34925D9D-1491-3C2F-3291-055385BDB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6097C5-9136-B344-9521-A1DB1458BB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FA3876-0DF2-E143-86FD-F0484958282D}" type="slidenum">
              <a:rPr lang="en-US" smtClean="0"/>
              <a:t>‹#›</a:t>
            </a:fld>
            <a:endParaRPr lang="en-US"/>
          </a:p>
        </p:txBody>
      </p:sp>
    </p:spTree>
    <p:extLst>
      <p:ext uri="{BB962C8B-B14F-4D97-AF65-F5344CB8AC3E}">
        <p14:creationId xmlns:p14="http://schemas.microsoft.com/office/powerpoint/2010/main" val="394755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lloydsbankacademy.co.uk/learn-for-life/get-started-online/using-social-media" TargetMode="External"/><Relationship Id="rId3" Type="http://schemas.openxmlformats.org/officeDocument/2006/relationships/hyperlink" Target="applewebdata://2ABB9D2E-53DD-460C-81E6-4A2CCD3AB7C5/Using%20email" TargetMode="External"/><Relationship Id="rId7" Type="http://schemas.openxmlformats.org/officeDocument/2006/relationships/hyperlink" Target="https://www.lloydsbankacademy.co.uk/learn-for-life-new/get-started-online/using-social-media/" TargetMode="External"/><Relationship Id="rId12" Type="http://schemas.openxmlformats.org/officeDocument/2006/relationships/hyperlink" Target="https://www.lloydsbankacademy.co.uk/learn-for-life/get-started-online/looking-after-your-personal-inform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lloydsbankacademy.co.uk/learn-for-life/get-started-online/using-instant-messages" TargetMode="External"/><Relationship Id="rId11" Type="http://schemas.openxmlformats.org/officeDocument/2006/relationships/hyperlink" Target="https://www.lloydsbankacademy.co.uk/learn-for-life-new/get-started-online/looking-after-your-personal-information/" TargetMode="External"/><Relationship Id="rId5" Type="http://schemas.openxmlformats.org/officeDocument/2006/relationships/hyperlink" Target="https://www.lloydsbankacademy.co.uk/learn-for-life-new/get-started-online/using-instant-messages/" TargetMode="External"/><Relationship Id="rId10" Type="http://schemas.openxmlformats.org/officeDocument/2006/relationships/hyperlink" Target="https://www.lloydsbankacademy.co.uk/learn-for-life/learn-to-communicate-online/using-online-communication-tools-effectively" TargetMode="External"/><Relationship Id="rId4" Type="http://schemas.openxmlformats.org/officeDocument/2006/relationships/hyperlink" Target="https://www.lloydsbankacademy.co.uk/learn-for-life-new/get-started-online/using-video-tools/" TargetMode="External"/><Relationship Id="rId9" Type="http://schemas.openxmlformats.org/officeDocument/2006/relationships/hyperlink" Target="https://www.lloydsbankacademy.co.uk/learn-for-life-new/learn-to-communicate-online/using-online-communication-tools-effectivel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atsapp.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icrosoft.com/en-gb/microsoft-teams/" TargetMode="External"/><Relationship Id="rId5" Type="http://schemas.openxmlformats.org/officeDocument/2006/relationships/hyperlink" Target="https://www.snapchat.com/" TargetMode="External"/><Relationship Id="rId4" Type="http://schemas.openxmlformats.org/officeDocument/2006/relationships/hyperlink" Target="https://www.messenger.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messenger.co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whatsapp.com/" TargetMode="External"/><Relationship Id="rId5" Type="http://schemas.openxmlformats.org/officeDocument/2006/relationships/hyperlink" Target="https://outlook.live.com/owa/" TargetMode="External"/><Relationship Id="rId4" Type="http://schemas.openxmlformats.org/officeDocument/2006/relationships/hyperlink" Target="http://hotmail.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ail.google.com/mail?hl=en-GB" TargetMode="External"/><Relationship Id="rId7" Type="http://schemas.openxmlformats.org/officeDocument/2006/relationships/hyperlink" Target="https://www.icloud.co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outlook.live.com/owa/" TargetMode="External"/><Relationship Id="rId5" Type="http://schemas.openxmlformats.org/officeDocument/2006/relationships/hyperlink" Target="http://hotmail.com/" TargetMode="External"/><Relationship Id="rId4" Type="http://schemas.openxmlformats.org/officeDocument/2006/relationships/hyperlink" Target="https://mail.aol.com/en-g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the session – some ‘follow-on’ links from the Academy website that you might want to have up in advance:</a:t>
            </a:r>
          </a:p>
          <a:p>
            <a:pPr marL="0" lvl="0" indent="0">
              <a:lnSpc>
                <a:spcPct val="120000"/>
              </a:lnSpc>
              <a:buFont typeface="Symbol" pitchFamily="2" charset="2"/>
              <a:buNone/>
            </a:pPr>
            <a:r>
              <a:rPr lang="en-GB" sz="18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Using email</a:t>
            </a: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https://www.lloydsbankacademy.co.uk/learn-for-life/get-started-online/using-email</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lvl="0" indent="0">
              <a:lnSpc>
                <a:spcPct val="120000"/>
              </a:lnSpc>
              <a:buFont typeface="Symbol" pitchFamily="2" charset="2"/>
              <a:buNone/>
            </a:pPr>
            <a:r>
              <a:rPr lang="en-GB" sz="18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Using video tools</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https://www.lloydsbankacademy.co.uk/learn-for-life/get-started-online/using-video-tools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0" lvl="0" indent="0">
              <a:lnSpc>
                <a:spcPct val="120000"/>
              </a:lnSpc>
              <a:buFont typeface="Symbol" pitchFamily="2" charset="2"/>
              <a:buNone/>
            </a:pPr>
            <a:r>
              <a:rPr lang="en-GB" sz="18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5"/>
              </a:rPr>
              <a:t>Using instant messaging</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6"/>
              </a:rPr>
              <a:t>https://www.lloydsbankacademy.co.uk/learn-for-life/get-started-online/using-instant-messages</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0" lvl="0" indent="0">
              <a:lnSpc>
                <a:spcPct val="120000"/>
              </a:lnSpc>
              <a:buFont typeface="Symbol" pitchFamily="2" charset="2"/>
              <a:buNone/>
            </a:pPr>
            <a:r>
              <a:rPr lang="en-US" sz="18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7"/>
              </a:rPr>
              <a:t>Using social media</a:t>
            </a:r>
            <a:r>
              <a:rPr lang="en-US"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8"/>
              </a:rPr>
              <a:t>https://www.lloydsbankacademy.co.uk/learn-for-life/get-started-online/using-social-media</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0" lvl="0" indent="0">
              <a:lnSpc>
                <a:spcPct val="120000"/>
              </a:lnSpc>
              <a:spcAft>
                <a:spcPts val="1200"/>
              </a:spcAft>
              <a:buFont typeface="Symbol" pitchFamily="2" charset="2"/>
              <a:buNone/>
            </a:pPr>
            <a:r>
              <a:rPr lang="en-GB" sz="18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9"/>
              </a:rPr>
              <a:t>Using online communication tools effectively</a:t>
            </a:r>
            <a:r>
              <a:rPr lang="en-GB" sz="1800" u="sng">
                <a:solidFill>
                  <a:srgbClr val="0000FF"/>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0"/>
              </a:rPr>
              <a:t>https://www.lloydsbankacademy.co.uk/learn-for-life/learn-to-communicate-online/using-online-communication-tools-effectively</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0" lvl="0" indent="0">
              <a:lnSpc>
                <a:spcPct val="120000"/>
              </a:lnSpc>
              <a:spcAft>
                <a:spcPts val="1200"/>
              </a:spcAft>
              <a:buFont typeface="Symbol" pitchFamily="2" charset="2"/>
              <a:buNone/>
            </a:pPr>
            <a:r>
              <a:rPr lang="en-GB" sz="18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1"/>
              </a:rPr>
              <a:t>Looking after your personal information</a:t>
            </a:r>
            <a:r>
              <a:rPr lang="en-GB" sz="1800" u="sng">
                <a:solidFill>
                  <a:srgbClr val="0000FF"/>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12"/>
              </a:rPr>
              <a:t>https://www.lloydsbankacademy.co.uk/learn-for-life/get-started-online/looking-after-your-personal-information</a:t>
            </a:r>
            <a:r>
              <a:rPr lang="en-GB" sz="1800">
                <a:effectLst/>
              </a:rPr>
              <a:t> </a:t>
            </a:r>
            <a:endParaRPr lang="en-GB" sz="1800"/>
          </a:p>
          <a:p>
            <a:pPr marL="342900" lvl="0" indent="-342900">
              <a:lnSpc>
                <a:spcPct val="120000"/>
              </a:lnSpc>
              <a:buFont typeface="Symbol" pitchFamily="2" charset="2"/>
              <a:buChar char=""/>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Introduce yourself</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Feel free to walk around the room/ Outline guidelines for the virtual session - e.g., ask questions in chat etc.</a:t>
            </a:r>
          </a:p>
          <a:p>
            <a:pPr marL="342900" lvl="0" indent="-342900">
              <a:lnSpc>
                <a:spcPct val="120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Go to the next slide when you’re ready to start the lesson</a:t>
            </a:r>
            <a:r>
              <a:rPr lang="en-GB" b="1">
                <a:effectLst/>
              </a:rPr>
              <a:t> </a:t>
            </a:r>
            <a:endPar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PRESENTER NOTE – Demonstrate how to create a new email with a live show and tell if possible</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Follow these </a:t>
            </a:r>
            <a:r>
              <a:rPr lang="en-GB" sz="12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steps to sending your first email</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Compose a new message – look for the word ‘compose’ or a pencil symbol/icon</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Type in a ‘subject’ – this is like a title, showing the person you’re emailing what the message is about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Write your message in the area below the subject</a:t>
            </a:r>
          </a:p>
          <a:p>
            <a:pPr marL="457200" lvl="1" indent="0">
              <a:lnSpc>
                <a:spcPct val="120000"/>
              </a:lnSpc>
              <a:buFont typeface="+mj-lt"/>
              <a:buNone/>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Add any files, pictures or links if you want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mj-lt"/>
              <a:buAutoNum type="arabicPeriod" startAt="4"/>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Enter the email address of who you want to send it to in the "To" area</a:t>
            </a:r>
          </a:p>
          <a:p>
            <a:pPr marL="742950" lvl="1" indent="-285750">
              <a:lnSpc>
                <a:spcPct val="120000"/>
              </a:lnSpc>
              <a:buFont typeface="+mj-lt"/>
              <a:buAutoNum type="arabicPeriod" startAt="4"/>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Read through the message to check it’s all OK, then … send your message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2860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spcAft>
                <a:spcPts val="1200"/>
              </a:spcAft>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PRESENTER NOTE – Highlight the importance of email for longer or more formal communication</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3391361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Instant messaging, or IM, is a quick and convenient way to chat and stay in touch with friends and family</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commonly used messaging apps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include: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WhatsApp</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Sign up with your phone number; works on various devices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Facebook Messenger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Connects through your Facebook account; available on all devices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5"/>
              </a:rPr>
              <a:t>Snapchat</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–Send image and video messages; available on mobile devices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Symbol" pitchFamily="2" charset="2"/>
              <a:buChar char=""/>
              <a:tabLst>
                <a:tab pos="914400" algn="l"/>
              </a:tabLst>
            </a:pPr>
            <a:r>
              <a:rPr lang="en-GB" sz="1200" b="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6"/>
              </a:rPr>
              <a:t>Microsoft Teams</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Often used for work but can be for social use; available on most devices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set up an IM account: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Choose your app</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Pick the messaging app you want to use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Visit your device's app store, search for the chosen app, and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download it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Symbol" pitchFamily="2" charset="2"/>
              <a:buChar char=""/>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Next, you have to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register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Open the app and follow the sign-up process. This usually involves entering your name or a username, email address, and creating a strong password</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 account is set up, the app may automatically connect you with people in your phone contacts who also use the app. You can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add contacts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by searching for them using their email address or phone number </a:t>
            </a:r>
            <a:endParaRPr lang="en-GB" sz="14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Symbol" pitchFamily="2" charset="2"/>
              <a:buChar char=""/>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Check and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adjust your privacy settings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within the app to control who can – and can’t – contact you and see your information. In general, these apps are really secure, but as with any app, it’s best to go into these settings so you can choose exactly who can see and interact with you</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421281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With your account set up, you’re ready to start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sending messages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When you go into the app, you'll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see a list of your conversations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This is likely to be empty to start, but it’s where you can see all your chats in date and time order.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start a new chat, click the new chat icon – this might be a plus symbol or a pen icon</a:t>
            </a:r>
          </a:p>
          <a:p>
            <a:pPr marL="342900" lvl="0" indent="-342900">
              <a:lnSpc>
                <a:spcPct val="120000"/>
              </a:lnSpc>
              <a:buFont typeface="+mj-lt"/>
              <a:buAutoNum type="arabicPeriod"/>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Next, choose who you want to message. Most apps have a search or contact list where you can find and add friends or family. Click on a contact's name (or icon) from your list, and you'll be in the chat screen. If you want to chat to more than one person, you might need to set up a group first, containing all the people you want to include in the chat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chat screen,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write your message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the message box. If you want to speak rather than type, look for the microphone symbol. This is called a ‘voice message’.</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tab pos="457200" algn="l"/>
              </a:tabLst>
              <a:defRP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add</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photos, files, emojis, and GIFs – fun little animated videos - through the app. The icons to add these are usually just to the left or right of the text box</a:t>
            </a:r>
          </a:p>
          <a:p>
            <a:pPr marL="342900" lvl="0" indent="-342900">
              <a:lnSpc>
                <a:spcPct val="120000"/>
              </a:lnSpc>
              <a:buFont typeface="+mj-lt"/>
              <a:buAutoNum type="arabicPeriod"/>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Tap the ‘send’ button when you’re ready to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send your message – </a:t>
            </a:r>
            <a:r>
              <a:rPr lang="en-GB" sz="18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this often looks like a paper plane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Most apps provide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message status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indicators for your messages. These usually include ‘sent’ (meaning the message has been sent from your device), ‘delivered’ (your message reached the device of the person you were trying to reach), and ‘read’ (that person has opened your message). For instance, WhatsApp shows a grey tick to show you’ve sent the message, two to show it’s got there and two blue ticks to show the other person has read it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You've now learned how to set up and use instant messaging apps and messaging apps. These tools are great for staying connected with friends and family</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instant messaging is a great way to keep in touch, but always respect others' privacy and be mindful of what you share</a:t>
            </a:r>
            <a:r>
              <a:rPr lang="en-GB" sz="2800">
                <a:effectLst/>
              </a:rPr>
              <a:t> </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1200"/>
              </a:spcAft>
              <a:buClrTx/>
              <a:buSzTx/>
              <a:buFont typeface="Symbol" pitchFamily="2" charset="2"/>
              <a:buChar char=""/>
              <a:tabLst/>
              <a:defRP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OK, so which of these do you think is the most secure way to send text information?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Is it (A) through email, (B) through instant messaging, or (C) through online chat?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07000"/>
              </a:lnSpc>
              <a:spcAft>
                <a:spcPts val="800"/>
              </a:spcAft>
              <a:buFont typeface="Symbol" pitchFamily="2" charset="2"/>
              <a:buChar char=""/>
              <a:tabLst>
                <a:tab pos="457200" algn="l"/>
              </a:tabLs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[FOLLOW UP:]</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Email isn’t very secure – think of it as a bit like a digital postcard. Would you write your bank account details, for instance, on a postcard that you send to someone? </a:t>
            </a: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With online chat, you sometimes don't know who is at the other end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Many instant messaging apps have safety features built in. This makes them safer than apps and other tools that don't have this. So if you need to send info that you don’t want others to see, this is the best option </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118495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Voice calls and video calls allow you to communicate with others using your device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Video calls let you see, speak to, and hear the person you're talking to. They are more personal than text-based options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tools use the internet to make a phone call, sending a live picture so you can see and hear the people you're speaking with</a:t>
            </a: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make a video call, you’ll need an internet connection, either Wi-Fi or mobile data. Keep in mind that video calls can be expensive when using mobile data</a:t>
            </a:r>
          </a:p>
          <a:p>
            <a:pPr marL="342900" marR="0" lvl="0" indent="-342900" algn="l" defTabSz="914400" rtl="0" eaLnBrk="1" fontAlgn="auto" latinLnBrk="0" hangingPunct="1">
              <a:lnSpc>
                <a:spcPct val="107000"/>
              </a:lnSpc>
              <a:spcBef>
                <a:spcPts val="0"/>
              </a:spcBef>
              <a:spcAft>
                <a:spcPts val="800"/>
              </a:spcAft>
              <a:buClrTx/>
              <a:buSzTx/>
              <a:buFont typeface="Symbol" pitchFamily="2" charset="2"/>
              <a:buChar char=""/>
              <a:tabLst>
                <a:tab pos="457200" algn="l"/>
              </a:tabLst>
              <a:defRP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You’re also going to need a device with a camera or webcam. Sometimes these are built into the device (like phones). You can also get plug-in webcams that you can attach to your laptop or PC</a:t>
            </a: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Just like text-based tools, there are different types to suit different needs:</a:t>
            </a:r>
            <a:r>
              <a:rPr lang="en-GB" sz="2800">
                <a:effectLst/>
              </a:rPr>
              <a:t> </a:t>
            </a:r>
            <a:endParaRPr lang="en-GB" sz="1800" b="0"/>
          </a:p>
          <a:p>
            <a:pPr marL="800100" lvl="1" indent="-342900">
              <a:lnSpc>
                <a:spcPct val="107000"/>
              </a:lnSpc>
              <a:spcAft>
                <a:spcPts val="800"/>
              </a:spcAft>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 are built into social media platforms. These include WhatsApp for phones, Facebook Messenger, and FaceTime for Apple devices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800100" lvl="1" indent="-342900">
              <a:lnSpc>
                <a:spcPct val="107000"/>
              </a:lnSpc>
              <a:spcAft>
                <a:spcPts val="800"/>
              </a:spcAft>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Alternatively, you might prefer apps specifically designed for video calling. Apps like Zoom, Skype and Teams all work on all devices and are good for if you want to make group calls or have formal conversations (such as an interview)</a:t>
            </a:r>
          </a:p>
          <a:p>
            <a:pPr marL="342900" lvl="0" indent="-342900">
              <a:lnSpc>
                <a:spcPct val="107000"/>
              </a:lnSpc>
              <a:spcAft>
                <a:spcPts val="800"/>
              </a:spcAft>
              <a:buFont typeface="Symbol" pitchFamily="2" charset="2"/>
              <a:buChar char=""/>
              <a:tabLst>
                <a:tab pos="457200" algn="l"/>
              </a:tabLst>
            </a:pPr>
            <a:r>
              <a:rPr lang="en-GB" sz="14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help you figure out which one is best for you, you need to consider your needs. Are you looking to make casual or more formal calls? One-to-one or group calls? </a:t>
            </a:r>
          </a:p>
          <a:p>
            <a:pPr marL="342900" lvl="0" indent="-342900">
              <a:lnSpc>
                <a:spcPct val="107000"/>
              </a:lnSpc>
              <a:spcAft>
                <a:spcPts val="800"/>
              </a:spcAft>
              <a:buFont typeface="Symbol" pitchFamily="2" charset="2"/>
              <a:buChar char=""/>
              <a:tabLst>
                <a:tab pos="457200" algn="l"/>
              </a:tabLst>
            </a:pPr>
            <a:r>
              <a:rPr lang="en-GB" sz="14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Explore your options, use search engines to find and read reviews, and check they work with your device</a:t>
            </a:r>
            <a:endParaRPr lang="en-GB" sz="16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62782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Here’s how you make a video call:</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pick your tool – you might already have this set up or you might need to download it. Many people have more than one app or tool on their phone or laptop, and they use them for different things – for instance, WhatsApp or FaceTime for calls with friends and Zoom or Teams for work calls </a:t>
            </a:r>
          </a:p>
          <a:p>
            <a:pPr marL="742950" lvl="1" indent="-285750">
              <a:lnSpc>
                <a:spcPct val="107000"/>
              </a:lnSpc>
              <a:spcAft>
                <a:spcPts val="800"/>
              </a:spcAft>
              <a:buFont typeface="+mj-lt"/>
              <a:buAutoNum type="arabicPeriod"/>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Next, you’ll need to add your contacts – some apps make this easy by asking if you want to sync with your phone’s contact list, for example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it’s time to find the person you want to call. Some apps let you add more people at this stage, while others need you to set up a group first, like you would with messaging</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Tap the call button to start the call – this usually looks like a video camera / camcorder</a:t>
            </a:r>
          </a:p>
          <a:p>
            <a:pPr marL="0" lvl="0" indent="0">
              <a:lnSpc>
                <a:spcPct val="107000"/>
              </a:lnSpc>
              <a:spcAft>
                <a:spcPts val="800"/>
              </a:spcAft>
              <a:buFont typeface="+mj-lt"/>
              <a:buNone/>
              <a:tabLst>
                <a:tab pos="914400" algn="l"/>
              </a:tabLst>
            </a:pPr>
            <a:r>
              <a:rPr lang="en-GB" sz="14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TIP: it’s a good idea to check with the other person before you just call them. Why not use the messaging tools to do this?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110558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Okay, let’s test your knowledge. Your friend has a new laptop and wants to make a  video call. Which tool would you recommend?</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Zoom</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FaceTime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(C)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WhatsApp?</a:t>
            </a:r>
            <a:endParaRPr lang="en-GB" sz="20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20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20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[FOLLOW UP:]</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some tools only work with certain devices. Like FaceTime, which only works with Apple devices like iPhones and iPads. And WhatsApp is just for phones. So from these options, Zoom would be the right answer. But don’t forget, there are others to choose from – like Skype or Facebook Messenger</a:t>
            </a:r>
            <a:endParaRPr lang="en-GB" sz="16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95825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let's think about the kind of voice and video calling tools you might use at work</a:t>
            </a:r>
          </a:p>
          <a:p>
            <a:pPr marL="342900" lvl="0" indent="-342900">
              <a:lnSpc>
                <a:spcPct val="107000"/>
              </a:lnSpc>
              <a:spcAft>
                <a:spcPts val="800"/>
              </a:spcAft>
              <a:buFont typeface="Symbol" panose="05050102010706020507" pitchFamily="18" charset="2"/>
              <a:buChar char=""/>
              <a:tabLst>
                <a:tab pos="457200" algn="l"/>
              </a:tabLst>
            </a:pPr>
            <a:r>
              <a:rPr lang="en-GB" sz="1800" i="1">
                <a:solidFill>
                  <a:srgbClr val="333333"/>
                </a:solidFill>
                <a:effectLst/>
                <a:latin typeface="Segoe UI" panose="020B0502040204020203" pitchFamily="34" charset="0"/>
                <a:ea typeface="Arial" panose="020B0604020202020204" pitchFamily="34" charset="0"/>
                <a:cs typeface="Arial" panose="020B0604020202020204" pitchFamily="34" charset="0"/>
              </a:rPr>
              <a:t>Microsoft Teams, Zoom and Google Meet are all examples of video-calling tools you can use at work</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get started with them you’d need to download the right app on your mobile or computer</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downloaded, you’ll need to create an account. Simply follow the instructions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For important meetings, you can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set up the meeting</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advance, ensuring you're ready for it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These platforms can be quite flexible, allowing you to switch between calls with just one person and group meetings with more than one person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Joining a meeting can be as easy as clicking an email link. These tools have been designed so you don’t have to follow a complicated process to get into them</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Microsoft Teams and Zoom will work for both professional calls with people you work with as well as conversations with friends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They can be used for work discussions and casual catch-ups</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With these tools, you're ready for both professional and friendly video calls. If you have any questions, feel free to ask!</a:t>
            </a:r>
            <a:r>
              <a:rPr lang="en-GB" sz="2800">
                <a:effectLst/>
              </a:rPr>
              <a:t> </a:t>
            </a:r>
            <a:endParaRPr lang="en-GB">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171053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Social media is websites (or apps) that allow people to keep in touch, share ideas, and connect in various ways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It’s something you use as well as other ways to communicate – not just the only way. It lets you express yourself, connect with other people, and find people you’ve lost contact with</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It’s also a way to share text, photos, videos, and connect through voice and video calls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use it to keep in touch  with friends and family, let people know about events (such as birthday parties), accessing content, and meeting people from all over the world</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1210366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don't have to choose just one platform. People often use more than one, for different things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Each platform offers different features, so think about what you want out of it when you’re picking which one – or ones – to use. </a:t>
            </a:r>
          </a:p>
          <a:p>
            <a:pPr marL="342900" lvl="0" indent="-342900">
              <a:lnSpc>
                <a:spcPct val="107000"/>
              </a:lnSpc>
              <a:spcAft>
                <a:spcPts val="800"/>
              </a:spcAft>
              <a:buFont typeface="Symbol" panose="05050102010706020507" pitchFamily="18" charset="2"/>
              <a:buChar char=""/>
              <a:tabLst>
                <a:tab pos="457200" algn="l"/>
              </a:tabLst>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choose the social media site or sites that you think will suit you. And you can also choose how you use them – whether that’s sharing photos, making videos or just chatting to your friends and family</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Main things to consider:</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What do you want to use social media for?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Different platforms do different things, so choose what interests and works for you</a:t>
            </a:r>
          </a:p>
          <a:p>
            <a:pPr marL="1257300" lvl="2" indent="-342900">
              <a:lnSpc>
                <a:spcPct val="107000"/>
              </a:lnSpc>
              <a:spcAft>
                <a:spcPts val="800"/>
              </a:spcAft>
              <a:buFont typeface="Symbol" panose="05050102010706020507" pitchFamily="18" charset="2"/>
              <a:buChar char=""/>
              <a:tabLst>
                <a:tab pos="457200" algn="l"/>
              </a:tabLst>
            </a:pP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make </a:t>
            </a:r>
            <a:r>
              <a:rPr lang="en-GB" sz="14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voice or video calls or send messages </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with apps like WhatsApp and Facebook</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257300" lvl="2" indent="-342900">
              <a:lnSpc>
                <a:spcPct val="120000"/>
              </a:lnSpc>
              <a:buFont typeface="Symbol" panose="05050102010706020507" pitchFamily="18" charset="2"/>
              <a:buChar char=""/>
              <a:tabLst>
                <a:tab pos="457200" algn="l"/>
              </a:tabLst>
            </a:pPr>
            <a:r>
              <a:rPr lang="en-GB" sz="14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Photo-sharing sites</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like Instagram and Pinterest focus on visual content like photos and image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257300" lvl="2" indent="-342900">
              <a:lnSpc>
                <a:spcPct val="120000"/>
              </a:lnSpc>
              <a:buFont typeface="Symbol" panose="05050102010706020507" pitchFamily="18" charset="2"/>
              <a:buChar char=""/>
              <a:tabLst>
                <a:tab pos="457200" algn="l"/>
              </a:tabLst>
            </a:pPr>
            <a:r>
              <a:rPr lang="en-GB" sz="14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Video-sharing</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sites like TikTok, Snapchat, YouTube are more for viewing and sharing videos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257300" lvl="2" indent="-342900">
              <a:lnSpc>
                <a:spcPct val="120000"/>
              </a:lnSpc>
              <a:buFont typeface="Symbol" panose="05050102010706020507" pitchFamily="18" charset="2"/>
              <a:buChar char=""/>
              <a:tabLst>
                <a:tab pos="457200" algn="l"/>
              </a:tabLst>
            </a:pPr>
            <a:r>
              <a:rPr lang="en-GB" sz="14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Text-based sites</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like X (formerly Twitter) are better for short text-based posts and interactions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257300" lvl="2" indent="-342900">
              <a:lnSpc>
                <a:spcPct val="120000"/>
              </a:lnSpc>
              <a:spcAft>
                <a:spcPts val="1200"/>
              </a:spcAft>
              <a:buFont typeface="Symbol" panose="05050102010706020507" pitchFamily="18" charset="2"/>
              <a:buChar char=""/>
              <a:tabLst>
                <a:tab pos="457200" algn="l"/>
              </a:tabLst>
            </a:pP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There’s also </a:t>
            </a:r>
            <a:r>
              <a:rPr lang="en-GB" sz="14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professional networks</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like  LinkedIn where you can search for jobs and join job-related groups and communities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200150" lvl="2" indent="-285750">
              <a:lnSpc>
                <a:spcPct val="107000"/>
              </a:lnSpc>
              <a:spcAft>
                <a:spcPts val="800"/>
              </a:spcAft>
              <a:buFont typeface="Courier New" panose="02070309020205020404" pitchFamily="49" charset="0"/>
              <a:buChar char="o"/>
            </a:pP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What social media platforms do your friends and family use?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Check if the people you want to connect with are on the platforms you're interested in. It's more fun when you have friends or contacts to interact with</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How secure are they?</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It’s important to stay safe online. Make sure you set your personal settings to control who sees your posts and details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you have the freedom to pick the platforms that appeal to you. Social media is a tool for enhancing your social life, so make choices that work best for you and what you want or need. If you have any questions or need more information on specific platforms, feel free to ask</a:t>
            </a:r>
            <a:endParaRPr lang="en-GB" sz="11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413710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Social media features vary by platform, but there are some common things to be aware of</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t>
            </a: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Most apps offer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calling and video calling</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features. Look for a  phone and video camera icon. You can use these to talk to your friends and family</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Many of these also have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messaging</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features – look for a  speech bubble icon. This allows you to talk to other people; both one-on-one and in groups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Social media also  lets you share some combination of text, images, videos, or a mix of content. These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’posts’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can be shared with your contacts or the public. People can ‘like’ or respond to your posts too. So always  set your privacy settings to control who sees what you post. Generally, the site will let you know when someone has commented or responded to your posts.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 pos="685800" algn="l"/>
              </a:tabLs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Different platforms have different terms for your contacts – whether that’s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‘friends’ or ‘followers’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As you start to use these sites, you might ask to connect, or get others who want to connect with you. You can also ask to join groups. When you get these ‘friend requests’, make sure you're comfortable before you accept them.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685800" algn="l"/>
              </a:tabLst>
            </a:pP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Profiles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are personal spaces where you can display your details, photos, and posts. You can also control who can see what on your profile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Courier New" panose="02070309020205020404" pitchFamily="49" charset="0"/>
              <a:buChar char="o"/>
              <a:tabLst>
                <a:tab pos="457200" algn="l"/>
              </a:tabLst>
            </a:pP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71004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Courier New" panose="02070309020205020404" pitchFamily="49" charset="0"/>
              <a:buChar char="o"/>
              <a:tabLst>
                <a:tab pos="457200" algn="l"/>
              </a:tabLs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Based on what you’ve seen and heard, which of these options do you like? Feel free to pick more than one! (A) photo-sharing sites, (B) Apps where I can see or share videos (C) Somewhere to chat with friends or meet new people (D) A place to share my CV or find work</a:t>
            </a:r>
            <a:b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br>
            <a:endPar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3450271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how do we stay safe when </a:t>
            </a:r>
            <a:r>
              <a:rPr lang="en-GB" sz="1800" i="1"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using these tools?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Here are our top tips: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Review and limit the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personal information</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 your profile</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Avoid sharing sensitive details like your home address, phone number, etc.</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Choose who can see your posts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 the public, friends, or your own customised list of people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 cautious when accepting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friend requests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from people you don’t know. It’s best to connect only with people you know or trust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Use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strong, unique passwords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for each of your social media accounts. Don’t be tempted to use the same one for all of them. And if a site offers 2-factor authentication like your fingerprint, go for that too!</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Every now and then,</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review your privacy settings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to make sure you’re happy with what people can see. Sometimes the apps will let you know about updates to their settings, so always check these when they appear</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 at the options you have for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reporting and blocking</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people should you need it. Use these tools to protect yourself</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most important thing is to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protect your personal information</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Let’s look at what this is and how people can see it next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2816112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What is personal data?</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Personal data includes every detail about you, from personal information like your address and bank account details to your pictures, videos, habits, and goals</a:t>
            </a:r>
            <a:r>
              <a:rPr lang="en-US" sz="180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example, you might want to</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share a cute picture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of children in your family. Think carefully before you post these photos and always check to see who can see them</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Or you might post a</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video </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of you and your family enjoying your holiday.</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Straightaway this tells people that you’re not at home. </a:t>
            </a: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Companies often use data about people’s </a:t>
            </a: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habits, interests or goals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to create ads designed to get you to buy</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r>
              <a:rPr lang="en-US" sz="1800">
                <a:solidFill>
                  <a:srgbClr val="313233"/>
                </a:solidFill>
                <a:effectLst/>
                <a:latin typeface="Times New Roman" panose="02020603050405020304" pitchFamily="18" charset="0"/>
                <a:ea typeface="Times New Roman" panose="02020603050405020304" pitchFamily="18"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a:p>
        </p:txBody>
      </p:sp>
    </p:spTree>
    <p:extLst>
      <p:ext uri="{BB962C8B-B14F-4D97-AF65-F5344CB8AC3E}">
        <p14:creationId xmlns:p14="http://schemas.microsoft.com/office/powerpoint/2010/main" val="3726714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Your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digital footprint</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is like a breadcrumb trail of information about you that you or others post online. It creates a picture of who you are to anyone who might access it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Take care of your digital footprint because it can affect how people see you online. This can include employers, friends, family, companies, and strangers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Think before you post</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Consider the content you or others share about you. For example, if a picture of you is posted online, ask if it's something you'd be comfortable with your boss seeing. Employers may look at your online profiles before making hiring decisions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Words and actions matter: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It's not just pictures; your words and actions online are part of your digital footprint. What you say and do matters too.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Think before you post</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be aware that this information can be seen by anyone who looks for it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can change your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privacy settings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to control who can see the information you post. You can change your privacy settings to make sure that your posts are only visible to the people you want them to be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By being aware of your digital footprint and making smart choices about what you share online, you can present yourself in the way you want to be seen by others</a:t>
            </a:r>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a:p>
        </p:txBody>
      </p:sp>
    </p:spTree>
    <p:extLst>
      <p:ext uri="{BB962C8B-B14F-4D97-AF65-F5344CB8AC3E}">
        <p14:creationId xmlns:p14="http://schemas.microsoft.com/office/powerpoint/2010/main" val="407245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have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control over your personal information</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online. This includes what you post and who you share it with, as well as what companies have your data and how they use it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can be some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benefits of sharing data</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For example, sharing data with a company can improve your experience. They can provide personalised services based on you’re the things you buy a lot of, for example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Know your rights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You have the right to know what data a company has on you. You can request this information, and the company typically has one month to respond. This service is usually free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find out what data a company has on you, you can simply write to them and ask to see it. </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must also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respect other people's data</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Always ask for their permission before you post their pictures or share their information. You're contributing to their digital footprint, so be kind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Treat other people's work, such as files, images, and content, with the same respect you would for physical belongings. If you're not sure, check</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By being aware of your rights and what is expected of you, you can stay social and stay safe online. </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26</a:t>
            </a:fld>
            <a:endParaRPr lang="en-GB"/>
          </a:p>
        </p:txBody>
      </p:sp>
    </p:spTree>
    <p:extLst>
      <p:ext uri="{BB962C8B-B14F-4D97-AF65-F5344CB8AC3E}">
        <p14:creationId xmlns:p14="http://schemas.microsoft.com/office/powerpoint/2010/main" val="3035581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let’s look at what we’ve covered today:</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looked at email and how to set up and account and send emails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explored messaging apps and how these work</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looked at some of the apps that let you make voice and video calls </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checked out some of the social media platforms and learnt how to post messages, </a:t>
            </a:r>
            <a:r>
              <a:rPr lang="en-US"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photographs, videos, or blogs on them</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We’ve talked about privacy settings on social media and other accounts and how to use these to control who can see what, as part of keeping you safe while you enjoy socialising using these tools</a:t>
            </a:r>
          </a:p>
          <a:p>
            <a:pPr marL="0" lvl="0" indent="0">
              <a:lnSpc>
                <a:spcPct val="120000"/>
              </a:lnSpc>
              <a:spcAft>
                <a:spcPts val="1200"/>
              </a:spcAft>
              <a:buFont typeface="Symbol" pitchFamily="2" charset="2"/>
              <a:buNone/>
            </a:pP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07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OK, let’s ask the same question as the one at the beginning.</a:t>
            </a:r>
          </a:p>
          <a:p>
            <a:pPr marL="342900" lvl="0" indent="-342900" algn="just">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How confident are you about socialising online? (A) Very, (B), A little bit, (C) Not very, or (D) Not at all</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28</a:t>
            </a:fld>
            <a:endParaRPr lang="en-GB"/>
          </a:p>
        </p:txBody>
      </p:sp>
    </p:spTree>
    <p:extLst>
      <p:ext uri="{BB962C8B-B14F-4D97-AF65-F5344CB8AC3E}">
        <p14:creationId xmlns:p14="http://schemas.microsoft.com/office/powerpoint/2010/main" val="3810920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29</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it is not, then welcome people to the lesson</a:t>
            </a:r>
          </a:p>
          <a:p>
            <a:pPr marL="457200" indent="-228600">
              <a:lnSpc>
                <a:spcPct val="120000"/>
              </a:lnSpc>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Welcome to today’s lesson on socialising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My name is _ and I’m here to help you today</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excited to be here with you as you explore how to use the Internet to socialise 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to make this learning experience practical, relatable, and, most importantly, helpful</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In the room (or virtually) we also have [Any Co-Presenter's Name] who is here to help you during this session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457200" indent="-228600">
              <a:lnSpc>
                <a:spcPct val="120000"/>
              </a:lnSpc>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for small groups / virtual sessions, learners could introduce themselves at this point</a:t>
            </a:r>
          </a:p>
          <a:p>
            <a:pPr marL="457200" indent="-228600">
              <a:lnSpc>
                <a:spcPct val="120000"/>
              </a:lnSpc>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have your device with you, we'll walk you through the steps as we go. If not, no worries, you can still learn for when you use it next</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Throughout today's session, feel free to ask questions and let us know if you need anything. Your feedback is important to us, so if we're going too fast, too slow, or if you need a break, just say the word. We want to ensure you get the most out of today</a:t>
            </a:r>
            <a:endParaRPr lang="en-GB" sz="180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We're here to make this session as helpful as possible, so please don't hesitate to engage with us. Let's get started!</a:t>
            </a:r>
            <a:r>
              <a:rPr lang="en-GB" sz="2800">
                <a:effectLst/>
              </a:rPr>
              <a:t> </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30</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a:lnSpc>
                <a:spcPct val="107000"/>
              </a:lnSpc>
              <a:spcAft>
                <a:spcPts val="800"/>
              </a:spcAft>
              <a:buFont typeface="Symbol" pitchFamily="2" charset="2"/>
              <a:buChar char=""/>
              <a:tabLst>
                <a:tab pos="457200" algn="l"/>
              </a:tabLs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Signpost related content on the Academy website </a:t>
            </a:r>
            <a:r>
              <a:rPr lang="en-GB" sz="1800"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https://www.lloydsbankacademy.co.uk/learn-for-life/get-started-online/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07000"/>
              </a:lnSpc>
              <a:spcAft>
                <a:spcPts val="800"/>
              </a:spcAft>
              <a:buFont typeface="Symbol" pitchFamily="2" charset="2"/>
              <a:buChar char=""/>
              <a:tabLst>
                <a:tab pos="457200" algn="l"/>
              </a:tabLs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For an easier way to show them without URLs Search for the website on a search engine and navigate to “For Individuals”</a:t>
            </a:r>
          </a:p>
          <a:p>
            <a:pPr marL="342900" lvl="0" indent="-342900">
              <a:lnSpc>
                <a:spcPct val="107000"/>
              </a:lnSpc>
              <a:spcAft>
                <a:spcPts val="800"/>
              </a:spcAft>
              <a:buFont typeface="Symbol" pitchFamily="2" charset="2"/>
              <a:buChar char=""/>
              <a:tabLst>
                <a:tab pos="457200" algn="l"/>
              </a:tabLs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Suggest they take advantage of our </a:t>
            </a:r>
            <a:r>
              <a:rPr lang="en-US"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help and support available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email</a:t>
            </a:r>
            <a:r>
              <a:rPr lang="en-US"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video tools</a:t>
            </a:r>
            <a:r>
              <a:rPr lang="en-US"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instant messaging</a:t>
            </a:r>
            <a:r>
              <a:rPr lang="en-US"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social media </a:t>
            </a:r>
            <a:r>
              <a:rPr lang="en-US"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lessons’ in particular – but also ‘</a:t>
            </a: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online communication tools effectively’ and ‘Looking after your personal information’ lessons)</a:t>
            </a:r>
          </a:p>
          <a:p>
            <a:pPr marL="342900" lvl="0" indent="-342900">
              <a:lnSpc>
                <a:spcPct val="107000"/>
              </a:lnSpc>
              <a:spcAft>
                <a:spcPts val="800"/>
              </a:spcAft>
              <a:buFont typeface="Symbol" pitchFamily="2" charset="2"/>
              <a:buChar char=""/>
              <a:tabLst>
                <a:tab pos="457200" algn="l"/>
              </a:tabLs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Signpost our next lesson: “Digital documents”</a:t>
            </a:r>
          </a:p>
          <a:p>
            <a:pPr marL="342900" lvl="0" indent="-342900">
              <a:lnSpc>
                <a:spcPct val="107000"/>
              </a:lnSpc>
              <a:spcAft>
                <a:spcPts val="800"/>
              </a:spcAft>
              <a:buFont typeface="Symbol" pitchFamily="2" charset="2"/>
              <a:buChar char=""/>
              <a:tabLst>
                <a:tab pos="457200" algn="l"/>
              </a:tabLs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you don’t know the next dates for these or how to help them sign-up, then speak to the Academy team before your session.</a:t>
            </a:r>
          </a:p>
          <a:p>
            <a:pPr marL="342900" lvl="0" indent="-342900">
              <a:lnSpc>
                <a:spcPct val="107000"/>
              </a:lnSpc>
              <a:spcAft>
                <a:spcPts val="800"/>
              </a:spcAft>
              <a:buFont typeface="Symbol" pitchFamily="2" charset="2"/>
              <a:buChar char=""/>
              <a:tabLst>
                <a:tab pos="457200" algn="l"/>
              </a:tabLs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part of a programme, share the date and topic of the next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55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a:t>
            </a:r>
            <a:r>
              <a:rPr lang="en-GB" sz="1800" i="1" err="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few tips on how to get the most from this session</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we’ll have a short </a:t>
            </a:r>
            <a:r>
              <a:rPr lang="en-GB" sz="18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discussion </a:t>
            </a:r>
            <a:r>
              <a:rPr lang="en-GB" sz="18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about what we’re looking at, </a:t>
            </a: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we might move on. It will depend on how we’re doing for time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rtl="0" fontAlgn="base"/>
            <a:endParaRPr lang="en-GB" sz="2800" b="1" i="0" u="none" strike="noStrike">
              <a:solidFill>
                <a:srgbClr val="313233"/>
              </a:solidFill>
              <a:effectLst/>
              <a:latin typeface="Lloyds Bank Jack Light" panose="02000503040000020004" pitchFamily="50" charset="0"/>
            </a:endParaRPr>
          </a:p>
          <a:p>
            <a:pPr algn="just" rtl="0" fontAlgn="base"/>
            <a:r>
              <a:rPr lang="en-GB" sz="2800" b="1" i="0" u="none" strike="noStrike">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2800" b="0" i="0">
                <a:solidFill>
                  <a:srgbClr val="000000"/>
                </a:solidFill>
                <a:effectLst/>
                <a:latin typeface="Lloyds Bank Jack Light" panose="02000503040000020004" pitchFamily="50" charset="0"/>
              </a:rPr>
              <a:t>​</a:t>
            </a:r>
            <a:r>
              <a:rPr lang="en-GB" sz="2800" b="0" i="0" u="none" strike="noStrike">
                <a:solidFill>
                  <a:srgbClr val="313233"/>
                </a:solidFill>
                <a:effectLst/>
                <a:latin typeface="Lloyds Bank Jack Light" panose="02000503040000020004" pitchFamily="50" charset="0"/>
              </a:rPr>
              <a:t> </a:t>
            </a:r>
            <a:r>
              <a:rPr lang="en-US" sz="2800" b="0" i="0">
                <a:solidFill>
                  <a:srgbClr val="000000"/>
                </a:solidFill>
                <a:effectLst/>
                <a:latin typeface="Lloyds Bank Jack Light" panose="02000503040000020004" pitchFamily="50" charset="0"/>
              </a:rPr>
              <a:t>​</a:t>
            </a:r>
            <a:endParaRPr lang="en-US" sz="2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To </a:t>
            </a:r>
            <a:r>
              <a:rPr lang="en-GB" sz="1800" b="1" i="1" u="none" strike="noStrike">
                <a:solidFill>
                  <a:srgbClr val="313233"/>
                </a:solidFill>
                <a:effectLst/>
                <a:latin typeface="Lloyds Bank Jack Light" panose="02000503040000020004" pitchFamily="50" charset="0"/>
              </a:rPr>
              <a:t>comment in the chat</a:t>
            </a:r>
            <a:r>
              <a:rPr lang="en-GB" sz="1800" b="0" i="1" u="none" strike="noStrike">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We’d like to make today as interactive as possible to make your experience more interesting</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1" u="none" strike="noStrike">
                <a:solidFill>
                  <a:srgbClr val="313233"/>
                </a:solidFill>
                <a:effectLst/>
                <a:latin typeface="Lloyds Bank Jack Light" panose="02000503040000020004" pitchFamily="50" charset="0"/>
              </a:rPr>
              <a:t>First, we’ll show the </a:t>
            </a:r>
            <a:r>
              <a:rPr lang="en-GB" sz="1800" b="1" i="1" u="none" strike="noStrike">
                <a:solidFill>
                  <a:srgbClr val="313233"/>
                </a:solidFill>
                <a:effectLst/>
                <a:latin typeface="Lloyds Bank Jack Light" panose="02000503040000020004" pitchFamily="50" charset="0"/>
              </a:rPr>
              <a:t>question</a:t>
            </a:r>
            <a:r>
              <a:rPr lang="en-GB" sz="1800" b="0" i="1" u="none" strike="noStrike">
                <a:solidFill>
                  <a:srgbClr val="313233"/>
                </a:solidFill>
                <a:effectLst/>
                <a:latin typeface="Lloyds Bank Jack Light" panose="02000503040000020004" pitchFamily="50" charset="0"/>
              </a:rPr>
              <a:t> on the screen. Read the question and possible answers. Pick the answer you think fits best and comment the letter for that answer (A, B, C, or D) in the chat (if and when you’re ready). Don't worry about getting it right or wrong. Just go with your gut feeling!</a:t>
            </a:r>
            <a:r>
              <a:rPr lang="en-GB" sz="1800" b="0" i="0">
                <a:solidFill>
                  <a:srgbClr val="000000"/>
                </a:solidFill>
                <a:effectLst/>
                <a:latin typeface="Lloyds Bank Jack Light" panose="02000503040000020004" pitchFamily="50" charset="0"/>
              </a:rPr>
              <a:t>​</a:t>
            </a:r>
            <a:endParaRPr lang="en-GB"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Ready? Let’s give it a go: How confident are you about socialising online? (A) Very, (B), A little bit, (C) Not very, or (D) Not at all</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781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By the end of this session, you'll be ready to set up social tools and start using them safely</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We'll guide you through the setup process, so you can start exploring</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We understand there are many devices and apps out there, so today, we'll focus on the common steps and information you need to get started</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you have a specific device or app in mind, don't worry. We have additional resources to share with you after the session </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If you need help with the steps on your device at any point during this session, please don't hesitate to ask. We're here to help you</a:t>
            </a:r>
            <a:endParaRPr lang="en-GB" sz="1800" i="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nSpc>
                <a:spcPct val="120000"/>
              </a:lnSpc>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DISCUSSION BASED/FLIP CHART ACTIVITY</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How have online tools changed the way we communicate?</a:t>
            </a:r>
          </a:p>
          <a:p>
            <a:pPr marL="342900" lvl="0" indent="-342900">
              <a:lnSpc>
                <a:spcPct val="120000"/>
              </a:lnSpc>
              <a:buFont typeface="Symbol" pitchFamily="2" charset="2"/>
              <a:buChar char=""/>
            </a:pPr>
            <a:r>
              <a:rPr lang="en-GB" sz="1200" b="1"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[PROMPT, IF APPROPRIATE:] </a:t>
            </a:r>
            <a:r>
              <a:rPr lang="en-GB" sz="12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How did we used to do this, before the Internet?</a:t>
            </a:r>
          </a:p>
          <a:p>
            <a:pPr marL="342900" lvl="0" indent="-342900">
              <a:lnSpc>
                <a:spcPct val="120000"/>
              </a:lnSpc>
              <a:buFont typeface="Symbol" pitchFamily="2" charset="2"/>
              <a:buChar char=""/>
            </a:pPr>
            <a:r>
              <a:rPr lang="en-GB" sz="1200" b="1"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(Looking for: seeing </a:t>
            </a:r>
            <a:r>
              <a:rPr lang="en-GB" sz="1200" b="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people face-to-face</a:t>
            </a:r>
            <a:r>
              <a:rPr lang="en-GB" sz="1200" b="1"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speaking </a:t>
            </a:r>
            <a:r>
              <a:rPr lang="en-GB" sz="1200" b="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 the phone</a:t>
            </a:r>
            <a:r>
              <a:rPr lang="en-GB" sz="1200" b="1"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writing </a:t>
            </a:r>
            <a:r>
              <a:rPr lang="en-GB" sz="1200" b="0"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letters to them – </a:t>
            </a:r>
            <a:r>
              <a:rPr lang="en-GB" sz="1200" b="1"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use these key words to link to how we do this online)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now have tools to do the same kind of things: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can see people</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through video calls and social media</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can speak with them</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via voice calls and messages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And we can write to them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using texting, messaging, and email</a:t>
            </a: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what's changed?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can now reach people all over the world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more quickly</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can see, speak with, and write to many people at the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same time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Most of these tools are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free to use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[ASK:]</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What tools are available?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[FOLLOW UP:]</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Some of the common online communication tools include: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Email</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services like </a:t>
            </a:r>
            <a:r>
              <a:rPr lang="en-GB" sz="12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3"/>
              </a:rPr>
              <a:t>Gmail</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4"/>
              </a:rPr>
              <a:t>Hotmail</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5"/>
              </a:rPr>
              <a:t>Outlook</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Online chat</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 (games and on websites)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Texts and instant messaging</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through apps like </a:t>
            </a:r>
            <a:r>
              <a:rPr lang="en-GB" sz="12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6"/>
              </a:rPr>
              <a:t>WhatsApp</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and </a:t>
            </a:r>
            <a:r>
              <a:rPr lang="en-GB" sz="1200" i="1" u="sng">
                <a:solidFill>
                  <a:srgbClr val="313233"/>
                </a:solidFill>
                <a:effectLst/>
                <a:latin typeface="Lloyds Bank Jack Light" panose="02000503040000020004" pitchFamily="2" charset="77"/>
                <a:ea typeface="Arial" panose="020B0604020202020204" pitchFamily="34" charset="0"/>
                <a:cs typeface="Arial" panose="020B0604020202020204" pitchFamily="34" charset="0"/>
                <a:hlinkClick r:id="rId7"/>
              </a:rPr>
              <a:t>Facebook Messenger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Voice and video calls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using apps like Zoom, Skype, FaceTime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Social media</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platforms like Facebook, X (formally known as Twitter), TikTok, and more.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Work-based communication tools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like LinkedIn, Microsoft 365, Google Workspace, and similar services.</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Today, we’ll take a look at each of these types of tools, so you can see which ones might suit you.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Text tools allow us to type messages and send them to people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are three main types of text-based tools we'll explore: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Email</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Texting or instant messaging</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Online chat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While they all let us send and receive text-based messages, they each have their unique features and are handy in different situations</a:t>
            </a:r>
            <a:r>
              <a:rPr lang="en-GB">
                <a:effectLst/>
              </a:rPr>
              <a:t> </a:t>
            </a:r>
            <a:endParaRPr lang="en-GB" i="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Email (or electronic mail) is like online letters. Email allows you to send messages and share files like photos and documents over the internet</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begin, you'll need an email address. Think of it as your digital identity (ID) or, in other words, how people identify and contact you online</a:t>
            </a:r>
          </a:p>
          <a:p>
            <a:pPr marL="457200" indent="-228600">
              <a:lnSpc>
                <a:spcPct val="120000"/>
              </a:lnSpc>
              <a:buFont typeface="Arial" panose="020B0604020202020204" pitchFamily="34" charset="0"/>
              <a:buChar char="•"/>
            </a:pPr>
            <a:r>
              <a:rPr lang="en-GB" sz="14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 may already have email access, through your broadband provider (e.g. BT or Sky) or with your device (e.g. iCloud Mail for iPhones / iPads, or Gmail for Chromebooks and Android phones). Bear in mind that if you only have one from your broadband provider, if you change providers, you may be charged to keep access to your email account.</a:t>
            </a:r>
          </a:p>
          <a:p>
            <a:pPr marL="457200" indent="-228600">
              <a:lnSpc>
                <a:spcPct val="120000"/>
              </a:lnSpc>
              <a:buFont typeface="Arial" panose="020B0604020202020204" pitchFamily="34" charset="0"/>
              <a:buChar char="•"/>
            </a:pPr>
            <a:r>
              <a:rPr lang="en-GB" sz="14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Feel free to use these built-in email services – and / or pick a different one if you like. You can have more than one email account, and this can sometimes be useful if you want to use one for friends and family contact, another one for online shopping etc</a:t>
            </a:r>
          </a:p>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There are different email service providers to choose from</a:t>
            </a: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Examples of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commonly used free email services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include: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u="sng">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hlinkClick r:id="rId3"/>
              </a:rPr>
              <a:t>Gmail</a:t>
            </a: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(provided by Google)</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hlinkClick r:id="rId4"/>
              </a:rPr>
              <a:t>AOL</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hlinkClick r:id="rId5"/>
              </a:rPr>
              <a:t>Hotmail</a:t>
            </a: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200" i="1" u="sng">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hlinkClick r:id="rId6"/>
              </a:rPr>
              <a:t>Outlook</a:t>
            </a: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(provided by Microsoft)</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none">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BT mail (</a:t>
            </a:r>
            <a:r>
              <a:rPr lang="en-GB" sz="1200" i="1" u="none" err="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btinternet</a:t>
            </a:r>
            <a:r>
              <a:rPr lang="en-GB" sz="1200" i="1" u="none">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a:t>
            </a:r>
            <a:endParaRPr lang="en-GB" sz="1400" u="none">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u="sng">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hlinkClick r:id="rId7"/>
              </a:rPr>
              <a:t>iCloud Mail</a:t>
            </a: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(for Apple device users)</a:t>
            </a:r>
            <a:r>
              <a:rPr lang="en-GB" sz="1200" b="1" kern="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457200" indent="-228600">
              <a:lnSpc>
                <a:spcPct val="120000"/>
              </a:lnSpc>
            </a:pP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457200" indent="-228600">
              <a:lnSpc>
                <a:spcPct val="120000"/>
              </a:lnSpc>
              <a:buFont typeface="Arial" panose="020B0604020202020204" pitchFamily="34" charset="0"/>
              <a:buChar char="•"/>
            </a:pPr>
            <a:r>
              <a:rPr lang="en-GB" sz="14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 here’s how to get set up – bear in mind that all email providers are slightly different, so today we’re looking at the general steps you need to take:</a:t>
            </a:r>
          </a:p>
          <a:p>
            <a:pPr marL="457200" marR="0" lvl="0" indent="-228600" algn="l" defTabSz="914400" rtl="0" eaLnBrk="1" fontAlgn="auto" latinLnBrk="0" hangingPunct="1">
              <a:lnSpc>
                <a:spcPct val="120000"/>
              </a:lnSpc>
              <a:spcBef>
                <a:spcPts val="0"/>
              </a:spcBef>
              <a:spcAft>
                <a:spcPts val="0"/>
              </a:spcAft>
              <a:buClrTx/>
              <a:buSzTx/>
              <a:buFontTx/>
              <a:buNone/>
              <a:tabLst/>
              <a:defRPr/>
            </a:pPr>
            <a:r>
              <a:rPr lang="en-GB" sz="18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if appropriate – for example, where all learners in the group will be setting up with the same email provider – this can be a hands-on activity</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indent="-228600">
              <a:lnSpc>
                <a:spcPct val="120000"/>
              </a:lnSpc>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First, decide whether you’re going to use a built-in email service or create an account in a different one. If you want a new one, open your web browser and find the website for the one you want – for example, Google or AOL</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Now look for an option that says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"Sign Up"</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or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"Create Account."</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b="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need to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fill in your details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this is likely to include your name, phone number and date of birth. </a:t>
            </a:r>
          </a:p>
          <a:p>
            <a:pPr marL="342900" lvl="0" indent="-34290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You’ll also get the chance to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pick an email address</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Sometimes, they will suggest one, based on your name. You can choose one they suggest or create one you prefer. They will then check to see if someone’s already registered that address – if no one has, it’s all yours! So you might need to try a few options, if the first one you come up with is already taken. Once you have one, you’ll be asked to set up a password for it, too</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To prove you're not a robot, you might be asked to solve a puzzle. It's usually something simple like selecting images with cars or traffic lights. Alternatively, you might receive a text message with a code to </a:t>
            </a:r>
            <a:r>
              <a:rPr lang="en-GB" sz="12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verify your phone number</a:t>
            </a: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Enter this code (if it asks you to)</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GB" sz="14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Usually, there will be a box to tick or a button to click that says you </a:t>
            </a:r>
            <a:r>
              <a:rPr lang="en-GB" sz="1400" b="1"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agree to the terms and conditions</a:t>
            </a:r>
            <a:r>
              <a:rPr lang="en-GB" sz="14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Arial" panose="020B0604020202020204" pitchFamily="34" charset="0"/>
              <a:buChar char="•"/>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Once you’re done, it will take you to your new email inbox. You can now send and receive emails</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228600" indent="-228600">
              <a:lnSpc>
                <a:spcPct val="120000"/>
              </a:lnSpc>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tabLst>
                <a:tab pos="457200" algn="l"/>
              </a:tabLst>
            </a:pPr>
            <a:r>
              <a:rPr lang="en-GB" sz="12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 couple of things to note before we continue:</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You can access email on various devices, like phones, tablets, laptops, or computers</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742950" lvl="1" indent="-285750">
              <a:lnSpc>
                <a:spcPct val="120000"/>
              </a:lnSpc>
              <a:buFont typeface="Courier New" panose="02070309020205020404" pitchFamily="49" charset="0"/>
              <a:buChar char="o"/>
              <a:tabLst>
                <a:tab pos="914400" algn="l"/>
              </a:tabLst>
            </a:pPr>
            <a:r>
              <a:rPr lang="en-GB" sz="12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Most devices have built-in email apps, and you can also download email apps from app stores or browsers</a:t>
            </a:r>
            <a:endParaRPr lang="en-GB" sz="14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457200" indent="-228600">
              <a:lnSpc>
                <a:spcPct val="120000"/>
              </a:lnSpc>
              <a:spcAft>
                <a:spcPts val="1200"/>
              </a:spcAft>
            </a:pPr>
            <a:r>
              <a:rPr lang="en-GB" sz="12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r>
              <a:rPr lang="en-GB" sz="12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If this is not done as a practical activity in the session, encourage learners to think about / discuss the email service(s) that meet their needs</a:t>
            </a:r>
            <a:endParaRPr lang="en-GB" sz="14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58109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grpSp>
        <p:nvGrpSpPr>
          <p:cNvPr id="6" name="Group 5">
            <a:extLst>
              <a:ext uri="{FF2B5EF4-FFF2-40B4-BE49-F238E27FC236}">
                <a16:creationId xmlns:a16="http://schemas.microsoft.com/office/drawing/2014/main" id="{1D0218E0-AC86-A441-0008-42772FC04570}"/>
              </a:ext>
            </a:extLst>
          </p:cNvPr>
          <p:cNvGrpSpPr/>
          <p:nvPr userDrawn="1"/>
        </p:nvGrpSpPr>
        <p:grpSpPr>
          <a:xfrm>
            <a:off x="741760" y="1624457"/>
            <a:ext cx="10669489" cy="5055537"/>
            <a:chOff x="741760" y="1624457"/>
            <a:chExt cx="10669489" cy="5055537"/>
          </a:xfrm>
        </p:grpSpPr>
        <p:pic>
          <p:nvPicPr>
            <p:cNvPr id="3" name="Picture 2">
              <a:extLst>
                <a:ext uri="{FF2B5EF4-FFF2-40B4-BE49-F238E27FC236}">
                  <a16:creationId xmlns:a16="http://schemas.microsoft.com/office/drawing/2014/main" id="{A1B48D0A-BDA0-6AAF-5FA4-265FA95649B4}"/>
                </a:ext>
              </a:extLst>
            </p:cNvPr>
            <p:cNvPicPr>
              <a:picLocks noChangeAspect="1"/>
            </p:cNvPicPr>
            <p:nvPr userDrawn="1"/>
          </p:nvPicPr>
          <p:blipFill>
            <a:blip r:embed="rId2"/>
            <a:stretch>
              <a:fillRect/>
            </a:stretch>
          </p:blipFill>
          <p:spPr>
            <a:xfrm>
              <a:off x="741760" y="1624457"/>
              <a:ext cx="10669489" cy="4772691"/>
            </a:xfrm>
            <a:prstGeom prst="rect">
              <a:avLst/>
            </a:prstGeom>
          </p:spPr>
        </p:pic>
        <p:pic>
          <p:nvPicPr>
            <p:cNvPr id="5" name="Picture 4">
              <a:extLst>
                <a:ext uri="{FF2B5EF4-FFF2-40B4-BE49-F238E27FC236}">
                  <a16:creationId xmlns:a16="http://schemas.microsoft.com/office/drawing/2014/main" id="{CB86ACFC-7E9C-7CB7-919B-74DE2C6C6DAB}"/>
                </a:ext>
              </a:extLst>
            </p:cNvPr>
            <p:cNvPicPr>
              <a:picLocks noChangeAspect="1"/>
            </p:cNvPicPr>
            <p:nvPr userDrawn="1"/>
          </p:nvPicPr>
          <p:blipFill>
            <a:blip r:embed="rId3"/>
            <a:stretch>
              <a:fillRect/>
            </a:stretch>
          </p:blipFill>
          <p:spPr>
            <a:xfrm>
              <a:off x="2156419" y="6041730"/>
              <a:ext cx="7840169" cy="638264"/>
            </a:xfrm>
            <a:prstGeom prst="rect">
              <a:avLst/>
            </a:prstGeom>
          </p:spPr>
        </p:pic>
      </p:gr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08659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277178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620019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712413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43121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3253138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9153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6922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26877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51301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
        <p:nvSpPr>
          <p:cNvPr id="3" name="TextBox 2">
            <a:extLst>
              <a:ext uri="{FF2B5EF4-FFF2-40B4-BE49-F238E27FC236}">
                <a16:creationId xmlns:a16="http://schemas.microsoft.com/office/drawing/2014/main" id="{52E9C9A7-A239-0325-DB53-3E76E65BDB7D}"/>
              </a:ext>
            </a:extLst>
          </p:cNvPr>
          <p:cNvSpPr txBox="1"/>
          <p:nvPr userDrawn="1">
            <p:extLst>
              <p:ext uri="{1162E1C5-73C7-4A58-AE30-91384D911F3F}">
                <p184:classification xmlns:p184="http://schemas.microsoft.com/office/powerpoint/2018/4/main" val="hdr"/>
              </p:ext>
            </p:extLst>
          </p:nvPr>
        </p:nvSpPr>
        <p:spPr>
          <a:xfrm>
            <a:off x="63500" y="63500"/>
            <a:ext cx="1382713"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Classification: Limited</a:t>
            </a:r>
          </a:p>
        </p:txBody>
      </p:sp>
      <p:sp>
        <p:nvSpPr>
          <p:cNvPr id="2" name="Rectangle 1">
            <a:extLst>
              <a:ext uri="{FF2B5EF4-FFF2-40B4-BE49-F238E27FC236}">
                <a16:creationId xmlns:a16="http://schemas.microsoft.com/office/drawing/2014/main" id="{45405902-D6B8-6D09-A456-E3248B2D8638}"/>
              </a:ext>
            </a:extLst>
          </p:cNvPr>
          <p:cNvSpPr/>
          <p:nvPr userDrawn="1"/>
        </p:nvSpPr>
        <p:spPr>
          <a:xfrm>
            <a:off x="0" y="0"/>
            <a:ext cx="1435947" cy="2980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37526391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Socialising online</a:t>
            </a:r>
          </a:p>
        </p:txBody>
      </p:sp>
      <p:pic>
        <p:nvPicPr>
          <p:cNvPr id="4" name="Picture Placeholder 3">
            <a:extLst>
              <a:ext uri="{FF2B5EF4-FFF2-40B4-BE49-F238E27FC236}">
                <a16:creationId xmlns:a16="http://schemas.microsoft.com/office/drawing/2014/main" id="{A987B270-3A3E-C0BB-E18B-8126681388C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E086861-3480-BDD7-E241-65DBC35E269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74E9DAA-16B3-0F40-624E-20F8BBA7F19F}"/>
              </a:ext>
            </a:extLst>
          </p:cNvPr>
          <p:cNvSpPr>
            <a:spLocks noGrp="1"/>
          </p:cNvSpPr>
          <p:nvPr>
            <p:ph type="body" sz="quarter" idx="11"/>
          </p:nvPr>
        </p:nvSpPr>
        <p:spPr/>
        <p:txBody>
          <a:bodyPr/>
          <a:lstStyle/>
          <a:p>
            <a:r>
              <a:rPr lang="en-GB"/>
              <a:t>Sending emails</a:t>
            </a:r>
          </a:p>
        </p:txBody>
      </p:sp>
      <p:sp>
        <p:nvSpPr>
          <p:cNvPr id="6" name="Text Placeholder 5">
            <a:extLst>
              <a:ext uri="{FF2B5EF4-FFF2-40B4-BE49-F238E27FC236}">
                <a16:creationId xmlns:a16="http://schemas.microsoft.com/office/drawing/2014/main" id="{5982E231-164B-8694-FA03-A5D7B0D1A22C}"/>
              </a:ext>
            </a:extLst>
          </p:cNvPr>
          <p:cNvSpPr>
            <a:spLocks noGrp="1"/>
          </p:cNvSpPr>
          <p:nvPr>
            <p:ph type="body" sz="quarter" idx="12"/>
          </p:nvPr>
        </p:nvSpPr>
        <p:spPr/>
        <p:txBody>
          <a:bodyPr/>
          <a:lstStyle/>
          <a:p>
            <a:r>
              <a:rPr lang="en-GB"/>
              <a:t>Start a new email</a:t>
            </a:r>
          </a:p>
          <a:p>
            <a:r>
              <a:rPr lang="en-GB"/>
              <a:t>Give it a subject</a:t>
            </a:r>
          </a:p>
          <a:p>
            <a:r>
              <a:rPr lang="en-GB"/>
              <a:t>Write your message</a:t>
            </a:r>
          </a:p>
          <a:p>
            <a:r>
              <a:rPr lang="en-GB"/>
              <a:t>Say who you want to receive it</a:t>
            </a:r>
          </a:p>
          <a:p>
            <a:r>
              <a:rPr lang="en-GB"/>
              <a:t>Check … then Send!</a:t>
            </a:r>
          </a:p>
        </p:txBody>
      </p:sp>
    </p:spTree>
    <p:extLst>
      <p:ext uri="{BB962C8B-B14F-4D97-AF65-F5344CB8AC3E}">
        <p14:creationId xmlns:p14="http://schemas.microsoft.com/office/powerpoint/2010/main" val="169718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30BE84A-3DFC-31FC-D632-C01EC82B701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Messaging apps</a:t>
            </a:r>
          </a:p>
        </p:txBody>
      </p:sp>
      <p:sp>
        <p:nvSpPr>
          <p:cNvPr id="5" name="Text Placeholder 4">
            <a:extLst>
              <a:ext uri="{FF2B5EF4-FFF2-40B4-BE49-F238E27FC236}">
                <a16:creationId xmlns:a16="http://schemas.microsoft.com/office/drawing/2014/main" id="{BD2F233E-D687-E6BB-7D9A-520B70073887}"/>
              </a:ext>
            </a:extLst>
          </p:cNvPr>
          <p:cNvSpPr>
            <a:spLocks noGrp="1"/>
          </p:cNvSpPr>
          <p:nvPr>
            <p:ph type="body" sz="quarter" idx="12"/>
          </p:nvPr>
        </p:nvSpPr>
        <p:spPr/>
        <p:txBody>
          <a:bodyPr/>
          <a:lstStyle/>
          <a:p>
            <a:pPr marL="514350" indent="-514350">
              <a:buFont typeface="+mj-lt"/>
              <a:buAutoNum type="arabicPeriod"/>
            </a:pPr>
            <a:r>
              <a:rPr lang="en-GB"/>
              <a:t>Choose your app</a:t>
            </a:r>
          </a:p>
          <a:p>
            <a:pPr marL="514350" indent="-514350">
              <a:buFont typeface="+mj-lt"/>
              <a:buAutoNum type="arabicPeriod"/>
            </a:pPr>
            <a:r>
              <a:rPr lang="en-GB"/>
              <a:t>Download the app</a:t>
            </a:r>
          </a:p>
          <a:p>
            <a:pPr marL="514350" indent="-514350">
              <a:buFont typeface="+mj-lt"/>
              <a:buAutoNum type="arabicPeriod"/>
            </a:pPr>
            <a:r>
              <a:rPr lang="en-GB"/>
              <a:t>Register</a:t>
            </a:r>
          </a:p>
          <a:p>
            <a:pPr marL="514350" indent="-514350">
              <a:buFont typeface="+mj-lt"/>
              <a:buAutoNum type="arabicPeriod"/>
            </a:pPr>
            <a:r>
              <a:rPr lang="en-GB"/>
              <a:t>Add contacts</a:t>
            </a:r>
          </a:p>
          <a:p>
            <a:pPr marL="514350" indent="-514350">
              <a:buFont typeface="+mj-lt"/>
              <a:buAutoNum type="arabicPeriod"/>
            </a:pPr>
            <a:r>
              <a:rPr lang="en-GB"/>
              <a:t>Adjust your privacy settings</a:t>
            </a:r>
          </a:p>
        </p:txBody>
      </p:sp>
    </p:spTree>
    <p:extLst>
      <p:ext uri="{BB962C8B-B14F-4D97-AF65-F5344CB8AC3E}">
        <p14:creationId xmlns:p14="http://schemas.microsoft.com/office/powerpoint/2010/main" val="196322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AC82851-BCD2-B177-62AF-7116259E73C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Sending a message</a:t>
            </a:r>
          </a:p>
        </p:txBody>
      </p:sp>
      <p:sp>
        <p:nvSpPr>
          <p:cNvPr id="7" name="Text Placeholder 6">
            <a:extLst>
              <a:ext uri="{FF2B5EF4-FFF2-40B4-BE49-F238E27FC236}">
                <a16:creationId xmlns:a16="http://schemas.microsoft.com/office/drawing/2014/main" id="{611393FA-AB5C-9185-78E0-D42482EF5648}"/>
              </a:ext>
            </a:extLst>
          </p:cNvPr>
          <p:cNvSpPr>
            <a:spLocks noGrp="1"/>
          </p:cNvSpPr>
          <p:nvPr>
            <p:ph type="body" sz="quarter" idx="12"/>
          </p:nvPr>
        </p:nvSpPr>
        <p:spPr/>
        <p:txBody>
          <a:bodyPr/>
          <a:lstStyle/>
          <a:p>
            <a:pPr marL="514338" indent="-514338">
              <a:buFont typeface="+mj-lt"/>
              <a:buAutoNum type="arabicPeriod"/>
            </a:pPr>
            <a:r>
              <a:rPr lang="en-GB"/>
              <a:t>Start a new chat</a:t>
            </a:r>
          </a:p>
          <a:p>
            <a:pPr marL="514338" indent="-514338">
              <a:buFont typeface="+mj-lt"/>
              <a:buAutoNum type="arabicPeriod"/>
            </a:pPr>
            <a:r>
              <a:rPr lang="en-GB"/>
              <a:t>Pick who you’re messaging</a:t>
            </a:r>
          </a:p>
          <a:p>
            <a:pPr marL="514338" indent="-514338">
              <a:buFont typeface="+mj-lt"/>
              <a:buAutoNum type="arabicPeriod"/>
            </a:pPr>
            <a:r>
              <a:rPr lang="en-GB"/>
              <a:t>Write (or speak) your message</a:t>
            </a:r>
          </a:p>
          <a:p>
            <a:pPr marL="514338" indent="-514338">
              <a:buFont typeface="+mj-lt"/>
              <a:buAutoNum type="arabicPeriod"/>
            </a:pPr>
            <a:r>
              <a:rPr lang="en-GB"/>
              <a:t>Add photos or files – if you want</a:t>
            </a:r>
          </a:p>
          <a:p>
            <a:pPr marL="514338" indent="-514338">
              <a:buFont typeface="+mj-lt"/>
              <a:buAutoNum type="arabicPeriod"/>
            </a:pPr>
            <a:r>
              <a:rPr lang="en-GB"/>
              <a:t>Send your message</a:t>
            </a:r>
          </a:p>
          <a:p>
            <a:pPr marL="514338" indent="-514338">
              <a:buFont typeface="+mj-lt"/>
              <a:buAutoNum type="arabicPeriod"/>
            </a:pPr>
            <a:r>
              <a:rPr lang="en-GB"/>
              <a:t>Check message status</a:t>
            </a:r>
          </a:p>
        </p:txBody>
      </p:sp>
    </p:spTree>
    <p:extLst>
      <p:ext uri="{BB962C8B-B14F-4D97-AF65-F5344CB8AC3E}">
        <p14:creationId xmlns:p14="http://schemas.microsoft.com/office/powerpoint/2010/main" val="4534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a:t>Which of these do you think is the most secure?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p:txBody>
          <a:bodyPr/>
          <a:lstStyle/>
          <a:p>
            <a:pPr marL="514338" indent="-514338">
              <a:buFont typeface="+mj-lt"/>
              <a:buAutoNum type="alphaUcPeriod"/>
            </a:pPr>
            <a:r>
              <a:rPr lang="en-GB"/>
              <a:t>Email</a:t>
            </a:r>
          </a:p>
          <a:p>
            <a:pPr marL="514338" indent="-514338">
              <a:buFont typeface="+mj-lt"/>
              <a:buAutoNum type="alphaUcPeriod"/>
            </a:pPr>
            <a:r>
              <a:rPr lang="en-GB"/>
              <a:t>Instant messaging </a:t>
            </a:r>
          </a:p>
          <a:p>
            <a:pPr marL="514338" indent="-514338">
              <a:buFont typeface="+mj-lt"/>
              <a:buAutoNum type="alphaUcPeriod"/>
            </a:pPr>
            <a:r>
              <a:rPr lang="en-GB"/>
              <a:t>Online chat</a:t>
            </a:r>
          </a:p>
        </p:txBody>
      </p:sp>
    </p:spTree>
    <p:extLst>
      <p:ext uri="{BB962C8B-B14F-4D97-AF65-F5344CB8AC3E}">
        <p14:creationId xmlns:p14="http://schemas.microsoft.com/office/powerpoint/2010/main" val="165728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F5AD2E9-1AB2-163F-9FB4-8C56F72E4D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a:fillRect/>
          </a:stretch>
        </p:blipFill>
        <p:spPr/>
      </p:pic>
      <p:sp>
        <p:nvSpPr>
          <p:cNvPr id="6" name="Text Placeholder 5">
            <a:extLst>
              <a:ext uri="{FF2B5EF4-FFF2-40B4-BE49-F238E27FC236}">
                <a16:creationId xmlns:a16="http://schemas.microsoft.com/office/drawing/2014/main" id="{D004487E-6E1E-AB14-A785-BEA48CAA32EB}"/>
              </a:ext>
            </a:extLst>
          </p:cNvPr>
          <p:cNvSpPr>
            <a:spLocks noGrp="1"/>
          </p:cNvSpPr>
          <p:nvPr>
            <p:ph type="body" sz="quarter" idx="11"/>
          </p:nvPr>
        </p:nvSpPr>
        <p:spPr/>
        <p:txBody>
          <a:bodyPr/>
          <a:lstStyle/>
          <a:p>
            <a:r>
              <a:rPr lang="en-GB"/>
              <a:t>Voice and video calls</a:t>
            </a:r>
          </a:p>
        </p:txBody>
      </p:sp>
    </p:spTree>
    <p:extLst>
      <p:ext uri="{BB962C8B-B14F-4D97-AF65-F5344CB8AC3E}">
        <p14:creationId xmlns:p14="http://schemas.microsoft.com/office/powerpoint/2010/main" val="84642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a:t>Video calling tools</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a:xfrm>
            <a:off x="741760" y="2000840"/>
            <a:ext cx="6524672" cy="3920345"/>
          </a:xfrm>
        </p:spPr>
        <p:txBody>
          <a:bodyPr lIns="91440" tIns="45720" rIns="91440" bIns="45720" anchor="ctr"/>
          <a:lstStyle/>
          <a:p>
            <a:pPr marL="514338" indent="-514338">
              <a:buFont typeface="Arial" panose="020B0604020202020204" pitchFamily="34" charset="0"/>
              <a:buChar char="•"/>
            </a:pPr>
            <a:r>
              <a:rPr lang="en-GB">
                <a:latin typeface="Lloyds Bank Jack Medium"/>
              </a:rPr>
              <a:t>Calls and videos use Wi-Fi (or mobile data)</a:t>
            </a:r>
          </a:p>
          <a:p>
            <a:pPr marL="514338" indent="-514338">
              <a:buFont typeface="Arial" panose="020B0604020202020204" pitchFamily="34" charset="0"/>
              <a:buChar char="•"/>
            </a:pPr>
            <a:r>
              <a:rPr lang="en-GB">
                <a:latin typeface="Lloyds Bank Jack Medium"/>
              </a:rPr>
              <a:t>Check your camera or webcam </a:t>
            </a:r>
          </a:p>
          <a:p>
            <a:pPr marL="514338" indent="-514338">
              <a:buFont typeface="Arial" panose="020B0604020202020204" pitchFamily="34" charset="0"/>
              <a:buChar char="•"/>
            </a:pPr>
            <a:r>
              <a:rPr lang="en-GB"/>
              <a:t>Picking the right tool – what do you want to do?</a:t>
            </a:r>
          </a:p>
        </p:txBody>
      </p:sp>
    </p:spTree>
    <p:extLst>
      <p:ext uri="{BB962C8B-B14F-4D97-AF65-F5344CB8AC3E}">
        <p14:creationId xmlns:p14="http://schemas.microsoft.com/office/powerpoint/2010/main" val="215297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57540E7-5576-E408-DB30-7BB0C770932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954445B5-2E95-7501-BAEE-AEFBAC7FB725}"/>
              </a:ext>
            </a:extLst>
          </p:cNvPr>
          <p:cNvSpPr>
            <a:spLocks noGrp="1"/>
          </p:cNvSpPr>
          <p:nvPr>
            <p:ph type="body" sz="quarter" idx="11"/>
          </p:nvPr>
        </p:nvSpPr>
        <p:spPr/>
        <p:txBody>
          <a:bodyPr/>
          <a:lstStyle/>
          <a:p>
            <a:r>
              <a:rPr lang="en-GB"/>
              <a:t>Making your first call</a:t>
            </a:r>
          </a:p>
        </p:txBody>
      </p:sp>
      <p:sp>
        <p:nvSpPr>
          <p:cNvPr id="7" name="Text Placeholder 6">
            <a:extLst>
              <a:ext uri="{FF2B5EF4-FFF2-40B4-BE49-F238E27FC236}">
                <a16:creationId xmlns:a16="http://schemas.microsoft.com/office/drawing/2014/main" id="{D26A96FE-6B7A-2162-1A9C-4725F49DA095}"/>
              </a:ext>
            </a:extLst>
          </p:cNvPr>
          <p:cNvSpPr>
            <a:spLocks noGrp="1"/>
          </p:cNvSpPr>
          <p:nvPr>
            <p:ph type="body" sz="quarter" idx="12"/>
          </p:nvPr>
        </p:nvSpPr>
        <p:spPr/>
        <p:txBody>
          <a:bodyPr lIns="91440" tIns="45720" rIns="91440" bIns="45720" anchor="ctr"/>
          <a:lstStyle/>
          <a:p>
            <a:pPr marL="514338" indent="-514338">
              <a:buFont typeface="+mj-lt"/>
              <a:buAutoNum type="arabicPeriod"/>
            </a:pPr>
            <a:r>
              <a:rPr lang="en-GB">
                <a:latin typeface="Lloyds Bank Jack Medium"/>
              </a:rPr>
              <a:t>Choose your tool</a:t>
            </a:r>
          </a:p>
          <a:p>
            <a:pPr marL="514338" indent="-514338">
              <a:buAutoNum type="arabicPeriod"/>
            </a:pPr>
            <a:r>
              <a:rPr lang="en-GB">
                <a:latin typeface="Lloyds Bank Jack Medium"/>
              </a:rPr>
              <a:t>Add contacts</a:t>
            </a:r>
          </a:p>
          <a:p>
            <a:pPr marL="514338" indent="-514338">
              <a:buFont typeface="+mj-lt"/>
              <a:buAutoNum type="arabicPeriod"/>
            </a:pPr>
            <a:r>
              <a:rPr lang="en-GB"/>
              <a:t>Pick who you want to call</a:t>
            </a:r>
          </a:p>
          <a:p>
            <a:pPr marL="514338" indent="-514338">
              <a:buFont typeface="+mj-lt"/>
              <a:buAutoNum type="arabicPeriod"/>
            </a:pPr>
            <a:r>
              <a:rPr lang="en-GB"/>
              <a:t>Click the call button</a:t>
            </a:r>
          </a:p>
        </p:txBody>
      </p:sp>
    </p:spTree>
    <p:extLst>
      <p:ext uri="{BB962C8B-B14F-4D97-AF65-F5344CB8AC3E}">
        <p14:creationId xmlns:p14="http://schemas.microsoft.com/office/powerpoint/2010/main" val="208517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a:t>Which tool is best?</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261633"/>
            <a:ext cx="6390560" cy="3920345"/>
          </a:xfrm>
        </p:spPr>
        <p:txBody>
          <a:bodyPr/>
          <a:lstStyle/>
          <a:p>
            <a:pPr marL="514350" indent="-514350">
              <a:buFont typeface="+mj-lt"/>
              <a:buAutoNum type="alphaUcPeriod"/>
            </a:pPr>
            <a:r>
              <a:rPr lang="en-GB"/>
              <a:t>Zoom</a:t>
            </a:r>
          </a:p>
          <a:p>
            <a:pPr marL="514350" indent="-514350">
              <a:buFont typeface="+mj-lt"/>
              <a:buAutoNum type="alphaUcPeriod"/>
            </a:pPr>
            <a:r>
              <a:rPr lang="en-GB"/>
              <a:t>FaceTime </a:t>
            </a:r>
          </a:p>
          <a:p>
            <a:pPr marL="514350" indent="-514350">
              <a:buFont typeface="+mj-lt"/>
              <a:buAutoNum type="alphaUcPeriod"/>
            </a:pPr>
            <a:r>
              <a:rPr lang="en-GB"/>
              <a:t>WhatsApp</a:t>
            </a:r>
          </a:p>
        </p:txBody>
      </p:sp>
      <p:sp>
        <p:nvSpPr>
          <p:cNvPr id="2" name="TextBox 1">
            <a:extLst>
              <a:ext uri="{FF2B5EF4-FFF2-40B4-BE49-F238E27FC236}">
                <a16:creationId xmlns:a16="http://schemas.microsoft.com/office/drawing/2014/main" id="{7BD9BF5D-0195-AF77-78E9-1DE76A97A6B5}"/>
              </a:ext>
            </a:extLst>
          </p:cNvPr>
          <p:cNvSpPr txBox="1"/>
          <p:nvPr/>
        </p:nvSpPr>
        <p:spPr>
          <a:xfrm>
            <a:off x="1094282" y="1558977"/>
            <a:ext cx="9953469" cy="1077218"/>
          </a:xfrm>
          <a:prstGeom prst="rect">
            <a:avLst/>
          </a:prstGeom>
          <a:noFill/>
        </p:spPr>
        <p:txBody>
          <a:bodyPr wrap="square" rtlCol="0">
            <a:spAutoFit/>
          </a:bodyPr>
          <a:lstStyle/>
          <a:p>
            <a:r>
              <a:rPr lang="en-GB" sz="3200">
                <a:solidFill>
                  <a:srgbClr val="024731"/>
                </a:solidFill>
                <a:latin typeface="Lloyds Bank Jack Medium" panose="02000606060000020004" pitchFamily="50" charset="0"/>
              </a:rPr>
              <a:t>Your friend has a new laptop and wants to make a video call. Which tool would you recommend?</a:t>
            </a:r>
          </a:p>
        </p:txBody>
      </p:sp>
    </p:spTree>
    <p:extLst>
      <p:ext uri="{BB962C8B-B14F-4D97-AF65-F5344CB8AC3E}">
        <p14:creationId xmlns:p14="http://schemas.microsoft.com/office/powerpoint/2010/main" val="171676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3E0B393-37E8-A3EA-C160-F711A2AC598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9" name="Text Placeholder 8">
            <a:extLst>
              <a:ext uri="{FF2B5EF4-FFF2-40B4-BE49-F238E27FC236}">
                <a16:creationId xmlns:a16="http://schemas.microsoft.com/office/drawing/2014/main" id="{09A2C410-5764-698B-FD8B-03BEAB61A282}"/>
              </a:ext>
            </a:extLst>
          </p:cNvPr>
          <p:cNvSpPr>
            <a:spLocks noGrp="1"/>
          </p:cNvSpPr>
          <p:nvPr>
            <p:ph type="body" sz="quarter" idx="11"/>
          </p:nvPr>
        </p:nvSpPr>
        <p:spPr/>
        <p:txBody>
          <a:bodyPr/>
          <a:lstStyle/>
          <a:p>
            <a:r>
              <a:rPr lang="en-GB"/>
              <a:t>Work video calls</a:t>
            </a:r>
          </a:p>
        </p:txBody>
      </p:sp>
      <p:sp>
        <p:nvSpPr>
          <p:cNvPr id="10" name="Text Placeholder 9">
            <a:extLst>
              <a:ext uri="{FF2B5EF4-FFF2-40B4-BE49-F238E27FC236}">
                <a16:creationId xmlns:a16="http://schemas.microsoft.com/office/drawing/2014/main" id="{2C91FA6E-B09D-1B85-A6F5-BDFC8A5B0718}"/>
              </a:ext>
            </a:extLst>
          </p:cNvPr>
          <p:cNvSpPr>
            <a:spLocks noGrp="1"/>
          </p:cNvSpPr>
          <p:nvPr>
            <p:ph type="body" sz="quarter" idx="12"/>
          </p:nvPr>
        </p:nvSpPr>
        <p:spPr/>
        <p:txBody>
          <a:bodyPr/>
          <a:lstStyle/>
          <a:p>
            <a:pPr marL="514350" indent="-514350">
              <a:buFont typeface="+mj-lt"/>
              <a:buAutoNum type="arabicPeriod"/>
            </a:pPr>
            <a:r>
              <a:rPr lang="en-GB"/>
              <a:t>Download</a:t>
            </a:r>
          </a:p>
          <a:p>
            <a:pPr marL="514350" indent="-514350">
              <a:buFont typeface="+mj-lt"/>
              <a:buAutoNum type="arabicPeriod"/>
            </a:pPr>
            <a:r>
              <a:rPr lang="en-GB"/>
              <a:t>Create an account</a:t>
            </a:r>
          </a:p>
          <a:p>
            <a:pPr marL="514350" indent="-514350">
              <a:buFont typeface="+mj-lt"/>
              <a:buAutoNum type="arabicPeriod"/>
            </a:pPr>
            <a:r>
              <a:rPr lang="en-GB"/>
              <a:t>Follow the instructions</a:t>
            </a:r>
          </a:p>
          <a:p>
            <a:pPr marL="514350" indent="-514350">
              <a:buFont typeface="+mj-lt"/>
              <a:buAutoNum type="arabicPeriod"/>
            </a:pPr>
            <a:r>
              <a:rPr lang="en-GB"/>
              <a:t>Set up or join a meeting</a:t>
            </a:r>
          </a:p>
        </p:txBody>
      </p:sp>
    </p:spTree>
    <p:extLst>
      <p:ext uri="{BB962C8B-B14F-4D97-AF65-F5344CB8AC3E}">
        <p14:creationId xmlns:p14="http://schemas.microsoft.com/office/powerpoint/2010/main" val="267224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6CD80A-FB1D-DCF8-6586-C95DE6A69D84}"/>
              </a:ext>
            </a:extLst>
          </p:cNvPr>
          <p:cNvSpPr>
            <a:spLocks noGrp="1"/>
          </p:cNvSpPr>
          <p:nvPr>
            <p:ph type="body" sz="quarter" idx="11"/>
          </p:nvPr>
        </p:nvSpPr>
        <p:spPr>
          <a:xfrm>
            <a:off x="941389" y="2975084"/>
            <a:ext cx="5154612" cy="985931"/>
          </a:xfrm>
        </p:spPr>
        <p:txBody>
          <a:bodyPr/>
          <a:lstStyle/>
          <a:p>
            <a:r>
              <a:rPr lang="en-GB"/>
              <a:t>Social media</a:t>
            </a:r>
          </a:p>
        </p:txBody>
      </p:sp>
      <p:pic>
        <p:nvPicPr>
          <p:cNvPr id="3" name="Picture Placeholder 2">
            <a:extLst>
              <a:ext uri="{FF2B5EF4-FFF2-40B4-BE49-F238E27FC236}">
                <a16:creationId xmlns:a16="http://schemas.microsoft.com/office/drawing/2014/main" id="{A630CF6B-6E6D-A967-BE07-439CE6596BE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5" r="135"/>
          <a:stretch/>
        </p:blipFill>
        <p:spPr/>
      </p:pic>
    </p:spTree>
    <p:extLst>
      <p:ext uri="{BB962C8B-B14F-4D97-AF65-F5344CB8AC3E}">
        <p14:creationId xmlns:p14="http://schemas.microsoft.com/office/powerpoint/2010/main" val="2856643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6E63FA-03CE-2ACC-2FFA-1B256F0BC5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B14AC1CC-5443-C672-E6E2-EB495010D4E5}"/>
              </a:ext>
            </a:extLst>
          </p:cNvPr>
          <p:cNvSpPr>
            <a:spLocks noGrp="1"/>
          </p:cNvSpPr>
          <p:nvPr>
            <p:ph type="body" sz="quarter" idx="11"/>
          </p:nvPr>
        </p:nvSpPr>
        <p:spPr/>
        <p:txBody>
          <a:bodyPr/>
          <a:lstStyle/>
          <a:p>
            <a:r>
              <a:rPr lang="en-GB"/>
              <a:t>Which one’s for you?</a:t>
            </a:r>
          </a:p>
        </p:txBody>
      </p:sp>
      <p:sp>
        <p:nvSpPr>
          <p:cNvPr id="4" name="Text Placeholder 3">
            <a:extLst>
              <a:ext uri="{FF2B5EF4-FFF2-40B4-BE49-F238E27FC236}">
                <a16:creationId xmlns:a16="http://schemas.microsoft.com/office/drawing/2014/main" id="{30AACAFF-5F36-AB2F-CA08-587199E7C9C1}"/>
              </a:ext>
            </a:extLst>
          </p:cNvPr>
          <p:cNvSpPr>
            <a:spLocks noGrp="1"/>
          </p:cNvSpPr>
          <p:nvPr>
            <p:ph type="body" sz="quarter" idx="12"/>
          </p:nvPr>
        </p:nvSpPr>
        <p:spPr/>
        <p:txBody>
          <a:bodyPr lIns="91440" tIns="45720" rIns="91440" bIns="45720" anchor="ctr"/>
          <a:lstStyle/>
          <a:p>
            <a:r>
              <a:rPr lang="en-GB"/>
              <a:t>What do I want to use it for?</a:t>
            </a:r>
          </a:p>
          <a:p>
            <a:endParaRPr lang="en-GB"/>
          </a:p>
          <a:p>
            <a:r>
              <a:rPr lang="en-GB">
                <a:latin typeface="Lloyds Bank Jack Medium"/>
              </a:rPr>
              <a:t>What do my friends use?</a:t>
            </a:r>
          </a:p>
          <a:p>
            <a:endParaRPr lang="en-GB"/>
          </a:p>
          <a:p>
            <a:r>
              <a:rPr lang="en-GB"/>
              <a:t>What is the security like?</a:t>
            </a:r>
          </a:p>
        </p:txBody>
      </p:sp>
    </p:spTree>
    <p:extLst>
      <p:ext uri="{BB962C8B-B14F-4D97-AF65-F5344CB8AC3E}">
        <p14:creationId xmlns:p14="http://schemas.microsoft.com/office/powerpoint/2010/main" val="177311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C670989-7F06-1793-434E-1B1F319E2EA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F5F302D8-C073-F061-A910-0C940780E41E}"/>
              </a:ext>
            </a:extLst>
          </p:cNvPr>
          <p:cNvSpPr>
            <a:spLocks noGrp="1"/>
          </p:cNvSpPr>
          <p:nvPr>
            <p:ph type="body" sz="quarter" idx="11"/>
          </p:nvPr>
        </p:nvSpPr>
        <p:spPr/>
        <p:txBody>
          <a:bodyPr/>
          <a:lstStyle/>
          <a:p>
            <a:r>
              <a:rPr lang="en-GB"/>
              <a:t>Using social media</a:t>
            </a:r>
          </a:p>
        </p:txBody>
      </p:sp>
      <p:sp>
        <p:nvSpPr>
          <p:cNvPr id="7" name="Text Placeholder 6">
            <a:extLst>
              <a:ext uri="{FF2B5EF4-FFF2-40B4-BE49-F238E27FC236}">
                <a16:creationId xmlns:a16="http://schemas.microsoft.com/office/drawing/2014/main" id="{E023C092-A68E-3199-5600-F766665B2361}"/>
              </a:ext>
            </a:extLst>
          </p:cNvPr>
          <p:cNvSpPr>
            <a:spLocks noGrp="1"/>
          </p:cNvSpPr>
          <p:nvPr>
            <p:ph type="body" sz="quarter" idx="12"/>
          </p:nvPr>
        </p:nvSpPr>
        <p:spPr/>
        <p:txBody>
          <a:bodyPr/>
          <a:lstStyle/>
          <a:p>
            <a:r>
              <a:rPr lang="en-GB"/>
              <a:t>Calls, video calls and messages</a:t>
            </a:r>
          </a:p>
          <a:p>
            <a:endParaRPr lang="en-GB"/>
          </a:p>
          <a:p>
            <a:r>
              <a:rPr lang="en-GB"/>
              <a:t>Sharing text, photos and videos</a:t>
            </a:r>
          </a:p>
          <a:p>
            <a:endParaRPr lang="en-GB"/>
          </a:p>
          <a:p>
            <a:r>
              <a:rPr lang="en-GB"/>
              <a:t>Friends, followers and groups</a:t>
            </a:r>
          </a:p>
          <a:p>
            <a:endParaRPr lang="en-GB"/>
          </a:p>
          <a:p>
            <a:r>
              <a:rPr lang="en-GB"/>
              <a:t>Your profile</a:t>
            </a:r>
          </a:p>
        </p:txBody>
      </p:sp>
    </p:spTree>
    <p:extLst>
      <p:ext uri="{BB962C8B-B14F-4D97-AF65-F5344CB8AC3E}">
        <p14:creationId xmlns:p14="http://schemas.microsoft.com/office/powerpoint/2010/main" val="150276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a:xfrm>
            <a:off x="741760" y="2555474"/>
            <a:ext cx="3908977" cy="3920345"/>
          </a:xfrm>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a:t>Social media – your choice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4759877" y="2606403"/>
            <a:ext cx="7132320" cy="3920345"/>
          </a:xfrm>
        </p:spPr>
        <p:txBody>
          <a:bodyPr/>
          <a:lstStyle/>
          <a:p>
            <a:pPr marL="514350" indent="-514350">
              <a:buFont typeface="+mj-lt"/>
              <a:buAutoNum type="alphaUcPeriod"/>
            </a:pPr>
            <a:r>
              <a:rPr lang="en-GB"/>
              <a:t>Photo-sharing sites</a:t>
            </a:r>
          </a:p>
          <a:p>
            <a:pPr marL="514350" indent="-514350">
              <a:buFont typeface="+mj-lt"/>
              <a:buAutoNum type="alphaUcPeriod"/>
            </a:pPr>
            <a:r>
              <a:rPr lang="en-GB"/>
              <a:t>Apps where I can see or share videos</a:t>
            </a:r>
          </a:p>
          <a:p>
            <a:pPr marL="514350" indent="-514350">
              <a:buFont typeface="+mj-lt"/>
              <a:buAutoNum type="alphaUcPeriod"/>
            </a:pPr>
            <a:r>
              <a:rPr lang="en-GB"/>
              <a:t>Somewhere to chat with friends or meet new people</a:t>
            </a:r>
          </a:p>
          <a:p>
            <a:pPr marL="514350" indent="-514350">
              <a:buFont typeface="+mj-lt"/>
              <a:buAutoNum type="alphaUcPeriod"/>
            </a:pPr>
            <a:r>
              <a:rPr lang="en-GB"/>
              <a:t>A place to share my CV or find work</a:t>
            </a:r>
          </a:p>
        </p:txBody>
      </p:sp>
      <p:sp>
        <p:nvSpPr>
          <p:cNvPr id="2" name="TextBox 1">
            <a:extLst>
              <a:ext uri="{FF2B5EF4-FFF2-40B4-BE49-F238E27FC236}">
                <a16:creationId xmlns:a16="http://schemas.microsoft.com/office/drawing/2014/main" id="{7BD9BF5D-0195-AF77-78E9-1DE76A97A6B5}"/>
              </a:ext>
            </a:extLst>
          </p:cNvPr>
          <p:cNvSpPr txBox="1"/>
          <p:nvPr/>
        </p:nvSpPr>
        <p:spPr>
          <a:xfrm>
            <a:off x="1094282" y="1558977"/>
            <a:ext cx="9953469" cy="1077218"/>
          </a:xfrm>
          <a:prstGeom prst="rect">
            <a:avLst/>
          </a:prstGeom>
          <a:noFill/>
        </p:spPr>
        <p:txBody>
          <a:bodyPr wrap="square" rtlCol="0">
            <a:spAutoFit/>
          </a:bodyPr>
          <a:lstStyle/>
          <a:p>
            <a:r>
              <a:rPr lang="en-GB" sz="3200">
                <a:solidFill>
                  <a:srgbClr val="024731"/>
                </a:solidFill>
                <a:latin typeface="Lloyds Bank Jack Medium" panose="02000606060000020004" pitchFamily="50" charset="0"/>
              </a:rPr>
              <a:t>Based on what you’ve seen and heard, which of these options do you like? It might be more than one!</a:t>
            </a:r>
          </a:p>
        </p:txBody>
      </p:sp>
    </p:spTree>
    <p:extLst>
      <p:ext uri="{BB962C8B-B14F-4D97-AF65-F5344CB8AC3E}">
        <p14:creationId xmlns:p14="http://schemas.microsoft.com/office/powerpoint/2010/main" val="39114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E5CC191-F978-9761-07CA-61476F25E17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6" name="Text Placeholder 5">
            <a:extLst>
              <a:ext uri="{FF2B5EF4-FFF2-40B4-BE49-F238E27FC236}">
                <a16:creationId xmlns:a16="http://schemas.microsoft.com/office/drawing/2014/main" id="{B5458A52-F2A3-B652-44FD-1A856C68FD3A}"/>
              </a:ext>
            </a:extLst>
          </p:cNvPr>
          <p:cNvSpPr>
            <a:spLocks noGrp="1"/>
          </p:cNvSpPr>
          <p:nvPr>
            <p:ph type="body" sz="quarter" idx="11"/>
          </p:nvPr>
        </p:nvSpPr>
        <p:spPr/>
        <p:txBody>
          <a:bodyPr/>
          <a:lstStyle/>
          <a:p>
            <a:r>
              <a:rPr lang="en-GB"/>
              <a:t>Staying safe</a:t>
            </a:r>
          </a:p>
        </p:txBody>
      </p:sp>
      <p:sp>
        <p:nvSpPr>
          <p:cNvPr id="7" name="Text Placeholder 6">
            <a:extLst>
              <a:ext uri="{FF2B5EF4-FFF2-40B4-BE49-F238E27FC236}">
                <a16:creationId xmlns:a16="http://schemas.microsoft.com/office/drawing/2014/main" id="{D99B7974-7F35-FA15-8F94-9C4756BB267D}"/>
              </a:ext>
            </a:extLst>
          </p:cNvPr>
          <p:cNvSpPr>
            <a:spLocks noGrp="1"/>
          </p:cNvSpPr>
          <p:nvPr>
            <p:ph type="body" sz="quarter" idx="12"/>
          </p:nvPr>
        </p:nvSpPr>
        <p:spPr/>
        <p:txBody>
          <a:bodyPr/>
          <a:lstStyle/>
          <a:p>
            <a:pPr marL="457200" indent="-457200">
              <a:buFont typeface="Arial" panose="020B0604020202020204" pitchFamily="34" charset="0"/>
              <a:buChar char="•"/>
            </a:pPr>
            <a:r>
              <a:rPr lang="en-GB"/>
              <a:t>Profile information</a:t>
            </a:r>
          </a:p>
          <a:p>
            <a:pPr marL="457200" indent="-457200">
              <a:buFont typeface="Arial" panose="020B0604020202020204" pitchFamily="34" charset="0"/>
              <a:buChar char="•"/>
            </a:pPr>
            <a:r>
              <a:rPr lang="en-GB"/>
              <a:t>Post and content</a:t>
            </a:r>
          </a:p>
          <a:p>
            <a:pPr marL="457200" indent="-457200">
              <a:buFont typeface="Arial" panose="020B0604020202020204" pitchFamily="34" charset="0"/>
              <a:buChar char="•"/>
            </a:pPr>
            <a:r>
              <a:rPr lang="en-GB"/>
              <a:t>Friend requests</a:t>
            </a:r>
          </a:p>
          <a:p>
            <a:pPr marL="457200" indent="-457200">
              <a:buFont typeface="Arial" panose="020B0604020202020204" pitchFamily="34" charset="0"/>
              <a:buChar char="•"/>
            </a:pPr>
            <a:r>
              <a:rPr lang="en-GB"/>
              <a:t>Password security</a:t>
            </a:r>
          </a:p>
          <a:p>
            <a:pPr marL="457200" indent="-457200">
              <a:buFont typeface="Arial" panose="020B0604020202020204" pitchFamily="34" charset="0"/>
              <a:buChar char="•"/>
            </a:pPr>
            <a:r>
              <a:rPr lang="en-GB"/>
              <a:t>Privacy settings</a:t>
            </a:r>
          </a:p>
          <a:p>
            <a:pPr marL="457200" indent="-457200">
              <a:buFont typeface="Arial" panose="020B0604020202020204" pitchFamily="34" charset="0"/>
              <a:buChar char="•"/>
            </a:pPr>
            <a:r>
              <a:rPr lang="en-GB"/>
              <a:t>Report/block</a:t>
            </a:r>
          </a:p>
        </p:txBody>
      </p:sp>
    </p:spTree>
    <p:extLst>
      <p:ext uri="{BB962C8B-B14F-4D97-AF65-F5344CB8AC3E}">
        <p14:creationId xmlns:p14="http://schemas.microsoft.com/office/powerpoint/2010/main" val="174795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1431BFE-003F-4C5B-BD1E-046EE2D450E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AF574839-3817-5EF3-ABED-19F1F3014E5B}"/>
              </a:ext>
            </a:extLst>
          </p:cNvPr>
          <p:cNvSpPr>
            <a:spLocks noGrp="1"/>
          </p:cNvSpPr>
          <p:nvPr>
            <p:ph type="body" sz="quarter" idx="11"/>
          </p:nvPr>
        </p:nvSpPr>
        <p:spPr/>
        <p:txBody>
          <a:bodyPr/>
          <a:lstStyle/>
          <a:p>
            <a:r>
              <a:rPr lang="en-GB"/>
              <a:t>Keeping personal information safe</a:t>
            </a:r>
          </a:p>
        </p:txBody>
      </p:sp>
      <p:sp>
        <p:nvSpPr>
          <p:cNvPr id="4" name="Text Placeholder 3">
            <a:extLst>
              <a:ext uri="{FF2B5EF4-FFF2-40B4-BE49-F238E27FC236}">
                <a16:creationId xmlns:a16="http://schemas.microsoft.com/office/drawing/2014/main" id="{02EFEB66-758C-BEA8-95B3-21D692CEE85D}"/>
              </a:ext>
            </a:extLst>
          </p:cNvPr>
          <p:cNvSpPr>
            <a:spLocks noGrp="1"/>
          </p:cNvSpPr>
          <p:nvPr>
            <p:ph type="body" sz="quarter" idx="12"/>
          </p:nvPr>
        </p:nvSpPr>
        <p:spPr/>
        <p:txBody>
          <a:bodyPr/>
          <a:lstStyle/>
          <a:p>
            <a:pPr marL="457200" indent="-457200">
              <a:buFont typeface="Arial" panose="020B0604020202020204" pitchFamily="34" charset="0"/>
              <a:buChar char="•"/>
            </a:pPr>
            <a:r>
              <a:rPr lang="en-GB"/>
              <a:t>Personal details</a:t>
            </a:r>
          </a:p>
          <a:p>
            <a:pPr marL="457200" indent="-457200">
              <a:buFont typeface="Arial" panose="020B0604020202020204" pitchFamily="34" charset="0"/>
              <a:buChar char="•"/>
            </a:pPr>
            <a:r>
              <a:rPr lang="en-GB"/>
              <a:t>Pictures</a:t>
            </a:r>
          </a:p>
          <a:p>
            <a:pPr marL="457200" indent="-457200">
              <a:buFont typeface="Arial" panose="020B0604020202020204" pitchFamily="34" charset="0"/>
              <a:buChar char="•"/>
            </a:pPr>
            <a:r>
              <a:rPr lang="en-GB"/>
              <a:t>Videos</a:t>
            </a:r>
          </a:p>
          <a:p>
            <a:pPr marL="457200" indent="-457200">
              <a:buFont typeface="Arial" panose="020B0604020202020204" pitchFamily="34" charset="0"/>
              <a:buChar char="•"/>
            </a:pPr>
            <a:r>
              <a:rPr lang="en-GB"/>
              <a:t>Habits</a:t>
            </a:r>
          </a:p>
          <a:p>
            <a:pPr marL="457200" indent="-457200">
              <a:buFont typeface="Arial" panose="020B0604020202020204" pitchFamily="34" charset="0"/>
              <a:buChar char="•"/>
            </a:pPr>
            <a:r>
              <a:rPr lang="en-GB"/>
              <a:t>Goals</a:t>
            </a:r>
          </a:p>
        </p:txBody>
      </p:sp>
    </p:spTree>
    <p:extLst>
      <p:ext uri="{BB962C8B-B14F-4D97-AF65-F5344CB8AC3E}">
        <p14:creationId xmlns:p14="http://schemas.microsoft.com/office/powerpoint/2010/main" val="129899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71A1871-86D6-71EF-3E98-118182ADEC9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a:fillRect/>
          </a:stretch>
        </p:blipFill>
        <p:spPr>
          <a:xfrm>
            <a:off x="6503407" y="1580782"/>
            <a:ext cx="5301171" cy="5112327"/>
          </a:xfrm>
        </p:spPr>
      </p:pic>
      <p:sp>
        <p:nvSpPr>
          <p:cNvPr id="6" name="Text Placeholder 5">
            <a:extLst>
              <a:ext uri="{FF2B5EF4-FFF2-40B4-BE49-F238E27FC236}">
                <a16:creationId xmlns:a16="http://schemas.microsoft.com/office/drawing/2014/main" id="{72E5B85B-D1F6-0C27-7DBE-C42B03DE70F0}"/>
              </a:ext>
            </a:extLst>
          </p:cNvPr>
          <p:cNvSpPr>
            <a:spLocks noGrp="1"/>
          </p:cNvSpPr>
          <p:nvPr>
            <p:ph type="body" sz="quarter" idx="11"/>
          </p:nvPr>
        </p:nvSpPr>
        <p:spPr/>
        <p:txBody>
          <a:bodyPr/>
          <a:lstStyle/>
          <a:p>
            <a:r>
              <a:rPr lang="en-GB"/>
              <a:t>Digital footprint</a:t>
            </a:r>
          </a:p>
        </p:txBody>
      </p:sp>
      <p:sp>
        <p:nvSpPr>
          <p:cNvPr id="5" name="Text Placeholder 3">
            <a:extLst>
              <a:ext uri="{FF2B5EF4-FFF2-40B4-BE49-F238E27FC236}">
                <a16:creationId xmlns:a16="http://schemas.microsoft.com/office/drawing/2014/main" id="{75034024-BF00-C5FA-673A-C6D3D646A770}"/>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en-GB" sz="3200">
                <a:solidFill>
                  <a:srgbClr val="024731"/>
                </a:solidFill>
                <a:latin typeface="Lloyds Bank Jack Medium" panose="02000606060000020004" pitchFamily="50" charset="0"/>
              </a:rPr>
              <a:t>What is a digital footprint?</a:t>
            </a:r>
          </a:p>
          <a:p>
            <a:pPr marL="457200" indent="-457200">
              <a:lnSpc>
                <a:spcPct val="150000"/>
              </a:lnSpc>
            </a:pPr>
            <a:r>
              <a:rPr lang="en-GB" sz="3200">
                <a:solidFill>
                  <a:srgbClr val="024731"/>
                </a:solidFill>
                <a:latin typeface="Lloyds Bank Jack Medium" panose="02000606060000020004" pitchFamily="50" charset="0"/>
              </a:rPr>
              <a:t>Think before you post</a:t>
            </a:r>
          </a:p>
          <a:p>
            <a:pPr marL="457200" indent="-457200">
              <a:lnSpc>
                <a:spcPct val="150000"/>
              </a:lnSpc>
            </a:pPr>
            <a:r>
              <a:rPr lang="en-GB" sz="3200">
                <a:solidFill>
                  <a:srgbClr val="024731"/>
                </a:solidFill>
                <a:latin typeface="Lloyds Bank Jack Medium" panose="02000606060000020004" pitchFamily="50" charset="0"/>
              </a:rPr>
              <a:t>Your privacy settings</a:t>
            </a:r>
          </a:p>
        </p:txBody>
      </p:sp>
    </p:spTree>
    <p:extLst>
      <p:ext uri="{BB962C8B-B14F-4D97-AF65-F5344CB8AC3E}">
        <p14:creationId xmlns:p14="http://schemas.microsoft.com/office/powerpoint/2010/main" val="2515892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D8E8A-71AE-8164-0295-A503D7848FFC}"/>
              </a:ext>
            </a:extLst>
          </p:cNvPr>
          <p:cNvSpPr>
            <a:spLocks noGrp="1"/>
          </p:cNvSpPr>
          <p:nvPr>
            <p:ph type="body" sz="quarter" idx="11"/>
          </p:nvPr>
        </p:nvSpPr>
        <p:spPr>
          <a:xfrm>
            <a:off x="536654" y="634908"/>
            <a:ext cx="8382494" cy="985931"/>
          </a:xfrm>
        </p:spPr>
        <p:txBody>
          <a:bodyPr/>
          <a:lstStyle/>
          <a:p>
            <a:r>
              <a:rPr lang="en-GB"/>
              <a:t>Stay social, stay safe</a:t>
            </a:r>
          </a:p>
        </p:txBody>
      </p:sp>
      <p:pic>
        <p:nvPicPr>
          <p:cNvPr id="7" name="Picture Placeholder 6">
            <a:extLst>
              <a:ext uri="{FF2B5EF4-FFF2-40B4-BE49-F238E27FC236}">
                <a16:creationId xmlns:a16="http://schemas.microsoft.com/office/drawing/2014/main" id="{9B51E97E-5781-BEAB-1A97-DCE8FDA812F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
        <p:nvSpPr>
          <p:cNvPr id="2" name="Text Placeholder 3">
            <a:extLst>
              <a:ext uri="{FF2B5EF4-FFF2-40B4-BE49-F238E27FC236}">
                <a16:creationId xmlns:a16="http://schemas.microsoft.com/office/drawing/2014/main" id="{38641F55-9248-5ECF-F559-231652A0FD5B}"/>
              </a:ext>
            </a:extLst>
          </p:cNvPr>
          <p:cNvSpPr txBox="1">
            <a:spLocks/>
          </p:cNvSpPr>
          <p:nvPr/>
        </p:nvSpPr>
        <p:spPr>
          <a:xfrm>
            <a:off x="741760" y="2311911"/>
            <a:ext cx="6390560" cy="3920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pPr>
            <a:r>
              <a:rPr lang="en-GB" sz="3200">
                <a:solidFill>
                  <a:srgbClr val="024731"/>
                </a:solidFill>
                <a:latin typeface="Lloyds Bank Jack Medium" panose="02000606060000020004" pitchFamily="50" charset="0"/>
              </a:rPr>
              <a:t>You have control</a:t>
            </a:r>
          </a:p>
          <a:p>
            <a:pPr marL="457200" indent="-457200">
              <a:lnSpc>
                <a:spcPct val="150000"/>
              </a:lnSpc>
            </a:pPr>
            <a:r>
              <a:rPr lang="en-GB" sz="3200">
                <a:solidFill>
                  <a:srgbClr val="024731"/>
                </a:solidFill>
                <a:latin typeface="Lloyds Bank Jack Medium" panose="02000606060000020004" pitchFamily="50" charset="0"/>
              </a:rPr>
              <a:t>Benefits of sharing data</a:t>
            </a:r>
          </a:p>
          <a:p>
            <a:pPr marL="457200" indent="-457200">
              <a:lnSpc>
                <a:spcPct val="150000"/>
              </a:lnSpc>
            </a:pPr>
            <a:r>
              <a:rPr lang="en-GB" sz="3200">
                <a:solidFill>
                  <a:srgbClr val="024731"/>
                </a:solidFill>
                <a:latin typeface="Lloyds Bank Jack Medium" panose="02000606060000020004" pitchFamily="50" charset="0"/>
              </a:rPr>
              <a:t>Know your rights</a:t>
            </a:r>
          </a:p>
          <a:p>
            <a:pPr marL="457200" indent="-457200">
              <a:lnSpc>
                <a:spcPct val="150000"/>
              </a:lnSpc>
            </a:pPr>
            <a:r>
              <a:rPr lang="en-GB" sz="3200">
                <a:solidFill>
                  <a:srgbClr val="024731"/>
                </a:solidFill>
                <a:latin typeface="Lloyds Bank Jack Medium" panose="02000606060000020004" pitchFamily="50" charset="0"/>
              </a:rPr>
              <a:t>Respect other people’s data</a:t>
            </a:r>
          </a:p>
        </p:txBody>
      </p:sp>
    </p:spTree>
    <p:extLst>
      <p:ext uri="{BB962C8B-B14F-4D97-AF65-F5344CB8AC3E}">
        <p14:creationId xmlns:p14="http://schemas.microsoft.com/office/powerpoint/2010/main" val="3442307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51616" y="460854"/>
            <a:ext cx="8883501" cy="880759"/>
          </a:xfrm>
        </p:spPr>
        <p:txBody>
          <a:bodyPr/>
          <a:lstStyle/>
          <a:p>
            <a:r>
              <a:rPr lang="en-GB"/>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741760" y="2001032"/>
            <a:ext cx="6390560" cy="3920345"/>
          </a:xfrm>
        </p:spPr>
        <p:txBody>
          <a:bodyPr/>
          <a:lstStyle/>
          <a:p>
            <a:r>
              <a:rPr lang="en-GB"/>
              <a:t>Set up and send emails</a:t>
            </a:r>
          </a:p>
          <a:p>
            <a:pPr>
              <a:buFont typeface="Wingdings" pitchFamily="2" charset="2"/>
              <a:buChar char="ü"/>
            </a:pPr>
            <a:r>
              <a:rPr lang="en-GB"/>
              <a:t>Join and use messaging apps</a:t>
            </a:r>
          </a:p>
          <a:p>
            <a:pPr>
              <a:buFont typeface="Wingdings" pitchFamily="2" charset="2"/>
              <a:buChar char="ü"/>
            </a:pPr>
            <a:r>
              <a:rPr lang="en-GB"/>
              <a:t>Make voice and video calls</a:t>
            </a:r>
          </a:p>
          <a:p>
            <a:pPr>
              <a:buFont typeface="Wingdings" pitchFamily="2" charset="2"/>
              <a:buChar char="ü"/>
            </a:pPr>
            <a:r>
              <a:rPr lang="en-GB"/>
              <a:t>Join and use social media sites</a:t>
            </a:r>
          </a:p>
          <a:p>
            <a:pPr>
              <a:buFont typeface="Wingdings" pitchFamily="2" charset="2"/>
              <a:buChar char="ü"/>
            </a:pPr>
            <a:r>
              <a:rPr lang="en-GB"/>
              <a:t>Stay social, stay safe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4" y="2000251"/>
            <a:ext cx="3908425" cy="3921125"/>
          </a:xfrm>
          <a:prstGeom prst="rect">
            <a:avLst/>
          </a:prstGeom>
        </p:spPr>
      </p:pic>
    </p:spTree>
    <p:extLst>
      <p:ext uri="{BB962C8B-B14F-4D97-AF65-F5344CB8AC3E}">
        <p14:creationId xmlns:p14="http://schemas.microsoft.com/office/powerpoint/2010/main" val="246757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Font typeface="+mj-lt"/>
              <a:buAutoNum type="alphaUcPeriod"/>
            </a:pPr>
            <a:r>
              <a:rPr lang="en-GB"/>
              <a:t>Very</a:t>
            </a:r>
          </a:p>
          <a:p>
            <a:pPr marL="514350" indent="-514350">
              <a:buFont typeface="+mj-lt"/>
              <a:buAutoNum type="alphaUcPeriod"/>
            </a:pPr>
            <a:r>
              <a:rPr lang="en-GB"/>
              <a:t>A little bit</a:t>
            </a:r>
          </a:p>
          <a:p>
            <a:pPr marL="514350" indent="-514350">
              <a:buFont typeface="+mj-lt"/>
              <a:buAutoNum type="alphaUcPeriod"/>
            </a:pPr>
            <a:r>
              <a:rPr lang="en-GB"/>
              <a:t>Not very</a:t>
            </a:r>
          </a:p>
          <a:p>
            <a:pPr marL="514350" indent="-514350">
              <a:buFont typeface="+mj-lt"/>
              <a:buAutoNum type="alphaUcPeriod"/>
            </a:pPr>
            <a:r>
              <a:rPr lang="en-GB"/>
              <a:t>Not at all</a:t>
            </a:r>
          </a:p>
        </p:txBody>
      </p:sp>
    </p:spTree>
    <p:extLst>
      <p:ext uri="{BB962C8B-B14F-4D97-AF65-F5344CB8AC3E}">
        <p14:creationId xmlns:p14="http://schemas.microsoft.com/office/powerpoint/2010/main" val="2356529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52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29B865-A961-13CE-4B4C-D5CB1F9B683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9905D828-9879-FF60-79CE-4245CD899FA6}"/>
              </a:ext>
            </a:extLst>
          </p:cNvPr>
          <p:cNvSpPr>
            <a:spLocks noGrp="1"/>
          </p:cNvSpPr>
          <p:nvPr>
            <p:ph type="body" sz="quarter" idx="11"/>
          </p:nvPr>
        </p:nvSpPr>
        <p:spPr/>
        <p:txBody>
          <a:bodyPr/>
          <a:lstStyle/>
          <a:p>
            <a:r>
              <a:rPr lang="en-GB"/>
              <a:t>How confident are you about socialising online?</a:t>
            </a:r>
          </a:p>
        </p:txBody>
      </p:sp>
      <p:sp>
        <p:nvSpPr>
          <p:cNvPr id="4" name="Text Placeholder 3">
            <a:extLst>
              <a:ext uri="{FF2B5EF4-FFF2-40B4-BE49-F238E27FC236}">
                <a16:creationId xmlns:a16="http://schemas.microsoft.com/office/drawing/2014/main" id="{1FD657EE-1815-C382-7D4C-0146B76A7472}"/>
              </a:ext>
            </a:extLst>
          </p:cNvPr>
          <p:cNvSpPr>
            <a:spLocks noGrp="1"/>
          </p:cNvSpPr>
          <p:nvPr>
            <p:ph type="body" sz="quarter" idx="12"/>
          </p:nvPr>
        </p:nvSpPr>
        <p:spPr>
          <a:xfrm>
            <a:off x="5059680" y="2330624"/>
            <a:ext cx="6390560" cy="3920345"/>
          </a:xfrm>
        </p:spPr>
        <p:txBody>
          <a:bodyPr/>
          <a:lstStyle/>
          <a:p>
            <a:pPr marL="514350" indent="-514350">
              <a:buFont typeface="+mj-lt"/>
              <a:buAutoNum type="alphaUcPeriod"/>
            </a:pPr>
            <a:r>
              <a:rPr lang="en-GB"/>
              <a:t>Very</a:t>
            </a:r>
          </a:p>
          <a:p>
            <a:pPr marL="514350" indent="-514350">
              <a:buFont typeface="+mj-lt"/>
              <a:buAutoNum type="alphaUcPeriod"/>
            </a:pPr>
            <a:r>
              <a:rPr lang="en-GB"/>
              <a:t>A little bit</a:t>
            </a:r>
          </a:p>
          <a:p>
            <a:pPr marL="514350" indent="-514350">
              <a:buFont typeface="+mj-lt"/>
              <a:buAutoNum type="alphaUcPeriod"/>
            </a:pPr>
            <a:r>
              <a:rPr lang="en-GB"/>
              <a:t>Not very</a:t>
            </a:r>
          </a:p>
          <a:p>
            <a:pPr marL="514350" indent="-514350">
              <a:buFont typeface="+mj-lt"/>
              <a:buAutoNum type="alphaUcPeriod"/>
            </a:pPr>
            <a:r>
              <a:rPr lang="en-GB"/>
              <a:t>Not at all</a:t>
            </a:r>
          </a:p>
        </p:txBody>
      </p:sp>
    </p:spTree>
    <p:extLst>
      <p:ext uri="{BB962C8B-B14F-4D97-AF65-F5344CB8AC3E}">
        <p14:creationId xmlns:p14="http://schemas.microsoft.com/office/powerpoint/2010/main" val="157503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06093" y="460852"/>
            <a:ext cx="8883501" cy="880759"/>
          </a:xfrm>
        </p:spPr>
        <p:txBody>
          <a:bodyPr/>
          <a:lstStyle/>
          <a:p>
            <a:r>
              <a:rPr lang="en-GB"/>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Font typeface="Wingdings" pitchFamily="2" charset="2"/>
              <a:buChar char="ü"/>
            </a:pPr>
            <a:r>
              <a:rPr lang="en-GB"/>
              <a:t>Join and use messaging apps</a:t>
            </a:r>
          </a:p>
          <a:p>
            <a:pPr>
              <a:buFont typeface="Wingdings" pitchFamily="2" charset="2"/>
              <a:buChar char="ü"/>
            </a:pPr>
            <a:r>
              <a:rPr lang="en-GB"/>
              <a:t>Make voice and video calls</a:t>
            </a:r>
          </a:p>
          <a:p>
            <a:pPr>
              <a:buFont typeface="Wingdings" pitchFamily="2" charset="2"/>
              <a:buChar char="ü"/>
            </a:pPr>
            <a:r>
              <a:rPr lang="en-GB"/>
              <a:t>Join and use social media platforms</a:t>
            </a:r>
          </a:p>
          <a:p>
            <a:pPr>
              <a:buFont typeface="Wingdings" pitchFamily="2" charset="2"/>
              <a:buChar char="ü"/>
            </a:pPr>
            <a:r>
              <a:rPr lang="en-GB"/>
              <a:t>Stay social, stay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841CD5E-BD08-3584-89D9-A4FE4EA5318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5" name="Text Placeholder 4">
            <a:extLst>
              <a:ext uri="{FF2B5EF4-FFF2-40B4-BE49-F238E27FC236}">
                <a16:creationId xmlns:a16="http://schemas.microsoft.com/office/drawing/2014/main" id="{7A172B00-E9CC-1BD5-8D86-575294BBD6C4}"/>
              </a:ext>
            </a:extLst>
          </p:cNvPr>
          <p:cNvSpPr>
            <a:spLocks noGrp="1"/>
          </p:cNvSpPr>
          <p:nvPr>
            <p:ph type="body" sz="quarter" idx="11"/>
          </p:nvPr>
        </p:nvSpPr>
        <p:spPr/>
        <p:txBody>
          <a:bodyPr/>
          <a:lstStyle/>
          <a:p>
            <a:r>
              <a:rPr lang="en-GB"/>
              <a:t>How do we socialise online?</a:t>
            </a:r>
          </a:p>
        </p:txBody>
      </p:sp>
      <p:sp>
        <p:nvSpPr>
          <p:cNvPr id="6" name="Text Placeholder 5">
            <a:extLst>
              <a:ext uri="{FF2B5EF4-FFF2-40B4-BE49-F238E27FC236}">
                <a16:creationId xmlns:a16="http://schemas.microsoft.com/office/drawing/2014/main" id="{70F79D1E-BD03-E735-2B64-93629D9F8DC7}"/>
              </a:ext>
            </a:extLst>
          </p:cNvPr>
          <p:cNvSpPr>
            <a:spLocks noGrp="1"/>
          </p:cNvSpPr>
          <p:nvPr>
            <p:ph type="body" sz="quarter" idx="12"/>
          </p:nvPr>
        </p:nvSpPr>
        <p:spPr/>
        <p:txBody>
          <a:bodyPr/>
          <a:lstStyle/>
          <a:p>
            <a:r>
              <a:rPr lang="en-GB"/>
              <a:t>How have online tools changed the way we communicate?</a:t>
            </a:r>
            <a:br>
              <a:rPr lang="en-GB"/>
            </a:br>
            <a:br>
              <a:rPr lang="en-GB"/>
            </a:br>
            <a:r>
              <a:rPr lang="en-GB"/>
              <a:t>What tools are available?</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E011D73-AFC9-D760-B19E-7938C4046FF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Text-based tools</a:t>
            </a:r>
          </a:p>
        </p:txBody>
      </p:sp>
      <p:sp>
        <p:nvSpPr>
          <p:cNvPr id="5" name="Text Placeholder 4">
            <a:extLst>
              <a:ext uri="{FF2B5EF4-FFF2-40B4-BE49-F238E27FC236}">
                <a16:creationId xmlns:a16="http://schemas.microsoft.com/office/drawing/2014/main" id="{F8219038-E191-2BBA-6616-32E4B708ABAA}"/>
              </a:ext>
            </a:extLst>
          </p:cNvPr>
          <p:cNvSpPr>
            <a:spLocks noGrp="1"/>
          </p:cNvSpPr>
          <p:nvPr>
            <p:ph type="body" sz="quarter" idx="12"/>
          </p:nvPr>
        </p:nvSpPr>
        <p:spPr/>
        <p:txBody>
          <a:bodyPr/>
          <a:lstStyle/>
          <a:p>
            <a:pPr marL="457200" indent="-457200">
              <a:buFont typeface="Arial" panose="020B0604020202020204" pitchFamily="34" charset="0"/>
              <a:buChar char="•"/>
            </a:pPr>
            <a:r>
              <a:rPr lang="en-GB"/>
              <a:t>Email</a:t>
            </a:r>
          </a:p>
          <a:p>
            <a:pPr marL="457200" indent="-457200">
              <a:buFont typeface="Arial" panose="020B0604020202020204" pitchFamily="34" charset="0"/>
              <a:buChar char="•"/>
            </a:pPr>
            <a:endParaRPr lang="en-GB"/>
          </a:p>
          <a:p>
            <a:pPr marL="457200" indent="-457200">
              <a:buFont typeface="Arial" panose="020B0604020202020204" pitchFamily="34" charset="0"/>
              <a:buChar char="•"/>
            </a:pPr>
            <a:r>
              <a:rPr lang="en-GB"/>
              <a:t>Texting/ Instant messaging (IM)</a:t>
            </a:r>
          </a:p>
          <a:p>
            <a:pPr marL="457200" indent="-457200">
              <a:buFont typeface="Arial" panose="020B0604020202020204" pitchFamily="34" charset="0"/>
              <a:buChar char="•"/>
            </a:pPr>
            <a:endParaRPr lang="en-GB"/>
          </a:p>
          <a:p>
            <a:pPr marL="457200" indent="-457200">
              <a:buFont typeface="Arial" panose="020B0604020202020204" pitchFamily="34" charset="0"/>
              <a:buChar char="•"/>
            </a:pPr>
            <a:r>
              <a:rPr lang="en-GB"/>
              <a:t>Online chat</a:t>
            </a:r>
          </a:p>
        </p:txBody>
      </p:sp>
    </p:spTree>
    <p:extLst>
      <p:ext uri="{BB962C8B-B14F-4D97-AF65-F5344CB8AC3E}">
        <p14:creationId xmlns:p14="http://schemas.microsoft.com/office/powerpoint/2010/main" val="34459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Getting started with email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a:xfrm>
            <a:off x="5059680" y="2000840"/>
            <a:ext cx="6827520" cy="3920345"/>
          </a:xfrm>
        </p:spPr>
        <p:txBody>
          <a:bodyPr/>
          <a:lstStyle/>
          <a:p>
            <a:pPr marL="514350" indent="-514350">
              <a:buFont typeface="+mj-lt"/>
              <a:buAutoNum type="arabicPeriod"/>
            </a:pPr>
            <a:r>
              <a:rPr lang="en-GB"/>
              <a:t>Check out your built-in email OR choose a service provider and visit their website</a:t>
            </a:r>
          </a:p>
          <a:p>
            <a:pPr marL="514350" indent="-514350">
              <a:buFont typeface="+mj-lt"/>
              <a:buAutoNum type="arabicPeriod"/>
            </a:pPr>
            <a:r>
              <a:rPr lang="en-GB"/>
              <a:t>Find ‘sign-up’ or ‘create account’</a:t>
            </a:r>
          </a:p>
          <a:p>
            <a:pPr marL="514350" indent="-514350">
              <a:buFont typeface="+mj-lt"/>
              <a:buAutoNum type="arabicPeriod"/>
            </a:pPr>
            <a:r>
              <a:rPr lang="en-GB"/>
              <a:t>Fill in your details</a:t>
            </a:r>
          </a:p>
          <a:p>
            <a:pPr marL="514350" indent="-514350">
              <a:buFont typeface="+mj-lt"/>
              <a:buAutoNum type="arabicPeriod"/>
            </a:pPr>
            <a:r>
              <a:rPr lang="en-GB"/>
              <a:t>Pick an email address and password</a:t>
            </a:r>
          </a:p>
          <a:p>
            <a:pPr marL="514350" indent="-514350">
              <a:buFont typeface="+mj-lt"/>
              <a:buAutoNum type="arabicPeriod"/>
            </a:pPr>
            <a:r>
              <a:rPr lang="en-GB"/>
              <a:t>Confirm your identity</a:t>
            </a:r>
          </a:p>
          <a:p>
            <a:pPr marL="514350" indent="-514350">
              <a:buFont typeface="+mj-lt"/>
              <a:buAutoNum type="arabicPeriod"/>
            </a:pPr>
            <a:r>
              <a:rPr lang="en-GB"/>
              <a:t>Agree to the T&amp;Cs</a:t>
            </a:r>
          </a:p>
        </p:txBody>
      </p:sp>
      <p:pic>
        <p:nvPicPr>
          <p:cNvPr id="5" name="Picture Placeholder 4">
            <a:extLst>
              <a:ext uri="{FF2B5EF4-FFF2-40B4-BE49-F238E27FC236}">
                <a16:creationId xmlns:a16="http://schemas.microsoft.com/office/drawing/2014/main" id="{76780008-C79D-1D02-F941-81C7360A0A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405122982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26ea033-2852-474a-8cc8-30d2b3b4aa0f" xsi:nil="true"/>
    <lcf76f155ced4ddcb4097134ff3c332f xmlns="8296b18e-8234-4d94-91b1-3ed3998a7eb5">
      <Terms xmlns="http://schemas.microsoft.com/office/infopath/2007/PartnerControls"/>
    </lcf76f155ced4ddcb4097134ff3c332f>
    <SharedWithUsers xmlns="a26ea033-2852-474a-8cc8-30d2b3b4aa0f">
      <UserInfo>
        <DisplayName>Holmes, Em (Group Customer Inclusion)</DisplayName>
        <AccountId>31</AccountId>
        <AccountType/>
      </UserInfo>
      <UserInfo>
        <DisplayName>Williams, Nicola ((Group Customer Inclusion))</DisplayName>
        <AccountId>20</AccountId>
        <AccountType/>
      </UserInfo>
      <UserInfo>
        <DisplayName>O'Connell, Lauren ((Group Customer Inclusion))</DisplayName>
        <AccountId>424</AccountId>
        <AccountType/>
      </UserInfo>
      <UserInfo>
        <DisplayName>Brady, Claire (Group Customer Inclusion)</DisplayName>
        <AccountId>184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4DDBFF71-83EB-4B6E-8E2C-BBB1A0E3D126}">
  <ds:schemaRef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sharepoint/v3"/>
    <ds:schemaRef ds:uri="8296b18e-8234-4d94-91b1-3ed3998a7eb5"/>
    <ds:schemaRef ds:uri="http://schemas.microsoft.com/office/infopath/2007/PartnerControls"/>
    <ds:schemaRef ds:uri="http://schemas.openxmlformats.org/package/2006/metadata/core-properties"/>
    <ds:schemaRef ds:uri="a26ea033-2852-474a-8cc8-30d2b3b4aa0f"/>
  </ds:schemaRefs>
</ds:datastoreItem>
</file>

<file path=customXml/itemProps3.xml><?xml version="1.0" encoding="utf-8"?>
<ds:datastoreItem xmlns:ds="http://schemas.openxmlformats.org/officeDocument/2006/customXml" ds:itemID="{4DA2C1B7-98CF-49C6-A2AA-CE8BE27E9971}">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6195</Words>
  <Application>Microsoft Office PowerPoint</Application>
  <PresentationFormat>Widescreen</PresentationFormat>
  <Paragraphs>406</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Symbol</vt:lpstr>
      <vt:lpstr>Courier New</vt:lpstr>
      <vt:lpstr>Lloyds Bank Jack</vt:lpstr>
      <vt:lpstr>Lloyds Bank Jack Medium</vt:lpstr>
      <vt:lpstr>Calibri</vt:lpstr>
      <vt:lpstr>Segoe UI</vt:lpstr>
      <vt:lpstr>Times New Roman</vt:lpstr>
      <vt:lpstr>Lloyds Bank Jack Light</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4</cp:revision>
  <cp:lastPrinted>2023-08-30T17:26:52Z</cp:lastPrinted>
  <dcterms:created xsi:type="dcterms:W3CDTF">2023-08-16T10:45:07Z</dcterms:created>
  <dcterms:modified xsi:type="dcterms:W3CDTF">2024-05-14T08:30:52Z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ClassificationContentMarkingHeaderLocations">
    <vt:lpwstr>Custom Design:3</vt:lpwstr>
  </property>
  <property fmtid="{D5CDD505-2E9C-101B-9397-08002B2CF9AE}" pid="5" name="ClassificationContentMarkingHeaderText">
    <vt:lpwstr>Classification: Limited</vt:lpwstr>
  </property>
  <property fmtid="{D5CDD505-2E9C-101B-9397-08002B2CF9AE}" pid="6" name="ComplianceAssetId">
    <vt:lpwstr/>
  </property>
  <property fmtid="{D5CDD505-2E9C-101B-9397-08002B2CF9AE}" pid="7" name="_activity">
    <vt:lpwstr>{"FileActivityType":"9","FileActivityTimeStamp":"2023-10-17T16:42:06.130Z","FileActivityUsersOnPage":[{"DisplayName":"Franklin, Chris (Customer Inclusion, Customer Channels)","Id":"chris.franklin@lloydsbanking.com"},{"DisplayName":"Holmes, Em (Group Customer Inclusion)","Id":"emily.holmes2@lloydsbanking.com"}],"FileActivityNavigationId":null}</vt:lpwstr>
  </property>
  <property fmtid="{D5CDD505-2E9C-101B-9397-08002B2CF9AE}" pid="8" name="_ExtendedDescription">
    <vt:lpwstr/>
  </property>
  <property fmtid="{D5CDD505-2E9C-101B-9397-08002B2CF9AE}" pid="9" name="TriggerFlowInfo">
    <vt:lpwstr/>
  </property>
</Properties>
</file>