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29"/>
  </p:notesMasterIdLst>
  <p:handoutMasterIdLst>
    <p:handoutMasterId r:id="rId30"/>
  </p:handoutMasterIdLst>
  <p:sldIdLst>
    <p:sldId id="281" r:id="rId6"/>
    <p:sldId id="2147473287" r:id="rId7"/>
    <p:sldId id="282" r:id="rId8"/>
    <p:sldId id="271" r:id="rId9"/>
    <p:sldId id="272" r:id="rId10"/>
    <p:sldId id="274" r:id="rId11"/>
    <p:sldId id="275" r:id="rId12"/>
    <p:sldId id="276" r:id="rId13"/>
    <p:sldId id="2147473276" r:id="rId14"/>
    <p:sldId id="2147473277" r:id="rId15"/>
    <p:sldId id="2147473278" r:id="rId16"/>
    <p:sldId id="286" r:id="rId17"/>
    <p:sldId id="2147473280" r:id="rId18"/>
    <p:sldId id="287" r:id="rId19"/>
    <p:sldId id="288" r:id="rId20"/>
    <p:sldId id="292" r:id="rId21"/>
    <p:sldId id="293" r:id="rId22"/>
    <p:sldId id="294" r:id="rId23"/>
    <p:sldId id="2147473286" r:id="rId24"/>
    <p:sldId id="279" r:id="rId25"/>
    <p:sldId id="296" r:id="rId26"/>
    <p:sldId id="2147473288" r:id="rId27"/>
    <p:sldId id="2147473289" r:id="rId28"/>
  </p:sldIdLst>
  <p:sldSz cx="12192000" cy="6858000"/>
  <p:notesSz cx="6858000" cy="9144000"/>
  <p:embeddedFontLst>
    <p:embeddedFont>
      <p:font typeface="Lloyds Bank Jack" panose="02000503040000020004" pitchFamily="50" charset="0"/>
      <p:regular r:id="rId31"/>
      <p:bold r:id="rId32"/>
      <p:italic r:id="rId33"/>
      <p:boldItalic r:id="rId34"/>
    </p:embeddedFont>
    <p:embeddedFont>
      <p:font typeface="Lloyds Bank Jack Light" panose="02000503040000020004" pitchFamily="50" charset="0"/>
      <p:regular r:id="rId35"/>
      <p:italic r:id="rId36"/>
    </p:embeddedFont>
    <p:embeddedFont>
      <p:font typeface="Lloyds Bank Jack Medium" panose="02000606060000020004" pitchFamily="50"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m5vAW0xUeh1HZPgkpEHHg==" hashData="FyquAX38+BvSXj9vtyy6dxDvcNQkHWei181D+mEK9vGNY8xLO4EaB69IP1gMJXz1eRPwsBdP9jUVYL9tnmNck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E772A-3B11-429A-A261-466B7EDBB2E1}" v="2" dt="2024-04-24T13:48:0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6" autoAdjust="0"/>
    <p:restoredTop sz="61936" autoAdjust="0"/>
  </p:normalViewPr>
  <p:slideViewPr>
    <p:cSldViewPr snapToGrid="0">
      <p:cViewPr varScale="1">
        <p:scale>
          <a:sx n="68" d="100"/>
          <a:sy n="68" d="100"/>
        </p:scale>
        <p:origin x="1692" y="72"/>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5/14/2024</a:t>
            </a:fld>
            <a:endParaRPr lang="en-US"/>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apply-for-a-voter-authority-certificate-by-post-if-youre-living-in-the-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Have this site up before running the session (as an example of how to download a document from the web): https://www.gov.uk/government/publications/apply-for-a-voter-authority-certificate-by-post-if-youre-living-in-the-uk</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2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Audio files are like digital sound recordings. They can be anything from voice notes in WhatsApp, your favourite songs, or even podcasts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it comes to listening to audio or sound files, there are various ways to do it, and it can depend on the device you're using:</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open audio files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 your computer</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using software like Windows Media Player (for Windows) or QuickTime Player (for Apple devices). Just double-click the audio file, and it should start playing</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you're using a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smartphone or tablet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have even more options. You can listen to music through apps like Spotify, Apple Music, or Amazon Music. And for podcasts, you can use apps like Apple Podcasts or Google Podcasts. Just open the app, search for the music, or podcast you want, and press play. Many of these apps you can use on your computer too – so long as it is connected to the internet</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whether you're into music, podcasts, or just want to listen to voice recordings, there are plenty of ways to enjoy audio files, both on your computer and your mobile devices</a:t>
            </a:r>
            <a:r>
              <a:rPr lang="en-GB" sz="2800"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70820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Video files are like digital movies or shorter clips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record videos with your camera or even record them directly on your device if it has a camera. You can also use certain apps to make changes to your videos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it comes to watching video files, there are different ways to do it, depending on the device you're using:</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watch video files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 your computer</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using software like Windows Media Player (for Windows) or QuickTime Player (for Apple devices). To watch a video, just double-click the file, and it should start playing</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indent="-342900">
              <a:lnSpc>
                <a:spcPct val="120000"/>
              </a:lnSpc>
              <a:spcAft>
                <a:spcPts val="1200"/>
              </a:spcAft>
              <a:buFont typeface="Symbol" pitchFamily="2" charset="2"/>
              <a:buChar char=""/>
            </a:pPr>
            <a:r>
              <a:rPr lang="en-GB" sz="1800" i="1" dirty="0">
                <a:solidFill>
                  <a:srgbClr val="313233"/>
                </a:solidFill>
                <a:effectLst/>
                <a:latin typeface="Lloyds Bank Jack Light"/>
                <a:ea typeface="Arial" panose="020B0604020202020204" pitchFamily="34" charset="0"/>
                <a:cs typeface="Arial" panose="020B0604020202020204" pitchFamily="34" charset="0"/>
              </a:rPr>
              <a:t>If you're using a </a:t>
            </a:r>
            <a:r>
              <a:rPr lang="en-GB" sz="1800" b="1" i="1" dirty="0">
                <a:solidFill>
                  <a:srgbClr val="313233"/>
                </a:solidFill>
                <a:effectLst/>
                <a:latin typeface="Lloyds Bank Jack Light"/>
                <a:ea typeface="Arial" panose="020B0604020202020204" pitchFamily="34" charset="0"/>
                <a:cs typeface="Arial" panose="020B0604020202020204" pitchFamily="34" charset="0"/>
              </a:rPr>
              <a:t>smartphone or tablet</a:t>
            </a:r>
            <a:r>
              <a:rPr lang="en-GB" sz="1800" i="1" dirty="0">
                <a:solidFill>
                  <a:srgbClr val="313233"/>
                </a:solidFill>
                <a:effectLst/>
                <a:latin typeface="Lloyds Bank Jack Light"/>
                <a:ea typeface="Arial" panose="020B0604020202020204" pitchFamily="34" charset="0"/>
                <a:cs typeface="Arial" panose="020B0604020202020204" pitchFamily="34" charset="0"/>
              </a:rPr>
              <a:t>, you can watch videos through apps like YouTube or streaming services like Netflix or Amazon Prime. Just open the app, search for the video you want to watch and press play. You can access many of these apps on your computer</a:t>
            </a:r>
            <a:r>
              <a:rPr lang="en-GB" sz="1800" i="1" dirty="0">
                <a:solidFill>
                  <a:srgbClr val="313233"/>
                </a:solidFill>
                <a:latin typeface="Lloyds Bank Jack Light"/>
                <a:ea typeface="Arial" panose="020B0604020202020204" pitchFamily="34" charset="0"/>
                <a:cs typeface="Arial" panose="020B0604020202020204" pitchFamily="34" charset="0"/>
              </a:rPr>
              <a:t> or smart TV</a:t>
            </a:r>
            <a:r>
              <a:rPr lang="en-GB" sz="1800" i="1" dirty="0">
                <a:solidFill>
                  <a:srgbClr val="313233"/>
                </a:solidFill>
                <a:effectLst/>
                <a:latin typeface="Lloyds Bank Jack Light"/>
                <a:ea typeface="Arial" panose="020B0604020202020204" pitchFamily="34" charset="0"/>
                <a:cs typeface="Arial" panose="020B0604020202020204" pitchFamily="34" charset="0"/>
              </a:rPr>
              <a:t> too – you just need a high-speed connection to the Internet</a:t>
            </a:r>
            <a:endParaRPr lang="en-GB" sz="1800" i="0" dirty="0">
              <a:solidFill>
                <a:srgbClr val="313233"/>
              </a:solidFill>
              <a:effectLst/>
              <a:latin typeface="Lloyds Bank Jack Ligh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whether you're into home videos of your pets or children, movies, or online content (like YouTube how-to guides), there are lots of ways to enjoy videos, both on your computer and your mobile devices</a:t>
            </a:r>
            <a:r>
              <a:rPr lang="en-GB" sz="2800"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73413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download files</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from the internet, it's like storing a copy of that item on your device, just as you would save a recipe from the internet on a piece of paper for later use. It becomes stored on your device* – usually in the download area - for you to access whenever you want (*more on this in a moment)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Keep an eye on the file size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The size of a file matters because larger files take more time to download. If you have a slow internet connection, downloading big files can feel like waiting for a snail to cross the road, while it’s a lot quicker to download smaller files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a good idea to check the size of a file before downloading. If it's too big and you're in a hurry, you might want to find a smaller version. Things like photos, videos, and music files are often larger because they have lots of visual or audio content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it's important to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 for permission</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before using things like pictures, texts, or videos from the internet that could belong to someone else – as is usually the case with most of the images you’ll find on a Google Image Search. Just as you wouldn't take someone else's stuff without asking, you should always respect other people's content online. Respecting other people's stuff is a big rule on the internet</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08299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PRESENTER NOTE – PRACTICAL ACTIVITY-BASED LEARNING: </a:t>
            </a:r>
            <a:r>
              <a:rPr lang="en-US" sz="800" b="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b="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Conduct a step-by-step from accessing content on a website to downloading that content onto their own device. We recommend using the following example: </a:t>
            </a:r>
            <a:r>
              <a:rPr lang="en-GB" sz="1200" b="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Apply for a Voter Authority Certificate by post if you’re living in the UK - GOV.UK (www.gov.uk)</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Whilst conducting the step-by-step walkthrough, outline principles of safe downloading, including what to check and when they should take care around downloading content. Here's a step-by-step guide:</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Find the content</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Start by opening your web browser (or scan the QR code on the slide)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Type in the </a:t>
            </a:r>
            <a:r>
              <a:rPr lang="en-GB" sz="1200" i="1" u="sng"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web address (URL) of the website where you want to find content</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you're on the website, find the content you want to download. It's like finding the right book on a shelf</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the source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you download anything, look for signs that show the content is from a trusted source. It's like checking if a food package has a 'best before' date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you're on the official website. Don’t download files from strange or suspicious websites, just like you'd avoid eating something if you didn’t know what was in it</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Start the download</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Click on the download link or button. It’s usually clearly marked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might see a 'Save' or 'Download' option. Click on that</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the website asks for your email or personal information, ask yourself why they need this information. It's like a stranger asking for your address. Only share this information if you trust the website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Save to a safe place</a:t>
            </a:r>
            <a:endParaRPr lang="en-GB" sz="1400" u="none"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Most things you download from the internet get stored in the downloads area of your device. This is where the file will go unless you tell it to store it somewhere else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want to choose where to store your file, save it in a folder you can easily find. </a:t>
            </a:r>
          </a:p>
          <a:p>
            <a:pPr marL="285750" lvl="0" indent="-285750">
              <a:lnSpc>
                <a:spcPct val="120000"/>
              </a:lnSpc>
              <a:buFont typeface="+mj-lt"/>
              <a:buAutoNum type="arabicPeriod"/>
            </a:pP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Enjoy the content</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the file is downloaded, you can open and enjoy it</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it's always a good idea to scan the downloaded file with an antivirus program if you have one </a:t>
            </a: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just to make sure it's safe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that's it! You've safely downloaded content from the internet. If you ever feel unsure, don't hesitate to ask someone you trust for help</a:t>
            </a: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48722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all well and good being able to download a file onto your device, but how do you find those saved files when you need them later?</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a file is saved on your device, there are several ways you can access it. You can: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 in your Files area</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your device’s ‘search’ tool</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spcAft>
                <a:spcPts val="1200"/>
              </a:spcAft>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Open your files from inside the Program/app</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put this into action now and see if you can find your downloaded file</a:t>
            </a:r>
            <a:endParaRPr lang="en-GB" sz="18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86624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Demonstrate how to find a file by finding the file that was downloaded earlier</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a:ea typeface="Arial" panose="020B0604020202020204" pitchFamily="34" charset="0"/>
                <a:cs typeface="Arial" panose="020B0604020202020204" pitchFamily="34" charset="0"/>
              </a:rPr>
              <a:t>Start by </a:t>
            </a:r>
            <a:r>
              <a:rPr lang="en-GB" sz="1800" b="1" i="1" dirty="0">
                <a:solidFill>
                  <a:srgbClr val="313233"/>
                </a:solidFill>
                <a:effectLst/>
                <a:latin typeface="Lloyds Bank Jack Light"/>
                <a:ea typeface="Arial" panose="020B0604020202020204" pitchFamily="34" charset="0"/>
                <a:cs typeface="Arial" panose="020B0604020202020204" pitchFamily="34" charset="0"/>
              </a:rPr>
              <a:t>opening your file app</a:t>
            </a:r>
            <a:r>
              <a:rPr lang="en-GB" sz="1800" i="1" dirty="0">
                <a:solidFill>
                  <a:srgbClr val="313233"/>
                </a:solidFill>
                <a:effectLst/>
                <a:latin typeface="Lloyds Bank Jack Light"/>
                <a:ea typeface="Arial" panose="020B0604020202020204" pitchFamily="34" charset="0"/>
                <a:cs typeface="Arial" panose="020B0604020202020204" pitchFamily="34" charset="0"/>
              </a:rPr>
              <a:t> (this will be named something like "</a:t>
            </a:r>
            <a:r>
              <a:rPr lang="en-GB" sz="1800" i="1" dirty="0">
                <a:solidFill>
                  <a:srgbClr val="313233"/>
                </a:solidFill>
                <a:latin typeface="Lloyds Bank Jack Light"/>
                <a:ea typeface="Arial" panose="020B0604020202020204" pitchFamily="34" charset="0"/>
                <a:cs typeface="Arial" panose="020B0604020202020204" pitchFamily="34" charset="0"/>
              </a:rPr>
              <a:t>Files</a:t>
            </a:r>
            <a:r>
              <a:rPr lang="en-GB" sz="1800" i="1" dirty="0">
                <a:solidFill>
                  <a:srgbClr val="313233"/>
                </a:solidFill>
                <a:effectLst/>
                <a:latin typeface="Lloyds Bank Jack Light"/>
                <a:ea typeface="Arial" panose="020B0604020202020204" pitchFamily="34" charset="0"/>
                <a:cs typeface="Arial" panose="020B0604020202020204" pitchFamily="34" charset="0"/>
              </a:rPr>
              <a:t>" or "File Explorer" app on your device)</a:t>
            </a:r>
            <a:endParaRPr lang="en-GB" sz="1800" dirty="0">
              <a:solidFill>
                <a:srgbClr val="313233"/>
              </a:solidFill>
              <a:effectLst/>
              <a:latin typeface="Lloyds Bank Jack Ligh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might see your file right away if it's the only one there</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open up your file, by tapping or double-clicking on it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you get more and more files on your device, finding a specific file might get tricky. If that happens, you can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the search feature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 for a magnifying glass or a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search icon and click or tap it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It's like the search bar on a website where you can type in what you're looking for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you've found the search bar,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type in the name of the file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you're looking for. It's like telling the app exactly what you want to find</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Just like you'd press the "Search" button on a website,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hit "Enter"</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"Search" in the app, and it will find your file for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imagine if you have lots of files, like photos, documents, and videos. To keep things tidy, you can create "folders" (think of them as digital boxes) to put your files in. For example, you can have a "Family Photos" folder where you keep all your family pictures, or a "Work" folder for work-related files. Folders help you find your files more easily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205265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a:ea typeface="Arial" panose="020B0604020202020204" pitchFamily="34" charset="0"/>
                <a:cs typeface="Arial" panose="020B0604020202020204" pitchFamily="34" charset="0"/>
              </a:rPr>
              <a:t>TRAINER NOTE – If possible, the next two slides (this ‘Create a document’ and the ‘Saving your document’ slide that follows) should be </a:t>
            </a:r>
            <a:r>
              <a:rPr lang="en-GB" sz="1800" b="1" dirty="0">
                <a:solidFill>
                  <a:srgbClr val="313233"/>
                </a:solidFill>
                <a:latin typeface="Lloyds Bank Jack Light"/>
                <a:ea typeface="Arial" panose="020B0604020202020204" pitchFamily="34" charset="0"/>
                <a:cs typeface="Arial" panose="020B0604020202020204" pitchFamily="34" charset="0"/>
              </a:rPr>
              <a:t>run</a:t>
            </a:r>
            <a:r>
              <a:rPr lang="en-GB" sz="1800" b="1" dirty="0">
                <a:solidFill>
                  <a:srgbClr val="313233"/>
                </a:solidFill>
                <a:effectLst/>
                <a:latin typeface="Lloyds Bank Jack Light"/>
                <a:ea typeface="Arial" panose="020B0604020202020204" pitchFamily="34" charset="0"/>
                <a:cs typeface="Arial" panose="020B0604020202020204" pitchFamily="34" charset="0"/>
              </a:rPr>
              <a:t> as an activity. The learners may skip the first two steps. Alternatively, demo from Step 3</a:t>
            </a:r>
          </a:p>
          <a:p>
            <a:pPr marL="228600">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Okay</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so we have covered how to search, find, and download a file, and where to find them on your device, but what if we want to create a document from scratch? If you have your device to hand, please feel free to follow along as we go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first step is to find the right software.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 the same way that you need the right software to open a file, to create your document, you need the right type of app on your device. Most devices will have an app store where you can find programs that suit your needs. You can search for apps and click to 'download' them directly to your device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Another way to download software is to search for them via your web browser and search engine. So, if you're looking for software to help you draw on your tablet, for example, you could search for 'drawing software'. If you know the name of the application you're looking for, you could then search for the name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2 is to download the app.</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Once you have the app you need downloaded, you should be able to find it from your device's menu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3 is to open the app.</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Once you've found what you're looking for, you can click/tap to open it, depending on the kind of device you're using</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4 is to start a new document.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Inside the app, look for a button that says 'New Document' or ‘Create New’.</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you're looking to open a document that already exists on your device, you can click the 'Open' button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5 is to save your document.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After all, you don’t want to lose the work you’ve been doing. (Don’t worry if you get stuck here, we’ll show you how in the next slide. Just remember that you ought to be doing this, at an early stage, when working with documents)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6 is to add your content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7 is formatting.</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can format your text make text stand out, or use different colours or styles to give a smart, creative, or professional look - whatever look you're after</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Don’t worry about finishing your document now. You can keep working on it after today’s lesson. In order for you do this, it’s important you save your work</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307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should save your work whenever you create or make changes to your documents. Continuing from our previous slide,</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this is where </a:t>
            </a:r>
            <a:r>
              <a:rPr lang="en-GB" sz="1800" b="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save your document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step comes in</a:t>
            </a:r>
            <a:r>
              <a:rPr lang="en-US" sz="1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p>
          <a:p>
            <a:pPr marL="342900" lvl="0" indent="-342900">
              <a:lnSpc>
                <a:spcPct val="120000"/>
              </a:lnSpc>
              <a:buFont typeface="Symbol" pitchFamily="2" charset="2"/>
              <a:buChar char=""/>
            </a:pPr>
            <a:r>
              <a:rPr lang="en-US" sz="1800" i="1"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There’s a save icon that you can use to do this </a:t>
            </a:r>
            <a:r>
              <a:rPr lang="en-US" sz="1800" b="1"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(TRAINER NOTE: point out what this looks like)</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Alternatively, go to the top left of the document and click 'File' and then 'Save as...', this will allow you to save your document to a place that you can easily find later and to save it with a 'file name' you can recognise</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you've already saved your work once, you don't need to click 'save as' again, you can just click 'save' and it will save your work in the folder and with the name you have already set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a good idea to save your work regularly. If you don't, you could risk losing what you're working on if there are any issues with your device or you lose power etc.</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 matter what type of document you want to make, the steps are quite similar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really important to remember that saving your work is something you do before you start creating your content, and it's what you do while you are creating. It's not just something you do at the end of the day!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Certain apps, such as Word online or Google Docs, save to the Cloud automatically (so long as you have a connection to the internet). If you lose connection, it will update when you get your connection back. This saves you having to remember and reduces the risk of you losing your work</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248477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Folders are like digital containers where you can keep your files organised, just like putting your work in a physical folder. They make it easier to find what you're looking for</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create a folder, go to your files area. Look for the word 'add' or a '+' icon, then choose 'folder' or 'new folder' – this depends on your device. Think of it like getting a new box to put your things in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 have a folder, you can start putting your files into it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lots of files, you can even have folders inside folders, just like dividers in a physical folder. For example, you can have a 'Work' folder and create subfolders for different projects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Folders help you stay organised and save time. They prevent your device from becoming a mess of files and make it easy to find what you need</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128097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Be ready to demo the steps covered on this slide</a:t>
            </a:r>
          </a:p>
          <a:p>
            <a:pPr marL="285750" indent="-285750">
              <a:lnSpc>
                <a:spcPct val="107000"/>
              </a:lnSpc>
              <a:spcAft>
                <a:spcPts val="800"/>
              </a:spcAft>
              <a:buFont typeface="Arial" panose="020B0604020202020204" pitchFamily="34" charset="0"/>
              <a:buChar char="•"/>
            </a:pPr>
            <a:r>
              <a:rPr lang="en-GB" sz="1800" b="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Want to share your photos, videos or documents? Here are a few ways to do it </a:t>
            </a:r>
          </a:p>
          <a:p>
            <a:pPr>
              <a:lnSpc>
                <a:spcPct val="107000"/>
              </a:lnSpc>
              <a:spcAft>
                <a:spcPts val="800"/>
              </a:spcAft>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 your phone or touchscreen device, you might see the share icon – </a:t>
            </a:r>
            <a:r>
              <a:rPr lang="en-GB" sz="1800" b="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This is like a rounded square, with an arrow pointing up out of it (TRAINER NOTE: DRAW THIS ON BOARD / FLIP CHART IF POSSIBLE). You’ll see this when you look at a particular file, photo, video or even when you’re looking at a web page (to share a link to that page). Often this is the quickest and easiest way to share. When you tap on the icon, it will show you your options – a list of the apps you can use to share, like social sites, messaging apps or email</a:t>
            </a:r>
            <a:endPar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Cloud storage</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like Google Drive or Microsoft OneDrive, is another handy way to store and share your documents. You upload your document, and it becomes accessible from any device with internet. To share it, you click on the 'Share' option, enter email addresses, and choose whether others can view, comment, or edit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sending an email, you can </a:t>
            </a: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attach your document</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Look for the 'Attach' or 'Paperclip' icon, select your file, and send it. Keep in mind that this sends a copy of the file, which is good for sharing finished versions</a:t>
            </a: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Consider who you want to share with and what level of access you want to give them. Whether you prefer sharing through apps, using cloud storage or attaching documents to your emails, choose the option that works best for you</a:t>
            </a:r>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267446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take a moment to reflect on what you've accomplished today. You should now be able to</a:t>
            </a:r>
            <a:endParaRPr lang="en-GB" sz="11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Keep your files safe </a:t>
            </a:r>
            <a:endParaRPr lang="en-GB" sz="11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We have plenty of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online resources</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to help you as you continue learning</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To find these resources, you can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visit our website</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You can either search for "Lloyds Bank Academy get started online" in your browser or if you're using a smartphone, use the camera to scan the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QR code</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on the screen. It's like a digital shortcut that takes you straight to the webpage</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Don't forget to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save our website as a favourite</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so you can easily find it in the future</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you're part of the programme, the </a:t>
            </a:r>
            <a:r>
              <a:rPr lang="en-GB" sz="1800" b="1"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next session is "Managing your money online."</a:t>
            </a:r>
            <a:r>
              <a:rPr lang="en-GB" sz="1800" i="1"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We'll let you know when that will be held</a:t>
            </a:r>
            <a:endParaRPr lang="en-GB" sz="1800" i="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ever need one-to-one support, remember that we have a Digital Helpline ready to help you</a:t>
            </a:r>
            <a:r>
              <a:rPr lang="en-GB" sz="2800" dirty="0">
                <a:effectLst/>
              </a:rPr>
              <a:t> </a:t>
            </a:r>
            <a:endParaRPr lang="en-GB" sz="18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using digital documents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_ and I’m here to help you today</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as you start to explore digital documents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this learning experience practical, relatable, and, most importantly, helpful to you</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457200" indent="-228600">
              <a:lnSpc>
                <a:spcPct val="120000"/>
              </a:lnSpc>
            </a:pPr>
            <a:r>
              <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in today’s session, we'll explore what the documents and files are, and how to use them</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You'll also find out how to keep them safe, wherever they are</a:t>
            </a: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your device with you, we’ll help you through the steps as you go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don’t have a device with you today, you can still learn what you can do when you use it next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here’s what we’d like you to get out of today. We want to help you:</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Keep your files safe </a:t>
            </a: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Every device is slightly different. Today we’ll share general steps, tips and what to look for</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if you need more help with your type of device, we’ll share some useful resources at the end of the session</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start with something familiar. Has anyone taken a photo on their phone? Listened to music? Watched a video?</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These are all different types of files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see, files are like containers that hold information. They can have text, pictures, sounds, or even things that make your devices work</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might have created files before without even knowing it. Have you ever typed a letter on a computer or made a CV for a job? That's creating files too!</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we use the words 'file' or 'document' to describe these things, whether they are pictures, text, or other stuff. </a:t>
            </a:r>
            <a:endParaRPr lang="en-GB" sz="18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2" charset="2"/>
              <a:buNone/>
            </a:pPr>
            <a:r>
              <a:rPr lang="en-GB" i="1" dirty="0">
                <a:solidFill>
                  <a:srgbClr val="313233"/>
                </a:solidFill>
                <a:effectLst/>
              </a:rPr>
              <a:t> </a:t>
            </a:r>
            <a:endParaRPr lang="en-GB" dirty="0"/>
          </a:p>
          <a:p>
            <a:pPr>
              <a:buFont typeface="Arial" pitchFamily="2" charset="2"/>
              <a:buChar char="•"/>
            </a:pPr>
            <a:r>
              <a:rPr lang="en-GB" b="1" dirty="0">
                <a:solidFill>
                  <a:srgbClr val="313233"/>
                </a:solidFill>
                <a:effectLst/>
              </a:rPr>
              <a:t>TRAINER NOTES</a:t>
            </a:r>
            <a:r>
              <a:rPr lang="en-GB" dirty="0">
                <a:solidFill>
                  <a:srgbClr val="313233"/>
                </a:solidFill>
                <a:effectLst/>
              </a:rPr>
              <a:t> – Hold up your facilitator’s guide (if you have it to hand) and highlight it as an example of a text document that was created using a computer</a:t>
            </a:r>
            <a:endParaRPr lang="en-GB" dirty="0"/>
          </a:p>
          <a:p>
            <a:pPr>
              <a:buFont typeface="Arial" pitchFamily="2" charset="2"/>
              <a:buChar char="•"/>
            </a:pPr>
            <a:r>
              <a:rPr lang="en-GB" i="1" dirty="0">
                <a:solidFill>
                  <a:srgbClr val="313233"/>
                </a:solidFill>
                <a:effectLst/>
              </a:rPr>
              <a:t> </a:t>
            </a:r>
            <a:endParaRPr lang="en-GB" dirty="0"/>
          </a:p>
          <a:p>
            <a:pPr lvl="0">
              <a:buFont typeface="Arial" pitchFamily="2" charset="2"/>
              <a:buChar char="•"/>
            </a:pPr>
            <a:r>
              <a:rPr lang="en-GB" i="1" dirty="0">
                <a:solidFill>
                  <a:srgbClr val="313233"/>
                </a:solidFill>
                <a:effectLst/>
              </a:rPr>
              <a:t>When you look at a document on your device, it has a name to describe what it’s about, then a dot, followed by something called a 'file extension’.</a:t>
            </a:r>
            <a:r>
              <a:rPr lang="en-GB" i="1" dirty="0">
                <a:solidFill>
                  <a:srgbClr val="313233"/>
                </a:solidFill>
              </a:rPr>
              <a:t> </a:t>
            </a:r>
            <a:r>
              <a:rPr lang="en-GB" i="1" dirty="0">
                <a:solidFill>
                  <a:srgbClr val="313233"/>
                </a:solidFill>
                <a:effectLst/>
              </a:rPr>
              <a:t>This tells you what type of file it is. We'll show you a few examples over the course of this lesson. With documents that you download, it’s likely to be ‘pdf’. Other documents often end in ‘.doc’ or ‘.docx’. You don't need to know or memorise these, but it can help in the early stages of knowing how to open your files and what you can do with them</a:t>
            </a:r>
            <a:r>
              <a:rPr lang="en-GB" i="1" dirty="0">
                <a:solidFill>
                  <a:srgbClr val="313233"/>
                </a:solidFill>
              </a:rPr>
              <a:t>. </a:t>
            </a:r>
            <a:r>
              <a:rPr lang="en-GB" i="1" dirty="0">
                <a:solidFill>
                  <a:srgbClr val="313233"/>
                </a:solidFill>
                <a:effectLst/>
              </a:rPr>
              <a:t>So</a:t>
            </a:r>
            <a:r>
              <a:rPr lang="en-GB" i="1" dirty="0">
                <a:solidFill>
                  <a:srgbClr val="313233"/>
                </a:solidFill>
              </a:rPr>
              <a:t> when we look at different text files</a:t>
            </a:r>
            <a:r>
              <a:rPr lang="en-GB" i="1" dirty="0">
                <a:solidFill>
                  <a:srgbClr val="313233"/>
                </a:solidFill>
                <a:effectLst/>
              </a:rPr>
              <a:t>, </a:t>
            </a:r>
            <a:r>
              <a:rPr lang="en-GB" i="1" dirty="0">
                <a:solidFill>
                  <a:srgbClr val="313233"/>
                </a:solidFill>
              </a:rPr>
              <a:t>I’ll let you know </a:t>
            </a:r>
            <a:r>
              <a:rPr lang="en-GB" i="1" dirty="0">
                <a:solidFill>
                  <a:srgbClr val="313233"/>
                </a:solidFill>
                <a:effectLst/>
              </a:rPr>
              <a:t>what these letters </a:t>
            </a:r>
            <a:r>
              <a:rPr lang="en-GB" i="1" dirty="0">
                <a:solidFill>
                  <a:srgbClr val="313233"/>
                </a:solidFill>
              </a:rPr>
              <a:t>are for each </a:t>
            </a:r>
            <a:r>
              <a:rPr lang="en-GB" i="1" dirty="0">
                <a:solidFill>
                  <a:srgbClr val="313233"/>
                </a:solidFill>
                <a:effectLst/>
              </a:rPr>
              <a:t>type.</a:t>
            </a:r>
            <a:endParaRPr lang="en-GB" dirty="0"/>
          </a:p>
          <a:p>
            <a:r>
              <a:rPr lang="en-GB" b="1" dirty="0">
                <a:solidFill>
                  <a:srgbClr val="313233"/>
                </a:solidFill>
                <a:effectLst/>
              </a:rPr>
              <a:t> </a:t>
            </a:r>
            <a:endParaRPr lang="en-GB" b="1" dirty="0">
              <a:cs typeface="Calibri" panose="020F0502020204030204"/>
            </a:endParaRPr>
          </a:p>
          <a:p>
            <a:pPr>
              <a:buFont typeface="Arial" pitchFamily="2" charset="2"/>
              <a:buChar char="•"/>
            </a:pPr>
            <a:r>
              <a:rPr lang="en-GB" b="1" dirty="0">
                <a:solidFill>
                  <a:srgbClr val="313233"/>
                </a:solidFill>
                <a:effectLst/>
              </a:rPr>
              <a:t>TRAINER NOTE</a:t>
            </a:r>
            <a:r>
              <a:rPr lang="en-GB" dirty="0">
                <a:solidFill>
                  <a:srgbClr val="313233"/>
                </a:solidFill>
                <a:effectLst/>
              </a:rPr>
              <a:t> – If appropriate, show an example on a device (e.g. in File Explorer from your laptop) or by writing up an example on a whiteboard / flipchart – can add to this as you talk through the different document file types</a:t>
            </a:r>
            <a:endParaRPr lang="en-GB" dirty="0">
              <a:solidFill>
                <a:srgbClr val="000000"/>
              </a:solidFill>
            </a:endParaRPr>
          </a:p>
          <a:p>
            <a:r>
              <a:rPr lang="en-GB" dirty="0">
                <a:solidFill>
                  <a:srgbClr val="313233"/>
                </a:solidFill>
              </a:rPr>
              <a:t> </a:t>
            </a:r>
            <a:endParaRPr lang="en-GB" dirty="0">
              <a:cs typeface="Calibri"/>
            </a:endParaRPr>
          </a:p>
          <a:p>
            <a:pPr>
              <a:buFont typeface="Arial" pitchFamily="2" charset="2"/>
              <a:buChar char="•"/>
            </a:pPr>
            <a:r>
              <a:rPr lang="en-GB" b="1" i="1" dirty="0">
                <a:solidFill>
                  <a:srgbClr val="313233"/>
                </a:solidFill>
              </a:rPr>
              <a:t>Word documents</a:t>
            </a:r>
            <a:r>
              <a:rPr lang="en-GB" i="1" dirty="0">
                <a:solidFill>
                  <a:srgbClr val="313233"/>
                </a:solidFill>
              </a:rPr>
              <a:t> are a common format for text documents [created in Microsoft Word] and usually have the file extensions '</a:t>
            </a:r>
            <a:r>
              <a:rPr lang="en-GB" b="1" i="1" dirty="0">
                <a:solidFill>
                  <a:srgbClr val="313233"/>
                </a:solidFill>
              </a:rPr>
              <a:t>.doc'</a:t>
            </a:r>
            <a:r>
              <a:rPr lang="en-GB" i="1" dirty="0">
                <a:solidFill>
                  <a:srgbClr val="313233"/>
                </a:solidFill>
              </a:rPr>
              <a:t> or '</a:t>
            </a:r>
            <a:r>
              <a:rPr lang="en-GB" b="1" i="1" dirty="0">
                <a:solidFill>
                  <a:srgbClr val="313233"/>
                </a:solidFill>
              </a:rPr>
              <a:t>.docx’</a:t>
            </a:r>
            <a:r>
              <a:rPr lang="en-GB" i="1" dirty="0">
                <a:solidFill>
                  <a:srgbClr val="313233"/>
                </a:solidFill>
              </a:rPr>
              <a:t>. It’s what people use for things </a:t>
            </a:r>
            <a:r>
              <a:rPr lang="en-GB" i="1" dirty="0" err="1">
                <a:solidFill>
                  <a:srgbClr val="313233"/>
                </a:solidFill>
              </a:rPr>
              <a:t>things</a:t>
            </a:r>
            <a:r>
              <a:rPr lang="en-GB" i="1" dirty="0">
                <a:solidFill>
                  <a:srgbClr val="313233"/>
                </a:solidFill>
              </a:rPr>
              <a:t> like CVs, letters, reports or essays</a:t>
            </a:r>
            <a:endParaRPr lang="en-GB" sz="1800" i="1" dirty="0">
              <a:solidFill>
                <a:srgbClr val="313233"/>
              </a:solidFill>
              <a:latin typeface="Lloyds Bank Jack Light"/>
              <a:cs typeface="Arial" panose="020B0604020202020204" pitchFamily="34" charset="0"/>
            </a:endParaRPr>
          </a:p>
          <a:p>
            <a:pPr>
              <a:buFont typeface="Arial" pitchFamily="2" charset="2"/>
              <a:buChar char="•"/>
            </a:pPr>
            <a:r>
              <a:rPr lang="en-GB" i="1" dirty="0">
                <a:solidFill>
                  <a:srgbClr val="313233"/>
                </a:solidFill>
              </a:rPr>
              <a:t>You might also come across </a:t>
            </a:r>
            <a:r>
              <a:rPr lang="en-GB" b="1" i="1" dirty="0">
                <a:solidFill>
                  <a:srgbClr val="313233"/>
                </a:solidFill>
              </a:rPr>
              <a:t>.txt</a:t>
            </a:r>
            <a:r>
              <a:rPr lang="en-GB" i="1" dirty="0">
                <a:solidFill>
                  <a:srgbClr val="313233"/>
                </a:solidFill>
              </a:rPr>
              <a:t>: which is a plain text file. This means it contains only plain text – no fancy formatting here. It's used for simple notes and can be opened by basic text tools</a:t>
            </a:r>
            <a:endParaRPr lang="en-GB" dirty="0"/>
          </a:p>
          <a:p>
            <a:pPr>
              <a:buFont typeface="Arial" pitchFamily="2" charset="2"/>
              <a:buChar char="•"/>
            </a:pPr>
            <a:r>
              <a:rPr lang="en-GB" i="1" dirty="0">
                <a:solidFill>
                  <a:srgbClr val="313233"/>
                </a:solidFill>
              </a:rPr>
              <a:t>Text documents can also be made in </a:t>
            </a:r>
            <a:r>
              <a:rPr lang="en-GB" b="1" i="1" dirty="0">
                <a:solidFill>
                  <a:srgbClr val="313233"/>
                </a:solidFill>
              </a:rPr>
              <a:t>(Google) Docs</a:t>
            </a:r>
            <a:r>
              <a:rPr lang="en-GB" i="1" dirty="0">
                <a:solidFill>
                  <a:srgbClr val="313233"/>
                </a:solidFill>
              </a:rPr>
              <a:t>, which is Google’s equivalent of Microsoft Word – and is free to use – you just need a Google account. There are two file types they use that you might see -  </a:t>
            </a:r>
            <a:r>
              <a:rPr lang="en-GB" b="1" i="1" dirty="0">
                <a:solidFill>
                  <a:srgbClr val="313233"/>
                </a:solidFill>
              </a:rPr>
              <a:t>.</a:t>
            </a:r>
            <a:r>
              <a:rPr lang="en-GB" b="1" i="1" dirty="0" err="1">
                <a:solidFill>
                  <a:srgbClr val="313233"/>
                </a:solidFill>
              </a:rPr>
              <a:t>odt</a:t>
            </a:r>
            <a:r>
              <a:rPr lang="en-GB" i="1" dirty="0">
                <a:solidFill>
                  <a:srgbClr val="313233"/>
                </a:solidFill>
              </a:rPr>
              <a:t> (Open Document Text) and .</a:t>
            </a:r>
            <a:r>
              <a:rPr lang="en-GB" b="1" i="1" dirty="0">
                <a:solidFill>
                  <a:srgbClr val="313233"/>
                </a:solidFill>
              </a:rPr>
              <a:t>rtf</a:t>
            </a:r>
            <a:r>
              <a:rPr lang="en-GB" i="1" dirty="0">
                <a:solidFill>
                  <a:srgbClr val="313233"/>
                </a:solidFill>
              </a:rPr>
              <a:t> (Rich Text Format) </a:t>
            </a:r>
            <a:endParaRPr lang="en-GB" dirty="0">
              <a:solidFill>
                <a:srgbClr val="000000"/>
              </a:solidFill>
            </a:endParaRPr>
          </a:p>
          <a:p>
            <a:pPr>
              <a:buFont typeface="Arial" pitchFamily="2" charset="2"/>
              <a:buChar char="•"/>
            </a:pPr>
            <a:r>
              <a:rPr lang="en-GB" i="1" dirty="0">
                <a:solidFill>
                  <a:srgbClr val="313233"/>
                </a:solidFill>
              </a:rPr>
              <a:t>Then there is Adobe’s  </a:t>
            </a:r>
            <a:r>
              <a:rPr lang="en-GB" b="1" i="1" dirty="0">
                <a:solidFill>
                  <a:srgbClr val="313233"/>
                </a:solidFill>
              </a:rPr>
              <a:t>.pdf</a:t>
            </a:r>
            <a:r>
              <a:rPr lang="en-GB" i="1" dirty="0">
                <a:solidFill>
                  <a:srgbClr val="313233"/>
                </a:solidFill>
              </a:rPr>
              <a:t>: PDFs are often used for sharing documents that should look the same on any device. You can open it using programs like Adobe Reader or from your web browser. People often create PDFs when they want others to be able to see but not change the content</a:t>
            </a:r>
            <a:r>
              <a:rPr lang="en-GB" dirty="0">
                <a:solidFill>
                  <a:srgbClr val="313233"/>
                </a:solidFill>
              </a:rPr>
              <a:t> </a:t>
            </a:r>
            <a:endParaRPr lang="en-GB" dirty="0">
              <a:cs typeface="Calibri"/>
            </a:endParaRPr>
          </a:p>
          <a:p>
            <a:pPr>
              <a:buFont typeface="Arial" pitchFamily="2" charset="2"/>
              <a:buChar char="•"/>
            </a:pPr>
            <a:r>
              <a:rPr lang="en-US" dirty="0"/>
              <a:t> If someone sends you one of these documents, or if you see one online and want to access it, you may need to get the software to do this – Microsoft Word, Google Docs or Adobe for pdfs. But often you can see these documents – even if you can’t make any changes to them – without this. Check out the free mobile apps for Word, and the ‘Google Viewer’ option.</a:t>
            </a:r>
            <a:br>
              <a:rPr lang="en-US" dirty="0"/>
            </a:br>
            <a:endParaRPr lang="en-US" dirty="0"/>
          </a:p>
          <a:p>
            <a:pPr marL="342900" indent="-342900">
              <a:lnSpc>
                <a:spcPct val="120000"/>
              </a:lnSpc>
              <a:buFont typeface="Symbol" pitchFamily="2" charset="2"/>
              <a:buChar char=""/>
            </a:pPr>
            <a:endParaRPr lang="en-GB" sz="1800" i="1" dirty="0">
              <a:solidFill>
                <a:srgbClr val="313233"/>
              </a:solidFill>
              <a:effectLst/>
              <a:latin typeface="Lloyds Bank Jack Ligh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a:t>
            </a: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Does anyone know what a spreadsheet is?</a:t>
            </a:r>
          </a:p>
          <a:p>
            <a:pPr marL="342900" lvl="0" indent="-342900">
              <a:lnSpc>
                <a:spcPct val="120000"/>
              </a:lnSpc>
              <a:buFont typeface="Symbol" pitchFamily="2" charset="2"/>
              <a:buChar char=""/>
            </a:pPr>
            <a:endPar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 spreadsheet is just like a digital table or grid, as a different way of presenting information. It's a handy tool for organising and working with numbers and data. You might have seen spreadsheets in everyday life, without even knowing it. For example, think of bus or train timetables – those are like spreadsheets, helping you find the right information quickly and easily. Or, when you're planning your monthly budget, you're actually creating a simple kind of spreadsheet to keep track of your finances</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on a computer, we use special software to make and view spreadsheets. The most popular one is Microsoft Excel</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 work with spreadsheets in Excel, the files have the extensions '.XLS' or '.XLSX'</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There's also Google Sheets, which is like Google's version of Excel. </a:t>
            </a:r>
          </a:p>
          <a:p>
            <a:pPr marL="342900" lvl="0" indent="-342900">
              <a:lnSpc>
                <a:spcPct val="120000"/>
              </a:lnSpc>
              <a:spcAft>
                <a:spcPts val="1200"/>
              </a:spcAft>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use both these tools from your web browser or an app</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What I'm doing, right now, is showing you a presentation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like a digital set of slides – think of each screen you see as a 'slide'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whole thing is often called a 'slide deck' or 'slide pack' </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Presentations are good for sharing information in a visual way, whether it's on a screen like this or shared for others to look at. They’re often used in training sessions, at trade shows and conferences – anywhere you have a bunch of people you want to share info with in an interesting and engaging way. You can pop text, photos or other images, and video into your slides and you can arrange them pretty much any way you like. There’s also a range of templates and backgrounds to give a professional or distinctive look to your presentation.</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app most commonly used to create and open presentations is Microsoft PowerPoint</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 work with presentations in PowerPoint, the files usually have the extensions '.PPT' or '.PPTX'</a:t>
            </a:r>
            <a:endParaRPr lang="en-GB" sz="18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Presentations can also be made in Slides, which is Google’s equivalent of Microsoft PowerPoint</a:t>
            </a:r>
            <a:endParaRPr lang="en-GB" sz="18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There's also another option called Prezi, which is a bit different – it’s web-based, and rather than have a ‘next slide please’ sequence, you can hop about more with this one</a:t>
            </a:r>
            <a:endParaRPr lang="en-GB" sz="1800" b="0"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Picture files (also known as image files) can be photos, artwork, or illustrations - anything from a cartoon drawing to a company's logo</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Images can be uploaded from a digital camera – or taken directly on your device if it has a camera</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They can capture moments, help explain ideas, and can make documents and presentations more visually engaging</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want to create artwork, there are lots of options for software that you can use to design, from Paint which usually comes built into Windows devices to paid-for options like Canva and Adobe Photoshop</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just want to look at them, pictures are mainly opened in 'Photos'. 'Picture viewer' or 'preview'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spcAft>
                <a:spcPts val="1200"/>
              </a:spcAft>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Explain that this will vary depending on the device they are using</a:t>
            </a:r>
            <a:endParaRPr lang="en-GB" sz="14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Picture files without any animation usually have the extension '.JPEG' or '.PNG</a:t>
            </a:r>
            <a:r>
              <a:rPr lang="en-US" sz="800"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JPEG is a common image type that's often used for photographs and colourful images. It's the format your digital camera or smartphone will most likely use. JPEGs are good for sharing and displaying high-quality images on various devices, without taking up too much space</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PNGs are good for things like logos. They allow you to have blank (transparent) backgrounds</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Then there are GIF (.GIF). Unlike JPEG and PNG images which don’t move, GIFs are a special type of picture file that can include simple animations</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GIFs are moving pictures. They work by playing a series of images in a loop to create a short animation. They are commonly used in messaging apps, on social media, and websites to add a touch of fun or show how we are feeling. For example, you might use a GIF of clapping hands to celebrate somebody’s success, or a dancing GIF to show you are excited</a:t>
            </a:r>
            <a:endParaRPr lang="en-GB" sz="1400" i="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when you come across images, you might encounter static ones like JPEG and PNG, as well as animated and playful ones like GIFs. These image files help us tell stories, share memories, and make things more engaging</a:t>
            </a:r>
            <a:r>
              <a:rPr lang="en-GB" dirty="0">
                <a:effectLst/>
              </a:rPr>
              <a:t> </a:t>
            </a:r>
            <a:endParaRPr lang="en-GB" sz="14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203428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24731"/>
                </a:solidFill>
                <a:latin typeface="Lloyds Bank Jack Medium" panose="02000606060000020004" pitchFamily="50" charset="0"/>
              </a:rPr>
              <a:t>What’s next?</a:t>
            </a:r>
          </a:p>
        </p:txBody>
      </p:sp>
      <p:grpSp>
        <p:nvGrpSpPr>
          <p:cNvPr id="6" name="Group 5">
            <a:extLst>
              <a:ext uri="{FF2B5EF4-FFF2-40B4-BE49-F238E27FC236}">
                <a16:creationId xmlns:a16="http://schemas.microsoft.com/office/drawing/2014/main" id="{1D0218E0-AC86-A441-0008-42772FC04570}"/>
              </a:ext>
            </a:extLst>
          </p:cNvPr>
          <p:cNvGrpSpPr/>
          <p:nvPr userDrawn="1"/>
        </p:nvGrpSpPr>
        <p:grpSpPr>
          <a:xfrm>
            <a:off x="741760" y="1624457"/>
            <a:ext cx="10669489" cy="5055537"/>
            <a:chOff x="741760" y="1624457"/>
            <a:chExt cx="10669489" cy="5055537"/>
          </a:xfrm>
        </p:grpSpPr>
        <p:pic>
          <p:nvPicPr>
            <p:cNvPr id="3" name="Picture 2">
              <a:extLst>
                <a:ext uri="{FF2B5EF4-FFF2-40B4-BE49-F238E27FC236}">
                  <a16:creationId xmlns:a16="http://schemas.microsoft.com/office/drawing/2014/main" id="{A1B48D0A-BDA0-6AAF-5FA4-265FA95649B4}"/>
                </a:ext>
              </a:extLst>
            </p:cNvPr>
            <p:cNvPicPr>
              <a:picLocks noChangeAspect="1"/>
            </p:cNvPicPr>
            <p:nvPr userDrawn="1"/>
          </p:nvPicPr>
          <p:blipFill>
            <a:blip r:embed="rId2"/>
            <a:stretch>
              <a:fillRect/>
            </a:stretch>
          </p:blipFill>
          <p:spPr>
            <a:xfrm>
              <a:off x="741760" y="1624457"/>
              <a:ext cx="10669489" cy="4772691"/>
            </a:xfrm>
            <a:prstGeom prst="rect">
              <a:avLst/>
            </a:prstGeom>
          </p:spPr>
        </p:pic>
        <p:pic>
          <p:nvPicPr>
            <p:cNvPr id="5" name="Picture 4">
              <a:extLst>
                <a:ext uri="{FF2B5EF4-FFF2-40B4-BE49-F238E27FC236}">
                  <a16:creationId xmlns:a16="http://schemas.microsoft.com/office/drawing/2014/main" id="{CB86ACFC-7E9C-7CB7-919B-74DE2C6C6DAB}"/>
                </a:ext>
              </a:extLst>
            </p:cNvPr>
            <p:cNvPicPr>
              <a:picLocks noChangeAspect="1"/>
            </p:cNvPicPr>
            <p:nvPr userDrawn="1"/>
          </p:nvPicPr>
          <p:blipFill>
            <a:blip r:embed="rId3"/>
            <a:stretch>
              <a:fillRect/>
            </a:stretch>
          </p:blipFill>
          <p:spPr>
            <a:xfrm>
              <a:off x="2156419" y="6041730"/>
              <a:ext cx="7840169" cy="638264"/>
            </a:xfrm>
            <a:prstGeom prst="rect">
              <a:avLst/>
            </a:prstGeom>
          </p:spPr>
        </p:pic>
      </p:gr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68460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6677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76116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044303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39233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246995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41248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3339437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70076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4149110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dirty="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
        <p:nvSpPr>
          <p:cNvPr id="3" name="TextBox 2">
            <a:extLst>
              <a:ext uri="{FF2B5EF4-FFF2-40B4-BE49-F238E27FC236}">
                <a16:creationId xmlns:a16="http://schemas.microsoft.com/office/drawing/2014/main" id="{745CB2DF-B597-1EB1-34CC-9D4135503195}"/>
              </a:ext>
            </a:extLst>
          </p:cNvPr>
          <p:cNvSpPr txBox="1"/>
          <p:nvPr userDrawn="1">
            <p:extLst>
              <p:ext uri="{1162E1C5-73C7-4A58-AE30-91384D911F3F}">
                <p184:classification xmlns:p184="http://schemas.microsoft.com/office/powerpoint/2018/4/main" val="hdr"/>
              </p:ext>
            </p:extLst>
          </p:nvPr>
        </p:nvSpPr>
        <p:spPr>
          <a:xfrm>
            <a:off x="63500" y="63500"/>
            <a:ext cx="1382713"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Classification: Limited</a:t>
            </a:r>
          </a:p>
        </p:txBody>
      </p:sp>
      <p:sp>
        <p:nvSpPr>
          <p:cNvPr id="2" name="Rectangle 1">
            <a:extLst>
              <a:ext uri="{FF2B5EF4-FFF2-40B4-BE49-F238E27FC236}">
                <a16:creationId xmlns:a16="http://schemas.microsoft.com/office/drawing/2014/main" id="{F7732984-9AF0-2898-8CEE-302B018EC80E}"/>
              </a:ext>
            </a:extLst>
          </p:cNvPr>
          <p:cNvSpPr/>
          <p:nvPr userDrawn="1"/>
        </p:nvSpPr>
        <p:spPr>
          <a:xfrm>
            <a:off x="0" y="0"/>
            <a:ext cx="1501698" cy="312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26376038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Digital documents</a:t>
            </a:r>
            <a:endParaRPr lang="en-GB" dirty="0"/>
          </a:p>
        </p:txBody>
      </p:sp>
      <p:pic>
        <p:nvPicPr>
          <p:cNvPr id="4" name="Picture Placeholder 3">
            <a:extLst>
              <a:ext uri="{FF2B5EF4-FFF2-40B4-BE49-F238E27FC236}">
                <a16:creationId xmlns:a16="http://schemas.microsoft.com/office/drawing/2014/main" id="{E655B9EF-663D-75C9-50E7-5ED6153B487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B8B0B-AF6A-DD0E-A6E4-A04E37D2A9B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t>Audio</a:t>
            </a:r>
          </a:p>
        </p:txBody>
      </p:sp>
      <p:sp>
        <p:nvSpPr>
          <p:cNvPr id="9" name="Text Placeholder 8">
            <a:extLst>
              <a:ext uri="{FF2B5EF4-FFF2-40B4-BE49-F238E27FC236}">
                <a16:creationId xmlns:a16="http://schemas.microsoft.com/office/drawing/2014/main" id="{5A343D6A-EBE7-2338-A999-E1684DF06910}"/>
              </a:ext>
            </a:extLst>
          </p:cNvPr>
          <p:cNvSpPr>
            <a:spLocks noGrp="1"/>
          </p:cNvSpPr>
          <p:nvPr>
            <p:ph type="body" sz="quarter" idx="12"/>
          </p:nvPr>
        </p:nvSpPr>
        <p:spPr>
          <a:xfrm>
            <a:off x="5059680" y="2000841"/>
            <a:ext cx="6790944" cy="3920345"/>
          </a:xfrm>
        </p:spPr>
        <p:txBody>
          <a:bodyPr/>
          <a:lstStyle/>
          <a:p>
            <a:r>
              <a:rPr lang="en-GB" dirty="0"/>
              <a:t>Voice notes, songs, podcasts and sound effects</a:t>
            </a:r>
          </a:p>
          <a:p>
            <a:endParaRPr lang="en-GB" dirty="0"/>
          </a:p>
          <a:p>
            <a:r>
              <a:rPr lang="en-GB" dirty="0"/>
              <a:t>Listen on Windows Media Player or QuickTime Player</a:t>
            </a:r>
          </a:p>
          <a:p>
            <a:endParaRPr lang="en-GB" dirty="0"/>
          </a:p>
          <a:p>
            <a:r>
              <a:rPr lang="en-GB" dirty="0"/>
              <a:t>Mobile? Use music and podcast apps</a:t>
            </a:r>
          </a:p>
        </p:txBody>
      </p:sp>
    </p:spTree>
    <p:extLst>
      <p:ext uri="{BB962C8B-B14F-4D97-AF65-F5344CB8AC3E}">
        <p14:creationId xmlns:p14="http://schemas.microsoft.com/office/powerpoint/2010/main" val="63275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CA59F14-2953-0A8A-8508-0EB28C7A041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5" name="Text Placeholder 4">
            <a:extLst>
              <a:ext uri="{FF2B5EF4-FFF2-40B4-BE49-F238E27FC236}">
                <a16:creationId xmlns:a16="http://schemas.microsoft.com/office/drawing/2014/main" id="{22955D85-5997-2FFC-5ECD-E2771A6132E3}"/>
              </a:ext>
            </a:extLst>
          </p:cNvPr>
          <p:cNvSpPr>
            <a:spLocks noGrp="1"/>
          </p:cNvSpPr>
          <p:nvPr>
            <p:ph type="body" sz="quarter" idx="11"/>
          </p:nvPr>
        </p:nvSpPr>
        <p:spPr/>
        <p:txBody>
          <a:bodyPr/>
          <a:lstStyle/>
          <a:p>
            <a:r>
              <a:rPr lang="en-GB" dirty="0"/>
              <a:t>Videos</a:t>
            </a:r>
          </a:p>
        </p:txBody>
      </p:sp>
      <p:sp>
        <p:nvSpPr>
          <p:cNvPr id="7" name="Text Placeholder 6">
            <a:extLst>
              <a:ext uri="{FF2B5EF4-FFF2-40B4-BE49-F238E27FC236}">
                <a16:creationId xmlns:a16="http://schemas.microsoft.com/office/drawing/2014/main" id="{304F2EEB-D879-0D95-334A-C5AA58C8FFAF}"/>
              </a:ext>
            </a:extLst>
          </p:cNvPr>
          <p:cNvSpPr>
            <a:spLocks noGrp="1"/>
          </p:cNvSpPr>
          <p:nvPr>
            <p:ph type="body" sz="quarter" idx="12"/>
          </p:nvPr>
        </p:nvSpPr>
        <p:spPr/>
        <p:txBody>
          <a:bodyPr/>
          <a:lstStyle/>
          <a:p>
            <a:r>
              <a:rPr lang="en-GB" dirty="0"/>
              <a:t>Play on Windows Media Player or </a:t>
            </a:r>
          </a:p>
          <a:p>
            <a:r>
              <a:rPr lang="en-GB" dirty="0"/>
              <a:t>QuickTime Player</a:t>
            </a:r>
          </a:p>
          <a:p>
            <a:endParaRPr lang="en-GB" dirty="0"/>
          </a:p>
          <a:p>
            <a:r>
              <a:rPr lang="en-GB" dirty="0"/>
              <a:t>Stream from YouTube, Netflix, Amazon Prime or Disney+</a:t>
            </a:r>
          </a:p>
          <a:p>
            <a:endParaRPr lang="en-GB" dirty="0"/>
          </a:p>
          <a:p>
            <a:r>
              <a:rPr lang="en-GB" dirty="0"/>
              <a:t>Create on TikTok, YouTube or iMovie</a:t>
            </a:r>
          </a:p>
        </p:txBody>
      </p:sp>
    </p:spTree>
    <p:extLst>
      <p:ext uri="{BB962C8B-B14F-4D97-AF65-F5344CB8AC3E}">
        <p14:creationId xmlns:p14="http://schemas.microsoft.com/office/powerpoint/2010/main" val="260713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194970D-CCF0-CE16-73EA-EADD9DCF265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t>Downloading files</a:t>
            </a:r>
          </a:p>
        </p:txBody>
      </p:sp>
    </p:spTree>
    <p:extLst>
      <p:ext uri="{BB962C8B-B14F-4D97-AF65-F5344CB8AC3E}">
        <p14:creationId xmlns:p14="http://schemas.microsoft.com/office/powerpoint/2010/main" val="394190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99BDF8C-8D51-8207-699D-4AEA3C28888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t>Activity: Download a file</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38" indent="-514338">
              <a:buFont typeface="+mj-lt"/>
              <a:buAutoNum type="arabicPeriod"/>
            </a:pPr>
            <a:r>
              <a:rPr lang="en-GB" dirty="0"/>
              <a:t>Find the content</a:t>
            </a:r>
          </a:p>
          <a:p>
            <a:pPr marL="514338" indent="-514338">
              <a:buFont typeface="+mj-lt"/>
              <a:buAutoNum type="arabicPeriod"/>
            </a:pPr>
            <a:r>
              <a:rPr lang="en-GB" dirty="0"/>
              <a:t>Check the source</a:t>
            </a:r>
          </a:p>
          <a:p>
            <a:pPr marL="514338" indent="-514338">
              <a:buFont typeface="+mj-lt"/>
              <a:buAutoNum type="arabicPeriod"/>
            </a:pPr>
            <a:r>
              <a:rPr lang="en-GB" dirty="0"/>
              <a:t>Start the download</a:t>
            </a:r>
          </a:p>
          <a:p>
            <a:pPr marL="514338" indent="-514338">
              <a:buFont typeface="+mj-lt"/>
              <a:buAutoNum type="arabicPeriod"/>
            </a:pPr>
            <a:r>
              <a:rPr lang="en-GB" dirty="0"/>
              <a:t>Save to a safe place</a:t>
            </a:r>
          </a:p>
          <a:p>
            <a:pPr marL="514338" indent="-514338">
              <a:buFont typeface="+mj-lt"/>
              <a:buAutoNum type="arabicPeriod"/>
            </a:pPr>
            <a:r>
              <a:rPr lang="en-GB" dirty="0"/>
              <a:t>Enjoy the content</a:t>
            </a:r>
          </a:p>
          <a:p>
            <a:pPr marL="514338" indent="-514338">
              <a:buFont typeface="+mj-lt"/>
              <a:buAutoNum type="arabicPeriod"/>
            </a:pPr>
            <a:endParaRPr lang="en-GB" dirty="0"/>
          </a:p>
        </p:txBody>
      </p:sp>
    </p:spTree>
    <p:extLst>
      <p:ext uri="{BB962C8B-B14F-4D97-AF65-F5344CB8AC3E}">
        <p14:creationId xmlns:p14="http://schemas.microsoft.com/office/powerpoint/2010/main" val="326483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6DEE5C2-9B72-FCF0-F660-80EB841639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t>Finding files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pPr marL="514350" indent="-514350">
              <a:buFont typeface="Arial" panose="020B0604020202020204" pitchFamily="34" charset="0"/>
              <a:buChar char="•"/>
            </a:pPr>
            <a:r>
              <a:rPr lang="en-GB" dirty="0"/>
              <a:t>Look in your Files area</a:t>
            </a:r>
          </a:p>
          <a:p>
            <a:pPr marL="514350" indent="-514350">
              <a:buFont typeface="Arial" panose="020B0604020202020204" pitchFamily="34" charset="0"/>
              <a:buChar char="•"/>
            </a:pPr>
            <a:r>
              <a:rPr lang="en-GB" dirty="0"/>
              <a:t>Use the Search tool</a:t>
            </a:r>
          </a:p>
          <a:p>
            <a:pPr marL="514350" indent="-514350">
              <a:buFont typeface="Arial" panose="020B0604020202020204" pitchFamily="34" charset="0"/>
              <a:buChar char="•"/>
            </a:pPr>
            <a:r>
              <a:rPr lang="en-GB" dirty="0"/>
              <a:t>Go to the app</a:t>
            </a:r>
          </a:p>
        </p:txBody>
      </p:sp>
    </p:spTree>
    <p:extLst>
      <p:ext uri="{BB962C8B-B14F-4D97-AF65-F5344CB8AC3E}">
        <p14:creationId xmlns:p14="http://schemas.microsoft.com/office/powerpoint/2010/main" val="138189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4CD5DF2-9A70-56AA-24F4-BC1579F11A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t>Activity: Find your file</a:t>
            </a:r>
          </a:p>
        </p:txBody>
      </p:sp>
      <p:sp>
        <p:nvSpPr>
          <p:cNvPr id="2" name="Text Placeholder 1">
            <a:extLst>
              <a:ext uri="{FF2B5EF4-FFF2-40B4-BE49-F238E27FC236}">
                <a16:creationId xmlns:a16="http://schemas.microsoft.com/office/drawing/2014/main" id="{62FD1A01-8315-5BA9-EC48-80BCB64B4373}"/>
              </a:ext>
            </a:extLst>
          </p:cNvPr>
          <p:cNvSpPr>
            <a:spLocks noGrp="1"/>
          </p:cNvSpPr>
          <p:nvPr>
            <p:ph type="body" sz="quarter" idx="12"/>
          </p:nvPr>
        </p:nvSpPr>
        <p:spPr/>
        <p:txBody>
          <a:bodyPr/>
          <a:lstStyle/>
          <a:p>
            <a:pPr marL="514350" indent="-514350">
              <a:buFont typeface="+mj-lt"/>
              <a:buAutoNum type="arabicPeriod"/>
            </a:pPr>
            <a:r>
              <a:rPr lang="en-GB" dirty="0"/>
              <a:t>Find and open ‘Files’</a:t>
            </a:r>
          </a:p>
          <a:p>
            <a:pPr marL="514350" indent="-514350">
              <a:buFont typeface="+mj-lt"/>
              <a:buAutoNum type="arabicPeriod"/>
            </a:pPr>
            <a:r>
              <a:rPr lang="en-GB" dirty="0"/>
              <a:t>Select your downloaded file</a:t>
            </a:r>
          </a:p>
          <a:p>
            <a:r>
              <a:rPr lang="en-GB" dirty="0"/>
              <a:t>OR …</a:t>
            </a:r>
          </a:p>
          <a:p>
            <a:pPr marL="514350" indent="-514350">
              <a:buFont typeface="+mj-lt"/>
              <a:buAutoNum type="arabicPeriod"/>
            </a:pPr>
            <a:r>
              <a:rPr lang="en-GB" dirty="0"/>
              <a:t>Find the Search tool</a:t>
            </a:r>
          </a:p>
          <a:p>
            <a:pPr marL="514350" indent="-514350">
              <a:buFont typeface="+mj-lt"/>
              <a:buAutoNum type="arabicPeriod"/>
            </a:pPr>
            <a:r>
              <a:rPr lang="en-GB" dirty="0"/>
              <a:t>Enter the file name</a:t>
            </a:r>
          </a:p>
        </p:txBody>
      </p:sp>
    </p:spTree>
    <p:extLst>
      <p:ext uri="{BB962C8B-B14F-4D97-AF65-F5344CB8AC3E}">
        <p14:creationId xmlns:p14="http://schemas.microsoft.com/office/powerpoint/2010/main" val="266387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202F3C2-F029-4A75-4C28-5B6B7EE9CAE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t>Activity: Create a document</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50" indent="-514350">
              <a:buFont typeface="+mj-lt"/>
              <a:buAutoNum type="arabicPeriod"/>
            </a:pPr>
            <a:r>
              <a:rPr lang="en-GB" dirty="0"/>
              <a:t>Find the right software</a:t>
            </a:r>
          </a:p>
          <a:p>
            <a:pPr marL="514350" indent="-514350">
              <a:buFont typeface="+mj-lt"/>
              <a:buAutoNum type="arabicPeriod"/>
            </a:pPr>
            <a:r>
              <a:rPr lang="en-GB" dirty="0"/>
              <a:t>Download the app</a:t>
            </a:r>
          </a:p>
          <a:p>
            <a:pPr marL="514350" indent="-514350">
              <a:buFont typeface="+mj-lt"/>
              <a:buAutoNum type="arabicPeriod"/>
            </a:pPr>
            <a:r>
              <a:rPr lang="en-GB" dirty="0"/>
              <a:t>Open the app</a:t>
            </a:r>
          </a:p>
          <a:p>
            <a:pPr marL="514350" indent="-514350">
              <a:buFont typeface="+mj-lt"/>
              <a:buAutoNum type="arabicPeriod"/>
            </a:pPr>
            <a:r>
              <a:rPr lang="en-GB" dirty="0"/>
              <a:t>Start a new document</a:t>
            </a:r>
          </a:p>
          <a:p>
            <a:pPr marL="514350" indent="-514350">
              <a:buFont typeface="+mj-lt"/>
              <a:buAutoNum type="arabicPeriod"/>
            </a:pPr>
            <a:r>
              <a:rPr lang="en-GB" dirty="0"/>
              <a:t>Save your document</a:t>
            </a:r>
          </a:p>
          <a:p>
            <a:pPr marL="514350" indent="-514350">
              <a:buFont typeface="+mj-lt"/>
              <a:buAutoNum type="arabicPeriod"/>
            </a:pPr>
            <a:r>
              <a:rPr lang="en-GB" dirty="0"/>
              <a:t>Add your content</a:t>
            </a:r>
          </a:p>
          <a:p>
            <a:pPr marL="514350" indent="-514350">
              <a:buFont typeface="+mj-lt"/>
              <a:buAutoNum type="arabicPeriod"/>
            </a:pPr>
            <a:r>
              <a:rPr lang="en-GB" dirty="0"/>
              <a:t>Formatting</a:t>
            </a:r>
          </a:p>
        </p:txBody>
      </p:sp>
    </p:spTree>
    <p:extLst>
      <p:ext uri="{BB962C8B-B14F-4D97-AF65-F5344CB8AC3E}">
        <p14:creationId xmlns:p14="http://schemas.microsoft.com/office/powerpoint/2010/main" val="16317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537993-D134-28DA-9EA0-3E066916D62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t>Save your work</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pPr marL="514350" indent="-514350">
              <a:buFont typeface="Arial" panose="020B0604020202020204" pitchFamily="34" charset="0"/>
              <a:buChar char="•"/>
            </a:pPr>
            <a:r>
              <a:rPr lang="en-GB" dirty="0"/>
              <a:t>The ‘save’ icon</a:t>
            </a:r>
          </a:p>
          <a:p>
            <a:pPr marL="514350" indent="-514350">
              <a:buFont typeface="Arial" panose="020B0604020202020204" pitchFamily="34" charset="0"/>
              <a:buChar char="•"/>
            </a:pPr>
            <a:r>
              <a:rPr lang="en-GB" dirty="0"/>
              <a:t>How often to save</a:t>
            </a:r>
          </a:p>
          <a:p>
            <a:pPr marL="514350" indent="-514350">
              <a:buFont typeface="Arial" panose="020B0604020202020204" pitchFamily="34" charset="0"/>
              <a:buChar char="•"/>
            </a:pPr>
            <a:r>
              <a:rPr lang="en-GB" dirty="0"/>
              <a:t>Saving to the cloud</a:t>
            </a:r>
          </a:p>
        </p:txBody>
      </p:sp>
    </p:spTree>
    <p:extLst>
      <p:ext uri="{BB962C8B-B14F-4D97-AF65-F5344CB8AC3E}">
        <p14:creationId xmlns:p14="http://schemas.microsoft.com/office/powerpoint/2010/main" val="11122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3BC8C9-A784-D539-DD09-834D3ECCF63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t>Using folders</a:t>
            </a:r>
          </a:p>
        </p:txBody>
      </p:sp>
    </p:spTree>
    <p:extLst>
      <p:ext uri="{BB962C8B-B14F-4D97-AF65-F5344CB8AC3E}">
        <p14:creationId xmlns:p14="http://schemas.microsoft.com/office/powerpoint/2010/main" val="111099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t>Sharing documents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p:txBody>
          <a:bodyPr/>
          <a:lstStyle/>
          <a:p>
            <a:r>
              <a:rPr lang="en-GB" dirty="0"/>
              <a:t>The ‘share’ icon </a:t>
            </a:r>
          </a:p>
          <a:p>
            <a:endParaRPr lang="en-GB" dirty="0"/>
          </a:p>
          <a:p>
            <a:r>
              <a:rPr lang="en-GB" dirty="0"/>
              <a:t>Sharing your cloud-based files</a:t>
            </a:r>
          </a:p>
          <a:p>
            <a:endParaRPr lang="en-GB" dirty="0"/>
          </a:p>
          <a:p>
            <a:r>
              <a:rPr lang="en-GB" dirty="0"/>
              <a:t>Attach documents</a:t>
            </a:r>
          </a:p>
          <a:p>
            <a:endParaRPr lang="en-GB" dirty="0"/>
          </a:p>
        </p:txBody>
      </p:sp>
      <p:sp>
        <p:nvSpPr>
          <p:cNvPr id="20" name="Rectangle 19">
            <a:extLst>
              <a:ext uri="{FF2B5EF4-FFF2-40B4-BE49-F238E27FC236}">
                <a16:creationId xmlns:a16="http://schemas.microsoft.com/office/drawing/2014/main" id="{0AD09977-2BB7-1165-CD7E-124698DBA0EB}"/>
              </a:ext>
            </a:extLst>
          </p:cNvPr>
          <p:cNvSpPr/>
          <p:nvPr/>
        </p:nvSpPr>
        <p:spPr>
          <a:xfrm>
            <a:off x="8717280" y="2694432"/>
            <a:ext cx="609600" cy="4467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5" name="Picture Placeholder 24">
            <a:extLst>
              <a:ext uri="{FF2B5EF4-FFF2-40B4-BE49-F238E27FC236}">
                <a16:creationId xmlns:a16="http://schemas.microsoft.com/office/drawing/2014/main" id="{F272BB6A-3F5B-3723-8E78-20E5937A556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35" r="135"/>
          <a:stretch>
            <a:fillRect/>
          </a:stretch>
        </p:blipFill>
        <p:spPr/>
      </p:pic>
    </p:spTree>
    <p:extLst>
      <p:ext uri="{BB962C8B-B14F-4D97-AF65-F5344CB8AC3E}">
        <p14:creationId xmlns:p14="http://schemas.microsoft.com/office/powerpoint/2010/main" val="112135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dirty="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277416" y="460852"/>
            <a:ext cx="8883501" cy="880759"/>
          </a:xfrm>
        </p:spPr>
        <p:txBody>
          <a:bodyPr lIns="91440" tIns="45720" rIns="91440" bIns="45720" anchor="t"/>
          <a:lstStyle/>
          <a:p>
            <a:r>
              <a:rPr lang="en-GB" dirty="0">
                <a:latin typeface="Lloyds Bank Jack Medium"/>
              </a:rPr>
              <a:t>Today you've seen how to:</a:t>
            </a:r>
            <a:endParaRPr lang="en-US" dirty="0"/>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Font typeface="Wingdings" pitchFamily="2" charset="2"/>
              <a:buChar char="ü"/>
            </a:pPr>
            <a:r>
              <a:rPr lang="en-GB" dirty="0"/>
              <a:t>Name different types of files</a:t>
            </a:r>
          </a:p>
          <a:p>
            <a:pPr>
              <a:buFont typeface="Wingdings" pitchFamily="2" charset="2"/>
              <a:buChar char="ü"/>
            </a:pPr>
            <a:r>
              <a:rPr lang="en-GB" dirty="0"/>
              <a:t>Download files from the web</a:t>
            </a:r>
          </a:p>
          <a:p>
            <a:pPr>
              <a:buFont typeface="Wingdings" pitchFamily="2" charset="2"/>
              <a:buChar char="ü"/>
            </a:pPr>
            <a:r>
              <a:rPr lang="en-GB" dirty="0"/>
              <a:t>Find, create and use files from your device</a:t>
            </a:r>
          </a:p>
          <a:p>
            <a:pPr>
              <a:buFont typeface="Wingdings" pitchFamily="2" charset="2"/>
              <a:buChar char="ü"/>
            </a:pPr>
            <a:r>
              <a:rPr lang="en-GB" dirty="0"/>
              <a:t>Keep your files safe </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dirty="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80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361193" y="460852"/>
            <a:ext cx="8883501" cy="880759"/>
          </a:xfrm>
        </p:spPr>
        <p:txBody>
          <a:bodyPr lIns="91440" tIns="45720" rIns="91440" bIns="45720" anchor="t"/>
          <a:lstStyle/>
          <a:p>
            <a:r>
              <a:rPr lang="en-GB" dirty="0">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Font typeface="Wingdings" pitchFamily="2" charset="2"/>
              <a:buChar char="ü"/>
            </a:pPr>
            <a:r>
              <a:rPr lang="en-GB" dirty="0"/>
              <a:t>Name different types of files</a:t>
            </a:r>
          </a:p>
          <a:p>
            <a:pPr>
              <a:buFont typeface="Wingdings" pitchFamily="2" charset="2"/>
              <a:buChar char="ü"/>
            </a:pPr>
            <a:r>
              <a:rPr lang="en-GB" dirty="0"/>
              <a:t>Download files from the web</a:t>
            </a:r>
          </a:p>
          <a:p>
            <a:pPr>
              <a:buFont typeface="Wingdings" pitchFamily="2" charset="2"/>
              <a:buChar char="ü"/>
            </a:pPr>
            <a:r>
              <a:rPr lang="en-GB" dirty="0"/>
              <a:t>Find, create and use files from your device</a:t>
            </a:r>
          </a:p>
          <a:p>
            <a:pPr>
              <a:buFont typeface="Wingdings" pitchFamily="2" charset="2"/>
              <a:buChar char="ü"/>
            </a:pPr>
            <a:r>
              <a:rPr lang="en-GB" dirty="0"/>
              <a:t>Keep your files safe </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5436A1FE-6878-8676-FD3E-5F341AC4DE5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t>What’s up, Doc? </a:t>
            </a:r>
            <a:br>
              <a:rPr lang="en-GB" dirty="0"/>
            </a:br>
            <a:r>
              <a:rPr lang="en-GB" dirty="0"/>
              <a:t>And other files</a:t>
            </a:r>
          </a:p>
        </p:txBody>
      </p:sp>
      <p:sp>
        <p:nvSpPr>
          <p:cNvPr id="2" name="Text Placeholder 1">
            <a:extLst>
              <a:ext uri="{FF2B5EF4-FFF2-40B4-BE49-F238E27FC236}">
                <a16:creationId xmlns:a16="http://schemas.microsoft.com/office/drawing/2014/main" id="{BB93E8BA-9935-C2D7-6716-09EF68DB45BA}"/>
              </a:ext>
            </a:extLst>
          </p:cNvPr>
          <p:cNvSpPr>
            <a:spLocks noGrp="1"/>
          </p:cNvSpPr>
          <p:nvPr>
            <p:ph type="body" sz="quarter" idx="12"/>
          </p:nvPr>
        </p:nvSpPr>
        <p:spPr/>
        <p:txBody>
          <a:bodyPr/>
          <a:lstStyle/>
          <a:p>
            <a:pPr marL="457200" indent="-457200">
              <a:buFont typeface="Arial" panose="020B0604020202020204" pitchFamily="34" charset="0"/>
              <a:buChar char="•"/>
            </a:pPr>
            <a:r>
              <a:rPr lang="en-GB" dirty="0"/>
              <a:t>Documents</a:t>
            </a:r>
          </a:p>
          <a:p>
            <a:pPr marL="457200" indent="-457200">
              <a:buFont typeface="Arial" panose="020B0604020202020204" pitchFamily="34" charset="0"/>
              <a:buChar char="•"/>
            </a:pPr>
            <a:r>
              <a:rPr lang="en-GB" dirty="0"/>
              <a:t>Spreadsheets</a:t>
            </a:r>
          </a:p>
          <a:p>
            <a:pPr marL="457200" indent="-457200">
              <a:buFont typeface="Arial" panose="020B0604020202020204" pitchFamily="34" charset="0"/>
              <a:buChar char="•"/>
            </a:pPr>
            <a:r>
              <a:rPr lang="en-GB" dirty="0"/>
              <a:t>Presentations</a:t>
            </a:r>
          </a:p>
          <a:p>
            <a:pPr marL="457200" indent="-457200">
              <a:buFont typeface="Arial" panose="020B0604020202020204" pitchFamily="34" charset="0"/>
              <a:buChar char="•"/>
            </a:pPr>
            <a:r>
              <a:rPr lang="en-GB" dirty="0"/>
              <a:t>Pictures</a:t>
            </a:r>
          </a:p>
          <a:p>
            <a:pPr marL="457200" indent="-457200">
              <a:buFont typeface="Arial" panose="020B0604020202020204" pitchFamily="34" charset="0"/>
              <a:buChar char="•"/>
            </a:pPr>
            <a:r>
              <a:rPr lang="en-GB" dirty="0"/>
              <a:t>Audio files</a:t>
            </a:r>
          </a:p>
          <a:p>
            <a:pPr marL="457200" indent="-457200">
              <a:buFont typeface="Arial" panose="020B0604020202020204" pitchFamily="34" charset="0"/>
              <a:buChar char="•"/>
            </a:pPr>
            <a:r>
              <a:rPr lang="en-GB" dirty="0"/>
              <a:t>Videos</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0EB164B-59EF-AF7B-F1E3-FB992B40C98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t>Documents</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lIns="91440" tIns="45720" rIns="91440" bIns="45720" anchor="ctr"/>
          <a:lstStyle/>
          <a:p>
            <a:r>
              <a:rPr lang="en-GB" dirty="0"/>
              <a:t>Microsoft Word</a:t>
            </a:r>
          </a:p>
          <a:p>
            <a:endParaRPr lang="en-GB" dirty="0"/>
          </a:p>
          <a:p>
            <a:r>
              <a:rPr lang="en-GB" dirty="0"/>
              <a:t>Google Docs</a:t>
            </a:r>
          </a:p>
          <a:p>
            <a:endParaRPr lang="en-GB" dirty="0"/>
          </a:p>
          <a:p>
            <a:r>
              <a:rPr lang="en-GB" dirty="0">
                <a:latin typeface="Lloyds Bank Jack Medium"/>
              </a:rPr>
              <a:t>Adobe PDFs</a:t>
            </a:r>
            <a:endParaRPr lang="en-GB" dirty="0"/>
          </a:p>
        </p:txBody>
      </p:sp>
    </p:spTree>
    <p:extLst>
      <p:ext uri="{BB962C8B-B14F-4D97-AF65-F5344CB8AC3E}">
        <p14:creationId xmlns:p14="http://schemas.microsoft.com/office/powerpoint/2010/main" val="405122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A0F2E09-2340-DE20-84C4-76655F12495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t>Spreadsheets</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r>
              <a:rPr lang="en-GB" dirty="0"/>
              <a:t>Microsoft Excel</a:t>
            </a:r>
          </a:p>
          <a:p>
            <a:endParaRPr lang="en-GB" dirty="0"/>
          </a:p>
          <a:p>
            <a:r>
              <a:rPr lang="en-GB" dirty="0"/>
              <a:t>Google Sheets</a:t>
            </a:r>
          </a:p>
        </p:txBody>
      </p:sp>
    </p:spTree>
    <p:extLst>
      <p:ext uri="{BB962C8B-B14F-4D97-AF65-F5344CB8AC3E}">
        <p14:creationId xmlns:p14="http://schemas.microsoft.com/office/powerpoint/2010/main" val="143933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BEAA558-4B7E-E9E9-FE5D-1CE8DCE4738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t>Presentations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r>
              <a:rPr lang="en-GB" dirty="0"/>
              <a:t>Microsoft PowerPoint</a:t>
            </a:r>
          </a:p>
          <a:p>
            <a:endParaRPr lang="en-GB" dirty="0"/>
          </a:p>
          <a:p>
            <a:r>
              <a:rPr lang="en-GB" dirty="0"/>
              <a:t>Google Slides</a:t>
            </a:r>
          </a:p>
          <a:p>
            <a:endParaRPr lang="en-GB" dirty="0"/>
          </a:p>
          <a:p>
            <a:r>
              <a:rPr lang="en-GB" dirty="0"/>
              <a:t>Prezi</a:t>
            </a:r>
          </a:p>
        </p:txBody>
      </p:sp>
    </p:spTree>
    <p:extLst>
      <p:ext uri="{BB962C8B-B14F-4D97-AF65-F5344CB8AC3E}">
        <p14:creationId xmlns:p14="http://schemas.microsoft.com/office/powerpoint/2010/main" val="74499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EA3A612-62EF-1F7B-921B-74806592EB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t>Pictures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a:xfrm>
            <a:off x="741760" y="2000840"/>
            <a:ext cx="6799504" cy="3920345"/>
          </a:xfrm>
        </p:spPr>
        <p:txBody>
          <a:bodyPr/>
          <a:lstStyle/>
          <a:p>
            <a:r>
              <a:rPr lang="en-GB" dirty="0"/>
              <a:t>Take photos, paint or draw …</a:t>
            </a:r>
          </a:p>
          <a:p>
            <a:endParaRPr lang="en-GB" dirty="0"/>
          </a:p>
          <a:p>
            <a:r>
              <a:rPr lang="en-GB" dirty="0"/>
              <a:t>Create with Paint, Photoshop or Canva</a:t>
            </a:r>
          </a:p>
          <a:p>
            <a:endParaRPr lang="en-GB" dirty="0"/>
          </a:p>
          <a:p>
            <a:r>
              <a:rPr lang="en-GB" dirty="0"/>
              <a:t>View and edit in Photos, Picture viewer or Preview</a:t>
            </a:r>
          </a:p>
        </p:txBody>
      </p:sp>
    </p:spTree>
    <p:extLst>
      <p:ext uri="{BB962C8B-B14F-4D97-AF65-F5344CB8AC3E}">
        <p14:creationId xmlns:p14="http://schemas.microsoft.com/office/powerpoint/2010/main" val="38004895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6ea033-2852-474a-8cc8-30d2b3b4aa0f" xsi:nil="true"/>
    <lcf76f155ced4ddcb4097134ff3c332f xmlns="8296b18e-8234-4d94-91b1-3ed3998a7eb5">
      <Terms xmlns="http://schemas.microsoft.com/office/infopath/2007/PartnerControls"/>
    </lcf76f155ced4ddcb4097134ff3c332f>
    <SharedWithUsers xmlns="a26ea033-2852-474a-8cc8-30d2b3b4aa0f">
      <UserInfo>
        <DisplayName>Holmes, Em (Group Customer Inclusion)</DisplayName>
        <AccountId>31</AccountId>
        <AccountType/>
      </UserInfo>
      <UserInfo>
        <DisplayName>Williams, Nicola ((Group Customer Inclusion))</DisplayName>
        <AccountId>20</AccountId>
        <AccountType/>
      </UserInfo>
      <UserInfo>
        <DisplayName>Brady, Claire (Group Customer Inclusion)</DisplayName>
        <AccountId>184</AccountId>
        <AccountType/>
      </UserInfo>
      <UserInfo>
        <DisplayName>O'Connell, Lauren ((Group Customer Inclusion))</DisplayName>
        <AccountId>424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B43C2E4-8758-4E27-9C90-C068DBCC2D3D}">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3.xml><?xml version="1.0" encoding="utf-8"?>
<ds:datastoreItem xmlns:ds="http://schemas.openxmlformats.org/officeDocument/2006/customXml" ds:itemID="{4DDBFF71-83EB-4B6E-8E2C-BBB1A0E3D126}">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a26ea033-2852-474a-8cc8-30d2b3b4aa0f"/>
    <ds:schemaRef ds:uri="8296b18e-8234-4d94-91b1-3ed3998a7eb5"/>
    <ds:schemaRef ds:uri="http://schemas.microsoft.com/office/2006/documentManagement/types"/>
    <ds:schemaRef ds:uri="http://schemas.microsoft.com/sharepoint/v3"/>
    <ds:schemaRef ds:uri="http://www.w3.org/XML/1998/namespace"/>
    <ds:schemaRef ds:uri="http://purl.org/dc/dcmitype/"/>
    <ds:schemaRef ds:uri="http://purl.org/dc/te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contentBits="1" removed="0"/>
</clbl:labelList>
</file>

<file path=docProps/app.xml><?xml version="1.0" encoding="utf-8"?>
<Properties xmlns="http://schemas.openxmlformats.org/officeDocument/2006/extended-properties" xmlns:vt="http://schemas.openxmlformats.org/officeDocument/2006/docPropsVTypes">
  <TotalTime>0</TotalTime>
  <Words>5198</Words>
  <Application>Microsoft Office PowerPoint</Application>
  <PresentationFormat>Widescreen</PresentationFormat>
  <Paragraphs>296</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Lloyds Bank Jack</vt:lpstr>
      <vt:lpstr>Symbol</vt:lpstr>
      <vt:lpstr>Lloyds Bank Jack Light</vt:lpstr>
      <vt:lpstr>Courier New</vt:lpstr>
      <vt:lpstr>Calibri</vt:lpstr>
      <vt:lpstr>Times New Roman</vt:lpstr>
      <vt:lpstr>Lloyds Bank Jack Medium</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51</cp:revision>
  <cp:lastPrinted>2023-08-30T17:26:52Z</cp:lastPrinted>
  <dcterms:created xsi:type="dcterms:W3CDTF">2023-08-16T10:45:07Z</dcterms:created>
  <dcterms:modified xsi:type="dcterms:W3CDTF">2024-05-14T08:31:07Z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ClassificationContentMarkingHeaderLocations">
    <vt:lpwstr>Custom Design:3</vt:lpwstr>
  </property>
  <property fmtid="{D5CDD505-2E9C-101B-9397-08002B2CF9AE}" pid="5" name="ClassificationContentMarkingHeaderText">
    <vt:lpwstr>Classification: Limited</vt:lpwstr>
  </property>
  <property fmtid="{D5CDD505-2E9C-101B-9397-08002B2CF9AE}" pid="6" name="Order">
    <vt:r8>46700</vt:r8>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