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3681" r:id="rId5"/>
  </p:sldMasterIdLst>
  <p:notesMasterIdLst>
    <p:notesMasterId r:id="rId26"/>
  </p:notesMasterIdLst>
  <p:handoutMasterIdLst>
    <p:handoutMasterId r:id="rId27"/>
  </p:handoutMasterIdLst>
  <p:sldIdLst>
    <p:sldId id="281" r:id="rId6"/>
    <p:sldId id="282" r:id="rId7"/>
    <p:sldId id="296" r:id="rId8"/>
    <p:sldId id="271" r:id="rId9"/>
    <p:sldId id="284" r:id="rId10"/>
    <p:sldId id="272" r:id="rId11"/>
    <p:sldId id="273" r:id="rId12"/>
    <p:sldId id="274" r:id="rId13"/>
    <p:sldId id="275" r:id="rId14"/>
    <p:sldId id="276" r:id="rId15"/>
    <p:sldId id="298" r:id="rId16"/>
    <p:sldId id="299" r:id="rId17"/>
    <p:sldId id="285" r:id="rId18"/>
    <p:sldId id="286" r:id="rId19"/>
    <p:sldId id="287" r:id="rId20"/>
    <p:sldId id="288" r:id="rId21"/>
    <p:sldId id="279" r:id="rId22"/>
    <p:sldId id="300" r:id="rId23"/>
    <p:sldId id="2147473275" r:id="rId24"/>
    <p:sldId id="303" r:id="rId25"/>
  </p:sldIdLst>
  <p:sldSz cx="12192000" cy="6858000"/>
  <p:notesSz cx="6858000" cy="9144000"/>
  <p:embeddedFontLst>
    <p:embeddedFont>
      <p:font typeface="Lloyds Bank Jack" panose="02000503040000020004" pitchFamily="50" charset="0"/>
      <p:regular r:id="rId28"/>
      <p:bold r:id="rId29"/>
      <p:italic r:id="rId30"/>
      <p:boldItalic r:id="rId31"/>
    </p:embeddedFont>
    <p:embeddedFont>
      <p:font typeface="Lloyds Bank Jack Light" panose="02000503040000020004" pitchFamily="50" charset="0"/>
      <p:regular r:id="rId32"/>
      <p:italic r:id="rId33"/>
    </p:embeddedFont>
    <p:embeddedFont>
      <p:font typeface="Lloyds Bank Jack Medium" panose="02000606060000020004" pitchFamily="50" charset="0"/>
      <p:regular r:id="rId34"/>
      <p: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R0wXcJdM7moIdmXXcK+hA==" hashData="4pIlHMA/cm3x2rt3zBKZOUVLCXkUDjrHZHTIWotZ/4str1I3Xq/uL8YwvH51Tps4oEzEHsvmdNw14BRHdpOWkA=="/>
  <p:extLst>
    <p:ext uri="{EFAFB233-063F-42B5-8137-9DF3F51BA10A}">
      <p15:sldGuideLst xmlns:p15="http://schemas.microsoft.com/office/powerpoint/2012/main">
        <p15:guide id="1" orient="horz" pos="1366" userDrawn="1">
          <p15:clr>
            <a:srgbClr val="A4A3A4"/>
          </p15:clr>
        </p15:guide>
        <p15:guide id="2" pos="157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707E21-31D3-9688-986D-B28A774CFEB5}" name="Williams, Nicola ((Group Customer Inclusion))" initials="WI" userId="S::nicola.williams1@lloydsbanking.com::16f7d3d4-dd13-4ea8-9aba-d2692b196d41" providerId="AD"/>
  <p188:author id="{88BD1F5F-381C-5B3F-626F-EFE170E9BC0C}" name="Franklin, Chris (Customer Inclusion, Customer Channels)" initials="FC" userId="S::chris.franklin@lloydsbanking.com::826ee402-fbdb-4034-a7c7-db309b41606d" providerId="AD"/>
  <p188:author id="{D166ADA9-AF04-E283-5A99-A5910D57E2C5}" name="Michael Osborne" initials="" userId="S::mike@upskilldigital.com::9c0de20d-36c4-4497-93c0-fd6961c417d7" providerId="AD"/>
  <p188:author id="{865A1CD2-5D88-1B70-DA30-1BDDB54B120C}" name="Franklin, Chris (Customer Inclusion, Customer Channels)" initials="CF" userId="S::Chris.Franklin@lloydsbanking.com::826ee402-fbdb-4034-a7c7-db309b4160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24731"/>
    <a:srgbClr val="006A4D"/>
    <a:srgbClr val="CC00CC"/>
    <a:srgbClr val="3232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B1BE24-3E37-429F-B6B8-B2A7CE3DB910}" v="21" dt="2024-04-24T14:01:40.7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74" y="306"/>
      </p:cViewPr>
      <p:guideLst>
        <p:guide orient="horz" pos="1366"/>
        <p:guide pos="157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font" Target="fonts/font7.fntdata"/><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on, David (Learning – People &amp; Places)" userId="98c0bd93-5d44-4361-8273-c4f9ec36852f" providerId="ADAL" clId="{18570EB0-4AD5-44BF-B445-8CB451C927FA}"/>
    <pc:docChg chg="custSel modSld">
      <pc:chgData name="Johnson, David (Learning – People &amp; Places)" userId="98c0bd93-5d44-4361-8273-c4f9ec36852f" providerId="ADAL" clId="{18570EB0-4AD5-44BF-B445-8CB451C927FA}" dt="2024-05-01T09:17:09.028" v="10" actId="1076"/>
      <pc:docMkLst>
        <pc:docMk/>
      </pc:docMkLst>
      <pc:sldChg chg="addSp delSp modSp mod">
        <pc:chgData name="Johnson, David (Learning – People &amp; Places)" userId="98c0bd93-5d44-4361-8273-c4f9ec36852f" providerId="ADAL" clId="{18570EB0-4AD5-44BF-B445-8CB451C927FA}" dt="2024-05-01T09:17:09.028" v="10" actId="1076"/>
        <pc:sldMkLst>
          <pc:docMk/>
          <pc:sldMk cId="3126610255" sldId="287"/>
        </pc:sldMkLst>
        <pc:picChg chg="add mod">
          <ac:chgData name="Johnson, David (Learning – People &amp; Places)" userId="98c0bd93-5d44-4361-8273-c4f9ec36852f" providerId="ADAL" clId="{18570EB0-4AD5-44BF-B445-8CB451C927FA}" dt="2024-05-01T09:16:11.343" v="6" actId="1076"/>
          <ac:picMkLst>
            <pc:docMk/>
            <pc:sldMk cId="3126610255" sldId="287"/>
            <ac:picMk id="4" creationId="{2C3CD542-8A98-95DB-8830-F9064C654CA2}"/>
          </ac:picMkLst>
        </pc:picChg>
        <pc:picChg chg="add mod">
          <ac:chgData name="Johnson, David (Learning – People &amp; Places)" userId="98c0bd93-5d44-4361-8273-c4f9ec36852f" providerId="ADAL" clId="{18570EB0-4AD5-44BF-B445-8CB451C927FA}" dt="2024-05-01T09:17:09.028" v="10" actId="1076"/>
          <ac:picMkLst>
            <pc:docMk/>
            <pc:sldMk cId="3126610255" sldId="287"/>
            <ac:picMk id="8" creationId="{A327BFD5-071A-417C-9703-208688BAFBD4}"/>
          </ac:picMkLst>
        </pc:picChg>
        <pc:picChg chg="del">
          <ac:chgData name="Johnson, David (Learning – People &amp; Places)" userId="98c0bd93-5d44-4361-8273-c4f9ec36852f" providerId="ADAL" clId="{18570EB0-4AD5-44BF-B445-8CB451C927FA}" dt="2024-05-01T09:15:33.527" v="0" actId="478"/>
          <ac:picMkLst>
            <pc:docMk/>
            <pc:sldMk cId="3126610255" sldId="287"/>
            <ac:picMk id="18" creationId="{BDDADB1D-C9C2-EDA2-BB4D-0477F903ED07}"/>
          </ac:picMkLst>
        </pc:picChg>
        <pc:picChg chg="del">
          <ac:chgData name="Johnson, David (Learning – People &amp; Places)" userId="98c0bd93-5d44-4361-8273-c4f9ec36852f" providerId="ADAL" clId="{18570EB0-4AD5-44BF-B445-8CB451C927FA}" dt="2024-05-01T09:16:44.935" v="7" actId="478"/>
          <ac:picMkLst>
            <pc:docMk/>
            <pc:sldMk cId="3126610255" sldId="287"/>
            <ac:picMk id="20" creationId="{9795292F-AE2C-9004-C8EC-36D414387215}"/>
          </ac:picMkLst>
        </pc:picChg>
      </pc:sldChg>
    </pc:docChg>
  </pc:docChgLst>
  <pc:docChgLst>
    <pc:chgData name="Finnie, Sinead (Group Corporate Affairs)" userId="dc2a0c80-9c5e-4039-b10a-6c88a895e474" providerId="ADAL" clId="{735F61DA-262A-4DA5-AD09-EBC8E378D845}"/>
    <pc:docChg chg="addSld delSld modSld">
      <pc:chgData name="Finnie, Sinead (Group Corporate Affairs)" userId="dc2a0c80-9c5e-4039-b10a-6c88a895e474" providerId="ADAL" clId="{735F61DA-262A-4DA5-AD09-EBC8E378D845}" dt="2025-05-21T13:34:24.107" v="4"/>
      <pc:docMkLst>
        <pc:docMk/>
      </pc:docMkLst>
      <pc:sldChg chg="del">
        <pc:chgData name="Finnie, Sinead (Group Corporate Affairs)" userId="dc2a0c80-9c5e-4039-b10a-6c88a895e474" providerId="ADAL" clId="{735F61DA-262A-4DA5-AD09-EBC8E378D845}" dt="2025-05-21T13:32:07.136" v="3" actId="2696"/>
        <pc:sldMkLst>
          <pc:docMk/>
          <pc:sldMk cId="238182174" sldId="301"/>
        </pc:sldMkLst>
      </pc:sldChg>
      <pc:sldChg chg="del">
        <pc:chgData name="Finnie, Sinead (Group Corporate Affairs)" userId="dc2a0c80-9c5e-4039-b10a-6c88a895e474" providerId="ADAL" clId="{735F61DA-262A-4DA5-AD09-EBC8E378D845}" dt="2025-05-21T13:31:44.956" v="1" actId="2696"/>
        <pc:sldMkLst>
          <pc:docMk/>
          <pc:sldMk cId="1776877273" sldId="302"/>
        </pc:sldMkLst>
      </pc:sldChg>
      <pc:sldChg chg="add del">
        <pc:chgData name="Finnie, Sinead (Group Corporate Affairs)" userId="dc2a0c80-9c5e-4039-b10a-6c88a895e474" providerId="ADAL" clId="{735F61DA-262A-4DA5-AD09-EBC8E378D845}" dt="2025-05-21T13:31:46.681" v="2" actId="2696"/>
        <pc:sldMkLst>
          <pc:docMk/>
          <pc:sldMk cId="3531989936" sldId="304"/>
        </pc:sldMkLst>
      </pc:sldChg>
      <pc:sldChg chg="add">
        <pc:chgData name="Finnie, Sinead (Group Corporate Affairs)" userId="dc2a0c80-9c5e-4039-b10a-6c88a895e474" providerId="ADAL" clId="{735F61DA-262A-4DA5-AD09-EBC8E378D845}" dt="2025-05-21T13:34:24.107" v="4"/>
        <pc:sldMkLst>
          <pc:docMk/>
          <pc:sldMk cId="238182174" sldId="214747327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4CAC86-20BE-9AEB-1606-D38D62D67E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0BBF86-CD31-7916-BDDB-3D263A220C2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6A6166-586A-5345-A6F2-2F2645122A24}" type="datetimeFigureOut">
              <a:rPr lang="en-US" smtClean="0"/>
              <a:t>5/21/2025</a:t>
            </a:fld>
            <a:endParaRPr lang="en-US"/>
          </a:p>
        </p:txBody>
      </p:sp>
      <p:sp>
        <p:nvSpPr>
          <p:cNvPr id="4" name="Footer Placeholder 3">
            <a:extLst>
              <a:ext uri="{FF2B5EF4-FFF2-40B4-BE49-F238E27FC236}">
                <a16:creationId xmlns:a16="http://schemas.microsoft.com/office/drawing/2014/main" id="{34925D9D-1491-3C2F-3291-055385BDB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6097C5-9136-B344-9521-A1DB1458BB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FA3876-0DF2-E143-86FD-F0484958282D}" type="slidenum">
              <a:rPr lang="en-US" smtClean="0"/>
              <a:t>‹#›</a:t>
            </a:fld>
            <a:endParaRPr lang="en-US"/>
          </a:p>
        </p:txBody>
      </p:sp>
    </p:spTree>
    <p:extLst>
      <p:ext uri="{BB962C8B-B14F-4D97-AF65-F5344CB8AC3E}">
        <p14:creationId xmlns:p14="http://schemas.microsoft.com/office/powerpoint/2010/main" val="3947557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45E34-29FC-4797-9C29-5F23DD7C4D43}" type="datetimeFigureOut">
              <a:rPr lang="en-GB" smtClean="0"/>
              <a:t>21/05/2025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EBF41-136C-406D-8E2D-B112DBFA8C1A}" type="slidenum">
              <a:rPr lang="en-GB" smtClean="0"/>
              <a:t>‹#›</a:t>
            </a:fld>
            <a:endParaRPr lang="en-GB"/>
          </a:p>
        </p:txBody>
      </p:sp>
    </p:spTree>
    <p:extLst>
      <p:ext uri="{BB962C8B-B14F-4D97-AF65-F5344CB8AC3E}">
        <p14:creationId xmlns:p14="http://schemas.microsoft.com/office/powerpoint/2010/main" val="428211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oneyhelper.org.uk/en/everyday-money/budgeting/budget-planner"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itizensadvice.org.uk/debt-and-money/budgeting/budgeting/work-out-your-budget/budgeting-too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moneyhelper.org.uk/en/everyday-money/budgeting/budget-planner"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oneyhelper.org.uk/en/everyday-money/budgeting/budget-planner"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20000"/>
              </a:lnSpc>
              <a:buFont typeface="Symbol" pitchFamily="2" charset="2"/>
              <a:buNone/>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Have LBA and </a:t>
            </a:r>
            <a:r>
              <a:rPr lang="en-GB" sz="1800" err="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MoneyHelper</a:t>
            </a: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sites up and running before the session:</a:t>
            </a:r>
          </a:p>
          <a:p>
            <a:pPr marL="0" lvl="0" indent="0">
              <a:lnSpc>
                <a:spcPct val="120000"/>
              </a:lnSpc>
              <a:buFont typeface="Symbol" pitchFamily="2" charset="2"/>
              <a:buNone/>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t>
            </a:r>
            <a:r>
              <a:rPr lang="en-GB" sz="1800" u="sng">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3"/>
              </a:rPr>
              <a:t>moneyhelper.org.uk/</a:t>
            </a:r>
            <a:r>
              <a:rPr lang="en-GB" sz="1800" u="sng" err="1">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3"/>
              </a:rPr>
              <a:t>en</a:t>
            </a:r>
            <a:r>
              <a:rPr lang="en-GB" sz="1800" u="sng">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3"/>
              </a:rPr>
              <a:t>/everyday-money/budgeting/budget-planner</a:t>
            </a: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Check what Wi-Fi network is available, its name and any password required; write up / make available to the learners</a:t>
            </a:r>
          </a:p>
          <a:p>
            <a:pPr marL="342900" lvl="0" indent="-342900">
              <a:lnSpc>
                <a:spcPct val="120000"/>
              </a:lnSpc>
              <a:buFont typeface="Symbol" pitchFamily="2" charset="2"/>
              <a:buChar char=""/>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Welcome people into the room</a:t>
            </a:r>
          </a:p>
          <a:p>
            <a:pPr marL="342900" lvl="0" indent="-342900">
              <a:lnSpc>
                <a:spcPct val="120000"/>
              </a:lnSpc>
              <a:buFont typeface="Symbol" pitchFamily="2" charset="2"/>
              <a:buChar char=""/>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Introduce yourself</a:t>
            </a:r>
          </a:p>
          <a:p>
            <a:pPr marL="342900" lvl="0" indent="-342900">
              <a:lnSpc>
                <a:spcPct val="120000"/>
              </a:lnSpc>
              <a:spcAft>
                <a:spcPts val="1200"/>
              </a:spcAft>
              <a:buFont typeface="Symbol" pitchFamily="2" charset="2"/>
              <a:buChar char=""/>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Make sure everyone is comfortable</a:t>
            </a:r>
          </a:p>
          <a:p>
            <a:pPr marL="342900" lvl="0" indent="-342900">
              <a:lnSpc>
                <a:spcPct val="120000"/>
              </a:lnSpc>
              <a:spcAft>
                <a:spcPts val="1200"/>
              </a:spcAft>
              <a:buFont typeface="Symbol" pitchFamily="2" charset="2"/>
              <a:buChar char=""/>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Go to the next slide when you’re ready to start the lesson</a:t>
            </a:r>
            <a:r>
              <a:rPr lang="en-GB" sz="1800">
                <a:effectLst/>
              </a:rPr>
              <a:t> </a:t>
            </a:r>
            <a:endParaRPr lang="en-GB" sz="1200" b="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a:t>
            </a:fld>
            <a:endParaRPr lang="en-GB"/>
          </a:p>
        </p:txBody>
      </p:sp>
    </p:spTree>
    <p:extLst>
      <p:ext uri="{BB962C8B-B14F-4D97-AF65-F5344CB8AC3E}">
        <p14:creationId xmlns:p14="http://schemas.microsoft.com/office/powerpoint/2010/main" val="279277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lang="en-GB" sz="2800">
                <a:solidFill>
                  <a:srgbClr val="252626"/>
                </a:solidFill>
                <a:effectLst/>
                <a:latin typeface="Helvetica Neue" panose="02000503000000020004" pitchFamily="2" charset="0"/>
              </a:rPr>
              <a:t>When you bank online, you need to know that your money is safe. So let's look now at how you and your bank can work together to keep it safe</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It all begins with a strong </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password</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When you set up your online banking, choose a unique combination of letters, numbers, and symbols. And remember to change it from time to time to keep your account extra safe</a:t>
            </a:r>
          </a:p>
          <a:p>
            <a:pPr marL="742950" lvl="1" indent="-285750">
              <a:lnSpc>
                <a:spcPct val="120000"/>
              </a:lnSpc>
              <a:spcAft>
                <a:spcPts val="1200"/>
              </a:spcAft>
              <a:buFont typeface="Courier New" panose="02070309020205020404" pitchFamily="49" charset="0"/>
              <a:buChar char="o"/>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Here’s a tip for strong passwords: Think of three short words, string them together and pop in some numbers. </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endPar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–write up an example (flipchart / whiteboard if possible - you can ask the learners for ideas for the words as appropriate):</a:t>
            </a:r>
          </a:p>
          <a:p>
            <a:pPr>
              <a:lnSpc>
                <a:spcPct val="107000"/>
              </a:lnSpc>
              <a:spcAft>
                <a:spcPts val="800"/>
              </a:spcAft>
            </a:pP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spcAft>
                <a:spcPts val="1200"/>
              </a:spcAft>
              <a:buFont typeface="Courier New" panose="02070309020205020404" pitchFamily="49" charset="0"/>
              <a:buChar char="o"/>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For example, 'seat', 'bird' and 'snap'. If you start each word with an upper case letter and swap each 'a' for the number '4', you end up with Se4tBirdSn4p.</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800100" lvl="1" indent="-342900">
              <a:lnSpc>
                <a:spcPct val="120000"/>
              </a:lnSpc>
              <a:buFont typeface="+mj-lt"/>
              <a:buAutoNum type="arabicPeriod"/>
            </a:pP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mj-lt"/>
              <a:buAutoNum type="arabicPeriod"/>
              <a:tabLst/>
              <a:defRPr/>
            </a:pP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Two-factor security </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For added protection, your bank might use two-factor or multi-factor security. This could involve things like fingerprints, scanning your face or answering security questions (such as memorable place, first pet's name, first school, etc). Sometimes, your bank will text or email you a code that you can use to confirm it’s really you. These are all there to provide extra locks on your account to help keep your money safe</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mj-lt"/>
              <a:buAutoNum type="arabicPeriod"/>
            </a:pP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Payment approvals </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You might come across situations where your bank asks for your approval before certain payments go through. When this happens, it's a good point to just pause and check that you do want to make the payment of that amount to that person or company. It's always good to pause like this before completing any purchase online. This is an important security step to make you're in control of your money</a:t>
            </a:r>
          </a:p>
          <a:p>
            <a:pPr marL="342900" lvl="0" indent="-342900">
              <a:lnSpc>
                <a:spcPct val="120000"/>
              </a:lnSpc>
              <a:spcAft>
                <a:spcPts val="1200"/>
              </a:spcAft>
              <a:buFont typeface="Arial" panose="020B0604020202020204" pitchFamily="34" charset="0"/>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Strong passwords, extra layers of security, and payment approvals are great things to keep your money safe online</a:t>
            </a:r>
            <a:endParaRPr lang="en-GB" b="0" i="1"/>
          </a:p>
        </p:txBody>
      </p:sp>
      <p:sp>
        <p:nvSpPr>
          <p:cNvPr id="4" name="Slide Number Placeholder 3"/>
          <p:cNvSpPr>
            <a:spLocks noGrp="1"/>
          </p:cNvSpPr>
          <p:nvPr>
            <p:ph type="sldNum" sz="quarter" idx="5"/>
          </p:nvPr>
        </p:nvSpPr>
        <p:spPr/>
        <p:txBody>
          <a:bodyPr/>
          <a:lstStyle/>
          <a:p>
            <a:fld id="{5EBEBF41-136C-406D-8E2D-B112DBFA8C1A}" type="slidenum">
              <a:rPr lang="en-GB" smtClean="0"/>
              <a:t>10</a:t>
            </a:fld>
            <a:endParaRPr lang="en-GB"/>
          </a:p>
        </p:txBody>
      </p:sp>
    </p:spTree>
    <p:extLst>
      <p:ext uri="{BB962C8B-B14F-4D97-AF65-F5344CB8AC3E}">
        <p14:creationId xmlns:p14="http://schemas.microsoft.com/office/powerpoint/2010/main" val="3860659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20000"/>
              </a:lnSpc>
              <a:buFont typeface="Symbol" pitchFamily="2" charset="2"/>
              <a:buNone/>
            </a:pP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ANIMATED SLIDE </a:t>
            </a:r>
          </a:p>
          <a:p>
            <a:pPr marL="285750" lvl="0" indent="-285750">
              <a:lnSpc>
                <a:spcPct val="120000"/>
              </a:lnSpc>
              <a:buFont typeface="Arial" panose="020B0604020202020204" pitchFamily="34" charset="0"/>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There are different ways to pay online – let’s start by looking at cards. You can use bank cards (debit or credit) for instant transactions. For many years, this is what the cards have looked like – you may have one like this, with the long number on the front</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(CLICK TO REVEAL ‘NEW-STYLE’ CARDS)</a:t>
            </a:r>
          </a:p>
          <a:p>
            <a:pPr marL="171450" lvl="0" indent="-171450">
              <a:lnSpc>
                <a:spcPct val="120000"/>
              </a:lnSpc>
              <a:buFont typeface="Arial" panose="020B0604020202020204" pitchFamily="34" charset="0"/>
              <a:buChar char="•"/>
            </a:pPr>
            <a:r>
              <a:rPr lang="en-GB" sz="1800" i="1">
                <a:solidFill>
                  <a:srgbClr val="313233"/>
                </a:solidFill>
                <a:effectLst/>
                <a:latin typeface="Lloyds Bank Jack Light" panose="02000503040000020004" pitchFamily="2" charset="77"/>
                <a:cs typeface="Arial" panose="020B0604020202020204" pitchFamily="34" charset="0"/>
              </a:rPr>
              <a:t>And this is what most new cards look like now – the banks have started putting all the information on the back of the cards as an added safety measure. So you may have one that looks like this</a:t>
            </a:r>
          </a:p>
          <a:p>
            <a:pPr marL="171450" lvl="0" indent="-171450">
              <a:lnSpc>
                <a:spcPct val="120000"/>
              </a:lnSpc>
              <a:buFont typeface="Arial" panose="020B0604020202020204" pitchFamily="34" charset="0"/>
              <a:buChar char="•"/>
            </a:pPr>
            <a:r>
              <a:rPr lang="en-GB" sz="1800" i="1">
                <a:solidFill>
                  <a:srgbClr val="313233"/>
                </a:solidFill>
                <a:effectLst/>
                <a:latin typeface="Lloyds Bank Jack Light" panose="02000503040000020004" pitchFamily="2" charset="77"/>
                <a:cs typeface="Arial" panose="020B0604020202020204" pitchFamily="34" charset="0"/>
              </a:rPr>
              <a:t>Either way, all the information that an online store needs is on your card</a:t>
            </a:r>
          </a:p>
          <a:p>
            <a:pPr marL="171450" lvl="0" indent="-171450">
              <a:lnSpc>
                <a:spcPct val="120000"/>
              </a:lnSpc>
              <a:buFont typeface="Arial" panose="020B0604020202020204" pitchFamily="34" charset="0"/>
              <a:buChar char="•"/>
            </a:pPr>
            <a:r>
              <a:rPr lang="en-GB" sz="1800" i="1">
                <a:solidFill>
                  <a:srgbClr val="313233"/>
                </a:solidFill>
                <a:effectLst/>
                <a:latin typeface="Lloyds Bank Jack Light" panose="02000503040000020004" pitchFamily="2" charset="77"/>
                <a:cs typeface="Arial" panose="020B0604020202020204" pitchFamily="34" charset="0"/>
              </a:rPr>
              <a:t>Let’s look at what this is … </a:t>
            </a:r>
            <a:r>
              <a:rPr lang="en-GB" sz="1800" b="1" i="1">
                <a:solidFill>
                  <a:srgbClr val="313233"/>
                </a:solidFill>
                <a:effectLst/>
                <a:latin typeface="Lloyds Bank Jack Light" panose="02000503040000020004" pitchFamily="2" charset="77"/>
                <a:cs typeface="Arial" panose="020B0604020202020204" pitchFamily="34" charset="0"/>
              </a:rPr>
              <a:t>(LEADS INTO NEXT SLIDE)</a:t>
            </a:r>
            <a:endParaRPr lang="en-GB" b="1"/>
          </a:p>
        </p:txBody>
      </p:sp>
      <p:sp>
        <p:nvSpPr>
          <p:cNvPr id="4" name="Slide Number Placeholder 3"/>
          <p:cNvSpPr>
            <a:spLocks noGrp="1"/>
          </p:cNvSpPr>
          <p:nvPr>
            <p:ph type="sldNum" sz="quarter" idx="5"/>
          </p:nvPr>
        </p:nvSpPr>
        <p:spPr/>
        <p:txBody>
          <a:bodyPr/>
          <a:lstStyle/>
          <a:p>
            <a:fld id="{5EBEBF41-136C-406D-8E2D-B112DBFA8C1A}" type="slidenum">
              <a:rPr lang="en-GB" smtClean="0"/>
              <a:t>11</a:t>
            </a:fld>
            <a:endParaRPr lang="en-GB"/>
          </a:p>
        </p:txBody>
      </p:sp>
    </p:spTree>
    <p:extLst>
      <p:ext uri="{BB962C8B-B14F-4D97-AF65-F5344CB8AC3E}">
        <p14:creationId xmlns:p14="http://schemas.microsoft.com/office/powerpoint/2010/main" val="1084234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 typeface="Symbol" pitchFamily="2" charset="2"/>
              <a:buNone/>
              <a:tabLst/>
              <a:defRPr/>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ANIMATED SLIDE - </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CLICK TO REVEAL EACH NUMBERED ITEM IN TURN</a:t>
            </a:r>
            <a:endPar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0" lvl="0" indent="0">
              <a:lnSpc>
                <a:spcPct val="120000"/>
              </a:lnSpc>
              <a:buFont typeface="Symbol" pitchFamily="2" charset="2"/>
              <a:buNone/>
            </a:pPr>
            <a:endPar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To process the payment, the website will need to know the type of card you’re using, together with:</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mj-lt"/>
              <a:buAutoNum type="arabicPeriod"/>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The 16-digit long card number</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from the card (this is on the front of the older style cards and on the back of newer ones)</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mj-lt"/>
              <a:buAutoNum type="arabicPeriod"/>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The expiry date</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742950" lvl="1" indent="-285750">
              <a:lnSpc>
                <a:spcPct val="120000"/>
              </a:lnSpc>
              <a:buFont typeface="+mj-lt"/>
              <a:buAutoNum type="arabicPeriod"/>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The </a:t>
            </a: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3-digit code/ CVV (Card Verification Value) code</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This is on the back of the card </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313233"/>
                </a:solidFill>
                <a:effectLst/>
                <a:latin typeface="Times New Roman" panose="02020603050405020304" pitchFamily="18" charset="0"/>
                <a:ea typeface="Times New Roman" panose="02020603050405020304" pitchFamily="18" charset="0"/>
              </a:rPr>
              <a:t> </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12</a:t>
            </a:fld>
            <a:endParaRPr lang="en-GB"/>
          </a:p>
        </p:txBody>
      </p:sp>
    </p:spTree>
    <p:extLst>
      <p:ext uri="{BB962C8B-B14F-4D97-AF65-F5344CB8AC3E}">
        <p14:creationId xmlns:p14="http://schemas.microsoft.com/office/powerpoint/2010/main" val="4144258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There are other ways to pay online</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0" lvl="0" indent="0">
              <a:lnSpc>
                <a:spcPct val="120000"/>
              </a:lnSpc>
              <a:buFont typeface="Symbol" pitchFamily="2" charset="2"/>
              <a:buNone/>
            </a:pP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Payment services like PayPal, Google Pay, and Apple Pay may offer added security and convenience</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Buy now, pay later options are sometimes available to spread costs. However, be careful with these as some can come with high interest rates and may end up costing you more. (We’ll talk about this in the next slide)</a:t>
            </a:r>
            <a:r>
              <a:rPr lang="en-GB" sz="2800">
                <a:effectLst/>
              </a:rPr>
              <a:t> </a:t>
            </a:r>
            <a:endParaRPr lang="en-GB" sz="1800" i="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Before you give your payment details, always stop and check. Do you trust this site?</a:t>
            </a:r>
          </a:p>
          <a:p>
            <a:pPr marL="342900" lvl="0" indent="-342900">
              <a:lnSpc>
                <a:spcPct val="120000"/>
              </a:lnSpc>
              <a:spcAft>
                <a:spcPts val="1200"/>
              </a:spcAft>
              <a:buFont typeface="Symbol" pitchFamily="2"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Let’s think about the pros and cons of the different ways to pay now … (LEADS INTO NEXT SLIDE)</a:t>
            </a:r>
            <a:endParaRPr lang="en-GB"/>
          </a:p>
        </p:txBody>
      </p:sp>
      <p:sp>
        <p:nvSpPr>
          <p:cNvPr id="4" name="Slide Number Placeholder 3"/>
          <p:cNvSpPr>
            <a:spLocks noGrp="1"/>
          </p:cNvSpPr>
          <p:nvPr>
            <p:ph type="sldNum" sz="quarter" idx="5"/>
          </p:nvPr>
        </p:nvSpPr>
        <p:spPr/>
        <p:txBody>
          <a:bodyPr/>
          <a:lstStyle/>
          <a:p>
            <a:fld id="{5EBEBF41-136C-406D-8E2D-B112DBFA8C1A}" type="slidenum">
              <a:rPr lang="en-GB" smtClean="0"/>
              <a:t>13</a:t>
            </a:fld>
            <a:endParaRPr lang="en-GB"/>
          </a:p>
        </p:txBody>
      </p:sp>
    </p:spTree>
    <p:extLst>
      <p:ext uri="{BB962C8B-B14F-4D97-AF65-F5344CB8AC3E}">
        <p14:creationId xmlns:p14="http://schemas.microsoft.com/office/powerpoint/2010/main" val="1498106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 typeface="Symbol" pitchFamily="2" charset="2"/>
              <a:buNone/>
              <a:tabLst/>
              <a:defRPr/>
            </a:pP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ANIMATED SLIDE </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(CLICK THROUGH EACH OF THE 4 OPTIONS AS YOU TALK THROUGH THESE IN TURN)</a:t>
            </a:r>
          </a:p>
          <a:p>
            <a:pPr marL="0" marR="0" lvl="0" indent="0" algn="l" defTabSz="914400" rtl="0" eaLnBrk="1" fontAlgn="auto" latinLnBrk="0" hangingPunct="1">
              <a:lnSpc>
                <a:spcPct val="120000"/>
              </a:lnSpc>
              <a:spcBef>
                <a:spcPts val="0"/>
              </a:spcBef>
              <a:spcAft>
                <a:spcPts val="0"/>
              </a:spcAft>
              <a:buClrTx/>
              <a:buSzTx/>
              <a:buFont typeface="Symbol" pitchFamily="2" charset="2"/>
              <a:buNone/>
              <a:tabLst/>
              <a:defRPr/>
            </a:pPr>
            <a:endPar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Debit cards transfer money directly from your bank account.</a:t>
            </a:r>
            <a:r>
              <a:rPr lang="en-GB" sz="2800">
                <a:solidFill>
                  <a:srgbClr val="252626"/>
                </a:solidFill>
                <a:effectLst/>
                <a:latin typeface="Helvetica Neue" panose="02000503000000020004" pitchFamily="2" charset="0"/>
              </a:rPr>
              <a:t> This can make it easier to see exactly how much money you still have and whether you can afford it right now</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Credit cards let you borrow and pay back later </a:t>
            </a:r>
            <a:r>
              <a:rPr lang="en-GB" sz="2800">
                <a:solidFill>
                  <a:srgbClr val="252626"/>
                </a:solidFill>
                <a:effectLst/>
                <a:latin typeface="Helvetica Neue" panose="02000503000000020004" pitchFamily="2" charset="0"/>
              </a:rPr>
              <a:t>but may charge you interest, so you end up paying more. It's good to check the details if you're paying this way</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Payment services can be a secure way to pay. Once set up, they're quick and easy to use as you don't need to keep typing in your card number </a:t>
            </a:r>
            <a:endParaRPr lang="en-GB" sz="1800" i="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Buy now, pay later options can be quite appealing. But check the terms carefully. Some of these schemes charge a lot of interest, which can make that item very expensive in the long run. Plus, if you miss a payment, there are extra charges so you'll need to spend time and effort keeping on top of your payments</a:t>
            </a:r>
            <a:endParaRPr lang="en-GB" sz="180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14</a:t>
            </a:fld>
            <a:endParaRPr lang="en-GB"/>
          </a:p>
        </p:txBody>
      </p:sp>
    </p:spTree>
    <p:extLst>
      <p:ext uri="{BB962C8B-B14F-4D97-AF65-F5344CB8AC3E}">
        <p14:creationId xmlns:p14="http://schemas.microsoft.com/office/powerpoint/2010/main" val="3829475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Now we're going to explore online budgeting tools. These are online tools that can help you manage your finances better</a:t>
            </a: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tab pos="457200" algn="l"/>
              </a:tabLst>
              <a:defRPr/>
            </a:pPr>
            <a:r>
              <a:rPr lang="en-GB" sz="2800" i="1">
                <a:solidFill>
                  <a:srgbClr val="252626"/>
                </a:solidFill>
                <a:effectLst/>
                <a:latin typeface="Helvetica Neue" panose="02000503000000020004" pitchFamily="2" charset="0"/>
              </a:rPr>
              <a:t>The two sites we mention here are </a:t>
            </a:r>
            <a:r>
              <a:rPr lang="en-GB" sz="1800" i="1" u="sng">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3"/>
              </a:rPr>
              <a:t>Citizens Advice</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and </a:t>
            </a:r>
            <a:r>
              <a:rPr lang="en-GB" sz="1800" i="1" u="sng" err="1">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4"/>
              </a:rPr>
              <a:t>MoneyHelper</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(We’ll show you one of these in a little more detail in a moment)</a:t>
            </a:r>
          </a:p>
          <a:p>
            <a:pPr marL="0" marR="0" lvl="0" indent="0" algn="l" defTabSz="914400" rtl="0" eaLnBrk="1" fontAlgn="auto" latinLnBrk="0" hangingPunct="1">
              <a:lnSpc>
                <a:spcPct val="120000"/>
              </a:lnSpc>
              <a:spcBef>
                <a:spcPts val="0"/>
              </a:spcBef>
              <a:spcAft>
                <a:spcPts val="0"/>
              </a:spcAft>
              <a:buClrTx/>
              <a:buSzTx/>
              <a:buFont typeface="Symbol" pitchFamily="2" charset="2"/>
              <a:buNone/>
              <a:tabLst>
                <a:tab pos="457200" algn="l"/>
              </a:tabLst>
              <a:defRPr/>
            </a:pPr>
            <a:endPar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Tx/>
              <a:buFont typeface="Symbol" pitchFamily="2" charset="2"/>
              <a:buNone/>
              <a:tabLst>
                <a:tab pos="457200" algn="l"/>
              </a:tabLst>
              <a:defRPr/>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a:t>
            </a:r>
            <a:r>
              <a:rPr lang="en-GB" sz="1800" b="1" i="0">
                <a:solidFill>
                  <a:srgbClr val="000000"/>
                </a:solidFill>
                <a:effectLst/>
                <a:latin typeface="AvenirNext LT Pro Regular" panose="020B0504020202020204"/>
                <a:ea typeface="Arial" panose="020B0604020202020204" pitchFamily="34" charset="0"/>
                <a:cs typeface="Arial" panose="020B0604020202020204" pitchFamily="34" charset="0"/>
              </a:rPr>
              <a:t>Demonstrate how to access QR codes if needed</a:t>
            </a:r>
            <a:endParaRPr lang="en-GB" sz="1800" b="1" i="0">
              <a:solidFill>
                <a:srgbClr val="000000"/>
              </a:solidFill>
              <a:effectLst/>
              <a:latin typeface="AvenirNext LT Pro Regular" panose="020B0504020202020204"/>
            </a:endParaRPr>
          </a:p>
          <a:p>
            <a:pPr marL="0" marR="0" lvl="0" indent="0" algn="l" defTabSz="914400" rtl="0" eaLnBrk="1" fontAlgn="auto" latinLnBrk="0" hangingPunct="1">
              <a:lnSpc>
                <a:spcPct val="120000"/>
              </a:lnSpc>
              <a:spcBef>
                <a:spcPts val="0"/>
              </a:spcBef>
              <a:spcAft>
                <a:spcPts val="0"/>
              </a:spcAft>
              <a:buClrTx/>
              <a:buSzTx/>
              <a:buFont typeface="Symbol" pitchFamily="2" charset="2"/>
              <a:buNone/>
              <a:tabLst>
                <a:tab pos="457200" algn="l"/>
              </a:tabLst>
              <a:defRPr/>
            </a:pP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Most banks also offer their own online budgeting tools</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There are also other apps and software available that can help you do this</a:t>
            </a:r>
            <a:endParaRPr lang="en-GB" sz="1800" i="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These tools make budgeting easier, helping you understand your income, expenses, and how much you could save with a plan for managing your ingoing and outgoings</a:t>
            </a:r>
            <a:r>
              <a:rPr lang="en-GB">
                <a:effectLst/>
              </a:rPr>
              <a:t> </a:t>
            </a:r>
          </a:p>
          <a:p>
            <a:pPr marL="342900" marR="0" lvl="0" indent="-342900" algn="l" defTabSz="914400" rtl="0" eaLnBrk="1" fontAlgn="auto" latinLnBrk="0" hangingPunct="1">
              <a:lnSpc>
                <a:spcPct val="120000"/>
              </a:lnSpc>
              <a:spcBef>
                <a:spcPts val="0"/>
              </a:spcBef>
              <a:spcAft>
                <a:spcPts val="1200"/>
              </a:spcAft>
              <a:buClrTx/>
              <a:buSzTx/>
              <a:buFont typeface="Symbol" pitchFamily="2" charset="2"/>
              <a:buChar char=""/>
              <a:tabLst>
                <a:tab pos="457200" algn="l"/>
              </a:tabLst>
              <a:defRP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Budgeting tools make it easy to manage your finances and reach your financial goals</a:t>
            </a:r>
            <a:r>
              <a:rPr lang="en-GB">
                <a:effectLst/>
              </a:rPr>
              <a:t> </a:t>
            </a:r>
          </a:p>
          <a:p>
            <a:pPr marL="0" lvl="0" indent="0">
              <a:lnSpc>
                <a:spcPct val="120000"/>
              </a:lnSpc>
              <a:spcAft>
                <a:spcPts val="1200"/>
              </a:spcAft>
              <a:buFont typeface="Symbol" pitchFamily="2" charset="2"/>
              <a:buNone/>
              <a:tabLst>
                <a:tab pos="457200" algn="l"/>
              </a:tabLst>
            </a:pPr>
            <a:endParaRPr lang="en-GB">
              <a:effectLst/>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15</a:t>
            </a:fld>
            <a:endParaRPr lang="en-GB"/>
          </a:p>
        </p:txBody>
      </p:sp>
    </p:spTree>
    <p:extLst>
      <p:ext uri="{BB962C8B-B14F-4D97-AF65-F5344CB8AC3E}">
        <p14:creationId xmlns:p14="http://schemas.microsoft.com/office/powerpoint/2010/main" val="2943832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spcAft>
                <a:spcPts val="1200"/>
              </a:spcAft>
              <a:buFont typeface="Symbol" pitchFamily="2" charset="2"/>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Now, let's</a:t>
            </a: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look at the Money Helper tool, and how to use it</a:t>
            </a:r>
            <a:r>
              <a:rPr lang="en-US" sz="180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Demo with </a:t>
            </a:r>
            <a:r>
              <a:rPr lang="en-GB" sz="1200" b="1" u="sng" err="1">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3"/>
              </a:rPr>
              <a:t>MoneyHelper</a:t>
            </a: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t>
            </a:r>
            <a:r>
              <a:rPr lang="en-GB" sz="1200" u="sng">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3"/>
              </a:rPr>
              <a:t>moneyhelper.org.uk/</a:t>
            </a:r>
            <a:r>
              <a:rPr lang="en-GB" sz="1200" u="sng" err="1">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3"/>
              </a:rPr>
              <a:t>en</a:t>
            </a:r>
            <a:r>
              <a:rPr lang="en-GB" sz="1200" u="sng">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3"/>
              </a:rPr>
              <a:t>/everyday-money/budgeting/budget-planner</a:t>
            </a:r>
            <a:r>
              <a:rPr lang="en-GB" sz="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possible – if not, just talk through the steps here</a:t>
            </a:r>
          </a:p>
          <a:p>
            <a:pPr>
              <a:lnSpc>
                <a:spcPct val="120000"/>
              </a:lnSpc>
            </a:pP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I’ll demonstrate using the </a:t>
            </a:r>
            <a:r>
              <a:rPr lang="en-GB" sz="1200" i="1" u="sng" err="1">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3"/>
              </a:rPr>
              <a:t>MoneyHelper</a:t>
            </a:r>
            <a:r>
              <a:rPr lang="en-GB" sz="1200" i="1" u="sng">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3"/>
              </a:rPr>
              <a:t> budget planner</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Here are the steps:</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Step 1</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Open the </a:t>
            </a:r>
            <a:r>
              <a:rPr lang="en-GB" sz="1200" i="1" err="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MoneyHelper</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budget planner on their website</a:t>
            </a:r>
            <a:endParaRPr lang="en-GB" sz="1100" b="0" i="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Step 2</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Start by adding up your income. That’s the money you have coming in. Include things like wages from work, pensions, or benefits (such as child benefit). If you get some money more irregularly, work out an average monthly amount </a:t>
            </a:r>
            <a:r>
              <a:rPr lang="en-GB" i="1">
                <a:solidFill>
                  <a:srgbClr val="252626"/>
                </a:solidFill>
                <a:effectLst/>
                <a:latin typeface="Helvetica Neue" panose="02000503000000020004" pitchFamily="2" charset="0"/>
              </a:rPr>
              <a:t>noting down what you get each month for say 6 months then dividing it by 6 – or if you know what you’ve earned for the past 12 months, add it all up and divide it by 12. Some tools will do the working out for you here</a:t>
            </a:r>
          </a:p>
          <a:p>
            <a:pPr marL="742950" lvl="1" indent="-285750">
              <a:lnSpc>
                <a:spcPct val="120000"/>
              </a:lnSpc>
              <a:buFont typeface="Courier New" panose="02070309020205020404" pitchFamily="49" charset="0"/>
              <a:buChar char="o"/>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Step 3</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Next, list your regular outgoings. These include things like rent/mortgage, bills, and insurance. Estimate changing expenses, such as groceries and petrol, by looking at past spending. </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Take a bit of time to think about all your regular expenses. This might include a gym subscription, streaming service or your mobile phone package</a:t>
            </a:r>
            <a:r>
              <a:rPr lang="en-GB" sz="1600">
                <a:effectLst/>
              </a:rPr>
              <a:t> </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Step 4</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The planner will automatically calculate your balance, showing how much money is left after covering regular expenses</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marR="0" lvl="1" indent="-285750" algn="l" defTabSz="914400" rtl="0" eaLnBrk="1" fontAlgn="auto" latinLnBrk="0" hangingPunct="1">
              <a:lnSpc>
                <a:spcPct val="120000"/>
              </a:lnSpc>
              <a:spcBef>
                <a:spcPts val="0"/>
              </a:spcBef>
              <a:spcAft>
                <a:spcPts val="0"/>
              </a:spcAft>
              <a:buClrTx/>
              <a:buSzTx/>
              <a:buFont typeface="Courier New" panose="02070309020205020404" pitchFamily="49" charset="0"/>
              <a:buChar char="o"/>
              <a:tabLst/>
              <a:defRPr/>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Step 5</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Examine your spending habits. Identify areas where you can cut back. </a:t>
            </a: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Again, some tools will be able to help with this – like showing you where you’re spending most and offering hints and tips </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spcAft>
                <a:spcPts val="1200"/>
              </a:spcAft>
              <a:buFont typeface="Courier New" panose="02070309020205020404" pitchFamily="49" charset="0"/>
              <a:buChar char="o"/>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Step 6</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Use the balance to build an emergency fund or save for future goals. </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It's good to think about what you might want to save up for - or to just know you've got a bit of money that's there if you need it for unexpected bills or repairs</a:t>
            </a:r>
            <a:r>
              <a:rPr lang="en-GB" sz="1600">
                <a:effectLst/>
              </a:rPr>
              <a:t> </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Ask the learners what they might want to save for / what they think might happen that they'd suddenly need to pay </a:t>
            </a:r>
            <a:r>
              <a:rPr lang="en-GB" sz="1800" b="1" err="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fo</a:t>
            </a:r>
            <a:endPar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16</a:t>
            </a:fld>
            <a:endParaRPr lang="en-GB"/>
          </a:p>
        </p:txBody>
      </p:sp>
    </p:spTree>
    <p:extLst>
      <p:ext uri="{BB962C8B-B14F-4D97-AF65-F5344CB8AC3E}">
        <p14:creationId xmlns:p14="http://schemas.microsoft.com/office/powerpoint/2010/main" val="3861634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spcAft>
                <a:spcPts val="1200"/>
              </a:spcAft>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Let's take a moment to reflect on what you've accomplished today. You should now be able to</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Set up online banking</a:t>
            </a:r>
          </a:p>
          <a:p>
            <a:pPr marL="742950" lvl="1" indent="-285750">
              <a:lnSpc>
                <a:spcPct val="120000"/>
              </a:lnSpc>
              <a:buFont typeface="Courier New" panose="02070309020205020404" pitchFamily="49" charset="0"/>
              <a:buChar char="o"/>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Start to bank online safely</a:t>
            </a:r>
          </a:p>
          <a:p>
            <a:pPr marL="742950" lvl="1" indent="-285750">
              <a:lnSpc>
                <a:spcPct val="120000"/>
              </a:lnSpc>
              <a:buFont typeface="Courier New" panose="02070309020205020404" pitchFamily="49" charset="0"/>
              <a:buChar char="o"/>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Decide the way to pay online that's right for you</a:t>
            </a:r>
          </a:p>
          <a:p>
            <a:pPr marL="742950" lvl="1" indent="-285750">
              <a:lnSpc>
                <a:spcPct val="120000"/>
              </a:lnSpc>
              <a:buFont typeface="Courier New" panose="02070309020205020404" pitchFamily="49" charset="0"/>
              <a:buChar char="o"/>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Use online tools to help you budget</a:t>
            </a:r>
          </a:p>
          <a:p>
            <a:pPr marL="742950" lvl="1" indent="-285750">
              <a:lnSpc>
                <a:spcPct val="120000"/>
              </a:lnSpc>
              <a:buFont typeface="Courier New" panose="02070309020205020404" pitchFamily="49" charset="0"/>
              <a:buChar char="o"/>
            </a:pPr>
            <a:endPar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Prompt for any questions or feedback. Check their level of confidence in doing these in future, ask what they found most useful, anything they’d like to know more about (or to go through again before the lesson ends) and where they think they’ll need more practice</a:t>
            </a:r>
            <a:r>
              <a:rPr lang="en-GB" b="1">
                <a:effectLst/>
              </a:rPr>
              <a:t> </a:t>
            </a:r>
            <a:endParaRPr lang="en-GB" b="1"/>
          </a:p>
        </p:txBody>
      </p:sp>
      <p:sp>
        <p:nvSpPr>
          <p:cNvPr id="4" name="Slide Number Placeholder 3"/>
          <p:cNvSpPr>
            <a:spLocks noGrp="1"/>
          </p:cNvSpPr>
          <p:nvPr>
            <p:ph type="sldNum" sz="quarter" idx="5"/>
          </p:nvPr>
        </p:nvSpPr>
        <p:spPr/>
        <p:txBody>
          <a:bodyPr/>
          <a:lstStyle/>
          <a:p>
            <a:fld id="{5EBEBF41-136C-406D-8E2D-B112DBFA8C1A}" type="slidenum">
              <a:rPr lang="en-GB" smtClean="0"/>
              <a:t>17</a:t>
            </a:fld>
            <a:endParaRPr lang="en-GB"/>
          </a:p>
        </p:txBody>
      </p:sp>
    </p:spTree>
    <p:extLst>
      <p:ext uri="{BB962C8B-B14F-4D97-AF65-F5344CB8AC3E}">
        <p14:creationId xmlns:p14="http://schemas.microsoft.com/office/powerpoint/2010/main" val="909316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Ask if they have any questions, comments or feedback that you can help with. You could consider this as an opportunity to check level of confidence in doing these in future, ask what they found most useful, anything they’d like to know more about (or to go through again before the lesson ends) and where they think they’ll need more practice.</a:t>
            </a:r>
            <a:endParaRPr lang="en-GB"/>
          </a:p>
          <a:p>
            <a:endParaRPr lang="en-GB"/>
          </a:p>
        </p:txBody>
      </p:sp>
      <p:sp>
        <p:nvSpPr>
          <p:cNvPr id="4" name="Slide Number Placeholder 3"/>
          <p:cNvSpPr>
            <a:spLocks noGrp="1"/>
          </p:cNvSpPr>
          <p:nvPr>
            <p:ph type="sldNum" sz="quarter" idx="5"/>
          </p:nvPr>
        </p:nvSpPr>
        <p:spPr/>
        <p:txBody>
          <a:bodyPr/>
          <a:lstStyle/>
          <a:p>
            <a:fld id="{5EBEBF41-136C-406D-8E2D-B112DBFA8C1A}" type="slidenum">
              <a:rPr lang="en-GB" smtClean="0"/>
              <a:t>18</a:t>
            </a:fld>
            <a:endParaRPr lang="en-GB"/>
          </a:p>
        </p:txBody>
      </p:sp>
    </p:spTree>
    <p:extLst>
      <p:ext uri="{BB962C8B-B14F-4D97-AF65-F5344CB8AC3E}">
        <p14:creationId xmlns:p14="http://schemas.microsoft.com/office/powerpoint/2010/main" val="180080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a:solidFill>
                  <a:srgbClr val="000000"/>
                </a:solidFill>
                <a:effectLst/>
                <a:latin typeface="Calibri" panose="020F0502020204030204" pitchFamily="34" charset="0"/>
              </a:rPr>
              <a:t>Encourage learners to scan the QR code here and complete our short post-session survey around levels of confidence now they have completed the training, plus any other comments or feedback about the session</a:t>
            </a:r>
            <a:endParaRPr lang="en-GB"/>
          </a:p>
        </p:txBody>
      </p:sp>
      <p:sp>
        <p:nvSpPr>
          <p:cNvPr id="4" name="Slide Number Placeholder 3"/>
          <p:cNvSpPr>
            <a:spLocks noGrp="1"/>
          </p:cNvSpPr>
          <p:nvPr>
            <p:ph type="sldNum" sz="quarter" idx="5"/>
          </p:nvPr>
        </p:nvSpPr>
        <p:spPr/>
        <p:txBody>
          <a:bodyPr/>
          <a:lstStyle/>
          <a:p>
            <a:fld id="{5EBEBF41-136C-406D-8E2D-B112DBFA8C1A}" type="slidenum">
              <a:rPr lang="en-GB" smtClean="0"/>
              <a:t>19</a:t>
            </a:fld>
            <a:endParaRPr lang="en-GB"/>
          </a:p>
        </p:txBody>
      </p:sp>
    </p:spTree>
    <p:extLst>
      <p:ext uri="{BB962C8B-B14F-4D97-AF65-F5344CB8AC3E}">
        <p14:creationId xmlns:p14="http://schemas.microsoft.com/office/powerpoint/2010/main" val="1632016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lnSpc>
                <a:spcPct val="120000"/>
              </a:lnSpc>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NOTES – </a:t>
            </a:r>
          </a:p>
          <a:p>
            <a:pPr marL="342900" lvl="0" indent="-342900">
              <a:lnSpc>
                <a:spcPct val="120000"/>
              </a:lnSpc>
              <a:buFont typeface="Symbol" pitchFamily="2" charset="2"/>
              <a:buChar char=""/>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this lesson marks the start of a programme, welcome people to the programme</a:t>
            </a:r>
          </a:p>
          <a:p>
            <a:pPr marL="342900" lvl="0" indent="-342900">
              <a:lnSpc>
                <a:spcPct val="120000"/>
              </a:lnSpc>
              <a:buFont typeface="Symbol" pitchFamily="2" charset="2"/>
              <a:buChar char=""/>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it is not, then welcome people to the lesson</a:t>
            </a:r>
          </a:p>
          <a:p>
            <a:pPr marL="457200" indent="-228600">
              <a:lnSpc>
                <a:spcPct val="120000"/>
              </a:lnSpc>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Welcome to today’s lesson on managing your money online</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My name is _ and I’m here to help you today</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We're excited to be here with you as you start to look after your money online – whether that’s through a bank or through the use of websites or apps </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 want to make this learning experience practical, relatable, and, most importantly, helpful to you</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In the room (or virtually) we also have [Any Co-Presenter's Name] who is here to help you during this session</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457200" indent="-228600">
              <a:lnSpc>
                <a:spcPct val="120000"/>
              </a:lnSpc>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457200" indent="-228600">
              <a:lnSpc>
                <a:spcPct val="120000"/>
              </a:lnSpc>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for small groups / virtual sessions, learners could introduce themselves at this point</a:t>
            </a:r>
          </a:p>
          <a:p>
            <a:pPr marL="457200" indent="-228600">
              <a:lnSpc>
                <a:spcPct val="120000"/>
              </a:lnSpc>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So, in today’s session, we'll help you understand more about the benefits of managing your money online. We'll help you with the first steps of online banking and help you get set up. We'll also help you stay safe while spending and managing money online. Finally, we’ll give you some tips and tools on how to budget</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you have your device with you, we’ll help you through the steps as you go</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you don’t have a device with you today, you can still learn what you can do when you use it next</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As we go through today’s lesson, please do ask questions, and let us know if you need anything. If we can’t help today, we’ll make sure you get the help you need after the session</a:t>
            </a:r>
            <a:endParaRPr lang="en-GB" sz="1800" i="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 us know if we’re going too quickly, too slowly, or if you need a break. We want you to get the most out of today, so I’ll be guided by you</a:t>
            </a:r>
            <a:r>
              <a:rPr lang="en-GB">
                <a:effectLst/>
              </a:rPr>
              <a:t> </a:t>
            </a:r>
            <a:endParaRPr lang="en-GB"/>
          </a:p>
        </p:txBody>
      </p:sp>
      <p:sp>
        <p:nvSpPr>
          <p:cNvPr id="4" name="Slide Number Placeholder 3"/>
          <p:cNvSpPr>
            <a:spLocks noGrp="1"/>
          </p:cNvSpPr>
          <p:nvPr>
            <p:ph type="sldNum" sz="quarter" idx="5"/>
          </p:nvPr>
        </p:nvSpPr>
        <p:spPr/>
        <p:txBody>
          <a:bodyPr/>
          <a:lstStyle/>
          <a:p>
            <a:fld id="{5EBEBF41-136C-406D-8E2D-B112DBFA8C1A}" type="slidenum">
              <a:rPr lang="en-GB" smtClean="0"/>
              <a:t>2</a:t>
            </a:fld>
            <a:endParaRPr lang="en-GB"/>
          </a:p>
        </p:txBody>
      </p:sp>
    </p:spTree>
    <p:extLst>
      <p:ext uri="{BB962C8B-B14F-4D97-AF65-F5344CB8AC3E}">
        <p14:creationId xmlns:p14="http://schemas.microsoft.com/office/powerpoint/2010/main" val="3294130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lnSpc>
                <a:spcPct val="120000"/>
              </a:lnSpc>
              <a:buFont typeface="Symbol" panose="05050102010706020507" pitchFamily="18" charset="2"/>
              <a:buNone/>
            </a:pPr>
            <a:r>
              <a:rPr lang="en-GB" sz="1800">
                <a:solidFill>
                  <a:srgbClr val="313233"/>
                </a:solidFill>
                <a:effectLst/>
                <a:latin typeface="Lloyds Bank Jack" panose="02000503040000020004" pitchFamily="50" charset="0"/>
                <a:ea typeface="Arial" panose="020B0604020202020204" pitchFamily="34" charset="0"/>
                <a:cs typeface="Arial" panose="020B0604020202020204" pitchFamily="34" charset="0"/>
              </a:rPr>
              <a:t>Trainer notes</a:t>
            </a:r>
          </a:p>
          <a:p>
            <a:pPr marL="342900" lvl="0" indent="-342900">
              <a:lnSpc>
                <a:spcPct val="120000"/>
              </a:lnSpc>
              <a:buFont typeface="Arial" panose="020B0604020202020204" pitchFamily="34" charset="0"/>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We have plenty of </a:t>
            </a:r>
            <a:r>
              <a:rPr lang="en-GB" sz="1800" b="1"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online resources</a:t>
            </a: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to help you as you continue learning</a:t>
            </a:r>
            <a:endPar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342900" lvl="0" indent="-342900">
              <a:lnSpc>
                <a:spcPct val="120000"/>
              </a:lnSpc>
              <a:buFont typeface="Arial" panose="020B0604020202020204" pitchFamily="34" charset="0"/>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To find these resources, you can </a:t>
            </a:r>
            <a:r>
              <a:rPr lang="en-GB" sz="1800" b="1"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visit our website</a:t>
            </a: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You can either search for "Lloyds Bank Academy get started online" in your browser or if you're using a smartphone, use the camera to scan the </a:t>
            </a:r>
            <a:r>
              <a:rPr lang="en-GB" sz="1800" b="1"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QR code</a:t>
            </a: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on the screen. It's like a digital shortcut that takes you straight to the webpage</a:t>
            </a:r>
            <a:endPar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342900" lvl="0" indent="-342900">
              <a:lnSpc>
                <a:spcPct val="120000"/>
              </a:lnSpc>
              <a:buFont typeface="Arial" panose="020B0604020202020204" pitchFamily="34" charset="0"/>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Don't forget to </a:t>
            </a:r>
            <a:r>
              <a:rPr lang="en-GB" sz="1800" b="1"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save our website as a favourite</a:t>
            </a: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so you can easily find it in the future</a:t>
            </a:r>
            <a:endPar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342900" lvl="0" indent="-342900">
              <a:lnSpc>
                <a:spcPct val="120000"/>
              </a:lnSpc>
              <a:spcAft>
                <a:spcPts val="1200"/>
              </a:spcAft>
              <a:buFont typeface="Arial" panose="020B0604020202020204" pitchFamily="34" charset="0"/>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If you ever need one-to-one support, remember that we have a Digital Helpline ready to help you</a:t>
            </a:r>
            <a:endPar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a:lnSpc>
                <a:spcPct val="107000"/>
              </a:lnSpc>
              <a:spcAft>
                <a:spcPts val="800"/>
              </a:spcAft>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if appropriate, do a ‘follow-me’ demo to search for the Academy page and save as a favourite</a:t>
            </a:r>
            <a:r>
              <a:rPr lang="en-GB" sz="1800" b="1">
                <a:effectLst/>
              </a:rPr>
              <a:t> </a:t>
            </a:r>
          </a:p>
          <a:p>
            <a:endPar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Thanks for attending today’s session. Don’t forget, if you feel you need more one-to-one support, you can call our Digital Helpline </a:t>
            </a:r>
          </a:p>
          <a:p>
            <a:pPr marL="285750" indent="-285750">
              <a:buFont typeface="Arial" panose="020B0604020202020204" pitchFamily="34" charset="0"/>
              <a:buChar char="•"/>
            </a:pPr>
            <a:endParaRPr lang="en-GB" sz="1800" i="1">
              <a:solidFill>
                <a:srgbClr val="313233"/>
              </a:solidFill>
              <a:effectLst/>
              <a:latin typeface="Lloyds Bank Jack Light" panose="02000503040000020004" pitchFamily="2" charset="77"/>
              <a:cs typeface="Arial" panose="020B0604020202020204" pitchFamily="34" charset="0"/>
            </a:endParaRPr>
          </a:p>
          <a:p>
            <a:pPr marL="0" indent="0">
              <a:buFont typeface="Arial" panose="020B0604020202020204" pitchFamily="34" charset="0"/>
              <a:buNone/>
            </a:pPr>
            <a:r>
              <a:rPr lang="en-GB" sz="1800" b="1" i="0">
                <a:solidFill>
                  <a:srgbClr val="313233"/>
                </a:solidFill>
                <a:effectLst/>
                <a:latin typeface="Lloyds Bank Jack Light" panose="02000503040000020004" pitchFamily="2" charset="77"/>
                <a:cs typeface="Arial" panose="020B0604020202020204" pitchFamily="34" charset="0"/>
              </a:rPr>
              <a:t>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i="0">
                <a:solidFill>
                  <a:srgbClr val="004B88"/>
                </a:solidFill>
                <a:effectLst/>
                <a:latin typeface="open_sans"/>
              </a:rPr>
              <a:t>Work out your budget (Citizens advice) </a:t>
            </a:r>
            <a:r>
              <a:rPr lang="en-GB" sz="1800"/>
              <a:t>https://www.citizensadvice.org.uk/debt-and-money/budgeting1/work-out-your-budget/</a:t>
            </a:r>
          </a:p>
          <a:p>
            <a:pPr marL="285750" indent="-285750">
              <a:buFont typeface="Arial" panose="020B0604020202020204" pitchFamily="34" charset="0"/>
              <a:buChar char="•"/>
            </a:pPr>
            <a:r>
              <a:rPr lang="en-GB" sz="1800" b="1"/>
              <a:t>Budget Planner (Money Helper) </a:t>
            </a:r>
            <a:r>
              <a:rPr lang="en-GB" sz="1800"/>
              <a:t>https://www.moneyhelper.org.uk/en/everyday-money/budgeting/budget-planner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EBF41-136C-406D-8E2D-B112DBFA8C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555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Before we begin, here’s a </a:t>
            </a:r>
            <a:r>
              <a:rPr lang="en-GB" sz="1800" i="1" err="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few tips on how to get the most from this session</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gn="just">
              <a:lnSpc>
                <a:spcPct val="115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we mention any resources during the session, we’ll share these with you at the end</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gn="just">
              <a:lnSpc>
                <a:spcPct val="115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 want this lesson to be as interactive as possible, so </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we’ll be asking questions</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as we go along – and we want you to ask lots of questions, too!</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gn="just">
              <a:lnSpc>
                <a:spcPct val="115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Sometimes we’ll have a short </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discussion </a:t>
            </a:r>
            <a:r>
              <a:rPr lang="en-GB" sz="1800" b="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about what we’re looking at, </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or we might move on. It will depend on how we’re doing for time</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gn="just">
              <a:lnSpc>
                <a:spcPct val="115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Remember, it's all about learning together, so ask away and don’t worry about how your question sounds, or getting the right answer – Spoiler alert: sometimes there’s no single right answer. It's your thoughts that matter most. And we're here to make your experience as easy and enjoyable as possible</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gn="just" rtl="0" fontAlgn="base"/>
            <a:endParaRPr lang="en-GB" sz="2800" b="1" i="0" u="none" strike="noStrike">
              <a:solidFill>
                <a:srgbClr val="313233"/>
              </a:solidFill>
              <a:effectLst/>
              <a:latin typeface="Lloyds Bank Jack Light" panose="02000503040000020004" pitchFamily="50" charset="0"/>
            </a:endParaRPr>
          </a:p>
          <a:p>
            <a:pPr algn="just" rtl="0" fontAlgn="base"/>
            <a:r>
              <a:rPr lang="en-GB" sz="2800" b="1" i="0" u="none" strike="noStrike">
                <a:solidFill>
                  <a:srgbClr val="313233"/>
                </a:solidFill>
                <a:effectLst/>
                <a:latin typeface="Lloyds Bank Jack Light" panose="02000503040000020004" pitchFamily="50" charset="0"/>
              </a:rPr>
              <a:t>NOTE FOR VIRTUAL DELIVERY – Encourage people to comment and ask questions in the chat or experiment and try using the emojis. (Describe what an emoji is if needed)</a:t>
            </a:r>
            <a:r>
              <a:rPr lang="en-US" sz="2800" b="0" i="0">
                <a:solidFill>
                  <a:srgbClr val="000000"/>
                </a:solidFill>
                <a:effectLst/>
                <a:latin typeface="Lloyds Bank Jack Light" panose="02000503040000020004" pitchFamily="50" charset="0"/>
              </a:rPr>
              <a:t>​</a:t>
            </a:r>
            <a:r>
              <a:rPr lang="en-GB" sz="2800" b="0" i="0" u="none" strike="noStrike">
                <a:solidFill>
                  <a:srgbClr val="313233"/>
                </a:solidFill>
                <a:effectLst/>
                <a:latin typeface="Lloyds Bank Jack Light" panose="02000503040000020004" pitchFamily="50" charset="0"/>
              </a:rPr>
              <a:t> </a:t>
            </a:r>
            <a:r>
              <a:rPr lang="en-US" sz="2800" b="0" i="0">
                <a:solidFill>
                  <a:srgbClr val="000000"/>
                </a:solidFill>
                <a:effectLst/>
                <a:latin typeface="Lloyds Bank Jack Light" panose="02000503040000020004" pitchFamily="50" charset="0"/>
              </a:rPr>
              <a:t>​</a:t>
            </a:r>
            <a:endParaRPr lang="en-US" sz="2800"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1" u="none" strike="noStrike">
                <a:solidFill>
                  <a:srgbClr val="313233"/>
                </a:solidFill>
                <a:effectLst/>
                <a:latin typeface="Lloyds Bank Jack Light" panose="02000503040000020004" pitchFamily="50" charset="0"/>
              </a:rPr>
              <a:t>To </a:t>
            </a:r>
            <a:r>
              <a:rPr lang="en-GB" sz="1800" b="1" i="1" u="none" strike="noStrike">
                <a:solidFill>
                  <a:srgbClr val="313233"/>
                </a:solidFill>
                <a:effectLst/>
                <a:latin typeface="Lloyds Bank Jack Light" panose="02000503040000020004" pitchFamily="50" charset="0"/>
              </a:rPr>
              <a:t>comment in the chat</a:t>
            </a:r>
            <a:r>
              <a:rPr lang="en-GB" sz="1800" b="0" i="1" u="none" strike="noStrike">
                <a:solidFill>
                  <a:srgbClr val="313233"/>
                </a:solidFill>
                <a:effectLst/>
                <a:latin typeface="Lloyds Bank Jack Light" panose="02000503040000020004" pitchFamily="50" charset="0"/>
              </a:rPr>
              <a:t>, find the chat box. It’s usually on the side or at the bottom of your screen. Click (or tap) in the chat box, enter your comment, and hit 'Enter' or 'Send.' Your message will then appear in the chat for everyone to see. It's a great way to ask us questions or share your thoughts during our session. So, feel free to chat away!</a:t>
            </a:r>
            <a:r>
              <a:rPr lang="en-GB" sz="1800" b="0" i="0">
                <a:solidFill>
                  <a:srgbClr val="000000"/>
                </a:solidFill>
                <a:effectLst/>
                <a:latin typeface="Lloyds Bank Jack Light" panose="02000503040000020004" pitchFamily="50" charset="0"/>
              </a:rPr>
              <a:t>​</a:t>
            </a:r>
            <a:endParaRPr lang="en-GB" sz="1800"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1" u="none" strike="noStrike">
                <a:solidFill>
                  <a:srgbClr val="313233"/>
                </a:solidFill>
                <a:effectLst/>
                <a:latin typeface="Lloyds Bank Jack Light" panose="02000503040000020004" pitchFamily="50" charset="0"/>
              </a:rPr>
              <a:t>We’d like to make today as interactive as possible to make your experience more interesting</a:t>
            </a:r>
            <a:r>
              <a:rPr lang="en-GB" sz="1800" b="0" i="0">
                <a:solidFill>
                  <a:srgbClr val="000000"/>
                </a:solidFill>
                <a:effectLst/>
                <a:latin typeface="Lloyds Bank Jack Light" panose="02000503040000020004" pitchFamily="50" charset="0"/>
              </a:rPr>
              <a:t>​</a:t>
            </a:r>
            <a:endParaRPr lang="en-GB" sz="1800"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1" u="none" strike="noStrike">
                <a:solidFill>
                  <a:srgbClr val="313233"/>
                </a:solidFill>
                <a:effectLst/>
                <a:latin typeface="Lloyds Bank Jack Light" panose="02000503040000020004" pitchFamily="50" charset="0"/>
              </a:rPr>
              <a:t>First, we’ll show the </a:t>
            </a:r>
            <a:r>
              <a:rPr lang="en-GB" sz="1800" b="1" i="1" u="none" strike="noStrike">
                <a:solidFill>
                  <a:srgbClr val="313233"/>
                </a:solidFill>
                <a:effectLst/>
                <a:latin typeface="Lloyds Bank Jack Light" panose="02000503040000020004" pitchFamily="50" charset="0"/>
              </a:rPr>
              <a:t>question</a:t>
            </a:r>
            <a:r>
              <a:rPr lang="en-GB" sz="1800" b="0" i="1" u="none" strike="noStrike">
                <a:solidFill>
                  <a:srgbClr val="313233"/>
                </a:solidFill>
                <a:effectLst/>
                <a:latin typeface="Lloyds Bank Jack Light" panose="02000503040000020004" pitchFamily="50" charset="0"/>
              </a:rPr>
              <a:t> on the screen. Read the question and possible answers. Pick the answer you think fits best and comment the letter for that answer (A, B, C, or D) in the chat (if and when you’re ready). Don't worry about getting it right or wrong. Just go with your gut feeling!</a:t>
            </a:r>
            <a:r>
              <a:rPr lang="en-GB" sz="1800" b="0" i="0">
                <a:solidFill>
                  <a:srgbClr val="000000"/>
                </a:solidFill>
                <a:effectLst/>
                <a:latin typeface="Lloyds Bank Jack Light" panose="02000503040000020004" pitchFamily="50" charset="0"/>
              </a:rPr>
              <a:t>​</a:t>
            </a:r>
            <a:endParaRPr lang="en-GB" sz="1800" b="0" i="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3</a:t>
            </a:fld>
            <a:endParaRPr lang="en-GB"/>
          </a:p>
        </p:txBody>
      </p:sp>
    </p:spTree>
    <p:extLst>
      <p:ext uri="{BB962C8B-B14F-4D97-AF65-F5344CB8AC3E}">
        <p14:creationId xmlns:p14="http://schemas.microsoft.com/office/powerpoint/2010/main" val="156609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So, here’s what we’d like you to get out of today. We want to help you:</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Understand how to set up online banking and the importance of starting to bank online safely</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Explore various methods of deciding the way to pay online that's right for you</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spcAft>
                <a:spcPts val="1200"/>
              </a:spcAft>
              <a:buFont typeface="Courier New" panose="02070309020205020404" pitchFamily="49" charset="0"/>
              <a:buChar char="o"/>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Discover other digital tools and methods that can help you with budgeting and managing your finances online</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Every device is slightly different. Today we’ll share general steps, tips and what to look for</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you want more help doing any of the steps on your device as we go through, just let us know and we’ll give you a hand</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you need more help with your type of device, we’ll share some useful resources at the end of the session</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Now, let's talk about why managing your money online is so important:</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When you have access to your finances online, it's like having your bank at your fingertips at any time of the day</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This means you can check your balance, make payments, and manage your spending whenever it suits you. No more waiting in long bank queues or worrying about your local branch being open or closed</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4</a:t>
            </a:fld>
            <a:endParaRPr lang="en-GB"/>
          </a:p>
        </p:txBody>
      </p:sp>
    </p:spTree>
    <p:extLst>
      <p:ext uri="{BB962C8B-B14F-4D97-AF65-F5344CB8AC3E}">
        <p14:creationId xmlns:p14="http://schemas.microsoft.com/office/powerpoint/2010/main" val="3212166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lnSpc>
                <a:spcPct val="120000"/>
              </a:lnSpc>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NOTES – </a:t>
            </a:r>
          </a:p>
          <a:p>
            <a:pPr marL="342900" lvl="0" indent="-342900">
              <a:lnSpc>
                <a:spcPct val="120000"/>
              </a:lnSpc>
              <a:buFont typeface="Symbol" pitchFamily="2" charset="2"/>
              <a:buChar char=""/>
              <a:tabLst>
                <a:tab pos="457200" algn="l"/>
              </a:tabLst>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This slide is an opportunity for a discussion and flipchart activity</a:t>
            </a:r>
          </a:p>
          <a:p>
            <a:pPr marL="342900" lvl="0" indent="-342900">
              <a:lnSpc>
                <a:spcPct val="120000"/>
              </a:lnSpc>
              <a:buFont typeface="Symbol" pitchFamily="2" charset="2"/>
              <a:buChar char=""/>
              <a:tabLst>
                <a:tab pos="457200" algn="l"/>
              </a:tabLst>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Engage the learners in a discussion about what they can see and do with online banking, payment, and related tools</a:t>
            </a:r>
          </a:p>
          <a:p>
            <a:pPr marL="342900" lvl="0" indent="-342900">
              <a:lnSpc>
                <a:spcPct val="120000"/>
              </a:lnSpc>
              <a:buFont typeface="Symbol" pitchFamily="2" charset="2"/>
              <a:buChar char=""/>
              <a:tabLst>
                <a:tab pos="457200" algn="l"/>
              </a:tabLst>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Encourage the participants to share their thoughts and questions</a:t>
            </a:r>
          </a:p>
          <a:p>
            <a:pPr marL="342900" lvl="0" indent="-342900">
              <a:lnSpc>
                <a:spcPct val="120000"/>
              </a:lnSpc>
              <a:buFont typeface="Symbol" pitchFamily="2" charset="2"/>
              <a:buChar char=""/>
              <a:tabLst>
                <a:tab pos="457200" algn="l"/>
              </a:tabLst>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Use a flipchart or whiteboard to note down key points from the discussion</a:t>
            </a:r>
          </a:p>
          <a:p>
            <a:pPr marL="342900" lvl="0" indent="-342900">
              <a:lnSpc>
                <a:spcPct val="120000"/>
              </a:lnSpc>
              <a:buFont typeface="Symbol" pitchFamily="2" charset="2"/>
              <a:buChar char=""/>
              <a:tabLst>
                <a:tab pos="457200" algn="l"/>
              </a:tabLst>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Go to the next slide to reveal</a:t>
            </a:r>
          </a:p>
        </p:txBody>
      </p:sp>
      <p:sp>
        <p:nvSpPr>
          <p:cNvPr id="4" name="Slide Number Placeholder 3"/>
          <p:cNvSpPr>
            <a:spLocks noGrp="1"/>
          </p:cNvSpPr>
          <p:nvPr>
            <p:ph type="sldNum" sz="quarter" idx="5"/>
          </p:nvPr>
        </p:nvSpPr>
        <p:spPr/>
        <p:txBody>
          <a:bodyPr/>
          <a:lstStyle/>
          <a:p>
            <a:fld id="{5EBEBF41-136C-406D-8E2D-B112DBFA8C1A}" type="slidenum">
              <a:rPr lang="en-GB" smtClean="0"/>
              <a:t>5</a:t>
            </a:fld>
            <a:endParaRPr lang="en-GB"/>
          </a:p>
        </p:txBody>
      </p:sp>
    </p:spTree>
    <p:extLst>
      <p:ext uri="{BB962C8B-B14F-4D97-AF65-F5344CB8AC3E}">
        <p14:creationId xmlns:p14="http://schemas.microsoft.com/office/powerpoint/2010/main" val="582554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lnSpc>
                <a:spcPct val="120000"/>
              </a:lnSpc>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So, it turns out you can do a whole lot. You can </a:t>
            </a: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check your balance at any time</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move money between your accounts</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see your bank statements</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make payments, and even </a:t>
            </a: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make sure your payments have gone through</a:t>
            </a:r>
            <a:r>
              <a:rPr lang="en-GB" sz="1200" b="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whenever suits you</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When you have access to your finances online, it's like having your bank at your fingertips at any time of the day. No more waiting in long bank queues or worrying about your local branch being open or closed</a:t>
            </a:r>
            <a:r>
              <a:rPr lang="en-GB" sz="1800">
                <a:effectLst/>
              </a:rPr>
              <a:t> </a:t>
            </a:r>
            <a:endParaRPr lang="en-GB" sz="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800100" marR="0" lvl="1"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And here's a handy tip: with some banking apps, you can freeze your credit or debit cards in just a few clicks if it's ever lost or stolen, helping you keep your money that extra bit safe</a:t>
            </a: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How about when you're </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spending money online</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or paying others</a:t>
            </a: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You can pay for things when </a:t>
            </a: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shopping online</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or </a:t>
            </a: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send money</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from your bank account to another person's account. There are </a:t>
            </a: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different ways to pay people, bills or utilities</a:t>
            </a:r>
            <a:endParaRPr lang="en-GB" sz="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Plus, when you shop online, you can </a:t>
            </a: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use different way to pay</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from credit and debit cards to payment services. There are also options, some that might charge extra, to spread or delay your payments. We'll talk about all of these and point out what to think about when you're deciding how to pay, so you'll know the pros and cons of each way</a:t>
            </a:r>
          </a:p>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And there are tools out there that can help you </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plan and budget your money</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We'll look at some of these today, to show you what they do and how they could help you keep on top of things</a:t>
            </a:r>
            <a:r>
              <a:rPr lang="en-GB">
                <a:effectLst/>
              </a:rPr>
              <a:t> </a:t>
            </a:r>
            <a:endPar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6</a:t>
            </a:fld>
            <a:endParaRPr lang="en-GB"/>
          </a:p>
        </p:txBody>
      </p:sp>
    </p:spTree>
    <p:extLst>
      <p:ext uri="{BB962C8B-B14F-4D97-AF65-F5344CB8AC3E}">
        <p14:creationId xmlns:p14="http://schemas.microsoft.com/office/powerpoint/2010/main" val="924822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20000"/>
              </a:lnSpc>
              <a:buFont typeface="Symbol" pitchFamily="2" charset="2"/>
              <a:buNone/>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ANIMATED SLIDE </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(ONCE YOU HAVE TALKED THROUGH THE SCENE-SETTING, CLICK THROUGH EACH OF THE 5 STEPS AS YOU TALK THROUGH THESE IN TURN)</a:t>
            </a:r>
          </a:p>
          <a:p>
            <a:pPr marL="342900" lvl="0" indent="-342900">
              <a:lnSpc>
                <a:spcPct val="120000"/>
              </a:lnSpc>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Let's explore setting up online banking. I'll walk you through the initial steps involved in setting up your online banking step by step</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It's important to note that the process can vary depending on the bank you're with and the type of device you're using. </a:t>
            </a:r>
          </a:p>
          <a:p>
            <a:pPr marL="800100" lvl="1" indent="-342900">
              <a:lnSpc>
                <a:spcPct val="120000"/>
              </a:lnSpc>
              <a:buFont typeface="Courier New" panose="02070309020205020404" pitchFamily="49" charset="0"/>
              <a:buChar char="o"/>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Different banks may have slightly different ways of doing things</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Whether you're using a mobile phone, tablet, or a desktop computer can make a difference too</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rtl="0">
              <a:lnSpc>
                <a:spcPct val="120000"/>
              </a:lnSpc>
              <a:buFont typeface="Courier New" panose="02070309020205020404" pitchFamily="49" charset="0"/>
              <a:buChar char="o"/>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Once set up, you can access online banking through a browser, or you can download an app onto your mobile phone, to use ‘mobile banking’. Sometimes people use both the app and the website</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1143000" lvl="2" indent="-228600">
              <a:lnSpc>
                <a:spcPct val="120000"/>
              </a:lnSpc>
              <a:buFont typeface="Wingdings" panose="05000000000000000000" pitchFamily="2"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Mobile apps give you the flexibility to manage your account on the go</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1143000" lvl="2" indent="-228600">
              <a:lnSpc>
                <a:spcPct val="120000"/>
              </a:lnSpc>
              <a:spcAft>
                <a:spcPts val="1200"/>
              </a:spcAft>
              <a:buFont typeface="Wingdings" pitchFamily="2"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Sometimes you can do more on the website – it’s good to check</a:t>
            </a:r>
            <a:r>
              <a:rPr lang="en-US" sz="80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228600" indent="-228600">
              <a:lnSpc>
                <a:spcPct val="120000"/>
              </a:lnSpc>
              <a:spcAft>
                <a:spcPts val="1200"/>
              </a:spcAft>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Let’s break it down: (</a:t>
            </a: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CLICK THROUGH EACH STEP IN TURN HERE)</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First, </a:t>
            </a: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visit your bank's website or app</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Then</a:t>
            </a: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register using your personal details</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This will include things like your name, date of birth, postcode, and account information. This is to make sure that you can access your account securely</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mj-lt"/>
              <a:buAutoNum type="arabicPeriod"/>
            </a:pP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Create your log-in details</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This normally includes a customer number and a way to get into your account, like a </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username</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and </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password</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Others will ask you to set up other types of protection like a PIN</a:t>
            </a:r>
            <a:r>
              <a:rPr lang="en-US" sz="180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or even fingerprint, depending on your bank. (Not: this ‘PIN’ is different to the PIN you use with your bank card to take out cash or when shopping out and about)</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Read the terms and conditions</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to make sure you understand and are  happy with what you’re signing up for</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mj-lt"/>
              <a:buAutoNum type="arabicPeriod"/>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Complete any security checks</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that make sure you are who you say you are (this keeps you safe and stops other people accessing your money)</a:t>
            </a:r>
            <a:endParaRPr lang="en-GB" sz="1400" i="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Reassure learners that they can get advice from their bank if they need it</a:t>
            </a:r>
            <a:endParaRPr lang="en-GB" sz="14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7</a:t>
            </a:fld>
            <a:endParaRPr lang="en-GB"/>
          </a:p>
        </p:txBody>
      </p:sp>
    </p:spTree>
    <p:extLst>
      <p:ext uri="{BB962C8B-B14F-4D97-AF65-F5344CB8AC3E}">
        <p14:creationId xmlns:p14="http://schemas.microsoft.com/office/powerpoint/2010/main" val="3613955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spcAft>
                <a:spcPts val="1200"/>
              </a:spcAft>
              <a:buFont typeface="Symbol" pitchFamily="2" charset="2"/>
              <a:buChar char=""/>
            </a:pPr>
            <a:r>
              <a:rPr lang="en-GB" sz="1800" b="0" i="1" u="none" strike="noStrike">
                <a:solidFill>
                  <a:srgbClr val="313233"/>
                </a:solidFill>
                <a:effectLst/>
                <a:latin typeface="Lloyds Bank Jack Light" panose="02000503040000020004" pitchFamily="50" charset="0"/>
              </a:rPr>
              <a:t>Once you've set up your online banking, it’s time to start using it. Here’s what a typical screen looks like when you first go into the website or app. Let’s take a look at what you can see here – and what you can do when you start to use online banking:</a:t>
            </a:r>
            <a:endPar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a:t>
            </a:r>
            <a:r>
              <a:rPr lang="en-GB" sz="1200" b="1" i="0">
                <a:solidFill>
                  <a:srgbClr val="000000"/>
                </a:solidFill>
                <a:effectLst/>
                <a:latin typeface="AvenirNext LT Pro Regular" panose="020B0504020202020204"/>
              </a:rPr>
              <a:t>Make it clear that this is just an example – that the screen they see will depend on the bank, the device and whether they are viewing the website or the app </a:t>
            </a:r>
          </a:p>
          <a:p>
            <a:pPr algn="l" rtl="0" fontAlgn="base">
              <a:buFont typeface="Arial" panose="020B0604020202020204" pitchFamily="34" charset="0"/>
              <a:buNone/>
            </a:pPr>
            <a:r>
              <a:rPr lang="en-GB" sz="1200" b="1" i="0">
                <a:solidFill>
                  <a:srgbClr val="000000"/>
                </a:solidFill>
                <a:effectLst/>
                <a:latin typeface="AvenirNext LT Pro Regular" panose="020B0504020202020204"/>
              </a:rPr>
              <a:t>Point out each area / feature in turn: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1" i="1" u="none">
                <a:solidFill>
                  <a:srgbClr val="000000"/>
                </a:solidFill>
                <a:effectLst/>
                <a:latin typeface="AvenirNext LT Pro Regular" panose="020B0504020202020204"/>
              </a:rPr>
              <a:t>Search</a:t>
            </a:r>
            <a:r>
              <a:rPr lang="en-GB" sz="1200" b="0" i="1">
                <a:solidFill>
                  <a:srgbClr val="000000"/>
                </a:solidFill>
                <a:effectLst/>
                <a:latin typeface="AvenirNext LT Pro Regular" panose="020B0504020202020204"/>
              </a:rPr>
              <a:t> – you may see a search area to find account info or items quickly </a:t>
            </a:r>
            <a:endParaRPr lang="en-GB" sz="1200" b="0" i="1">
              <a:solidFill>
                <a:srgbClr val="00084D"/>
              </a:solidFill>
              <a:effectLst/>
              <a:latin typeface="AvenirNext LT Pro Regular" panose="020B0504020202020204"/>
            </a:endParaRPr>
          </a:p>
          <a:p>
            <a:pPr marL="171450" indent="-171450" algn="l" rtl="0" fontAlgn="base">
              <a:buFont typeface="Arial" panose="020B0604020202020204" pitchFamily="34" charset="0"/>
              <a:buChar char="•"/>
            </a:pPr>
            <a:r>
              <a:rPr lang="en-GB" sz="1200" b="1" i="1" u="none">
                <a:solidFill>
                  <a:srgbClr val="000000"/>
                </a:solidFill>
                <a:effectLst/>
                <a:latin typeface="AvenirNext LT Pro Regular" panose="020B0504020202020204"/>
              </a:rPr>
              <a:t>Your accounts </a:t>
            </a:r>
            <a:r>
              <a:rPr lang="en-GB" sz="1200" b="0" i="1">
                <a:solidFill>
                  <a:srgbClr val="000000"/>
                </a:solidFill>
                <a:effectLst/>
                <a:latin typeface="AvenirNext LT Pro Regular" panose="020B0504020202020204"/>
              </a:rPr>
              <a:t>– You’ll see the names or types of account you have, together with the account balance – the amount you currently have in the account. In this example, the person  has two accounts – a main account and a savings account. </a:t>
            </a:r>
            <a:endParaRPr lang="en-GB" sz="1200" b="0" i="1">
              <a:solidFill>
                <a:srgbClr val="00084D"/>
              </a:solidFill>
              <a:effectLst/>
              <a:latin typeface="AvenirNext LT Pro Regular" panose="020B0504020202020204"/>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1" i="1" u="none">
                <a:solidFill>
                  <a:srgbClr val="000000"/>
                </a:solidFill>
                <a:effectLst/>
                <a:latin typeface="AvenirNext LT Pro Regular" panose="020B0504020202020204"/>
              </a:rPr>
              <a:t>Settings</a:t>
            </a:r>
            <a:r>
              <a:rPr lang="en-GB" sz="1200" b="0" i="1">
                <a:solidFill>
                  <a:srgbClr val="000000"/>
                </a:solidFill>
                <a:effectLst/>
                <a:latin typeface="AvenirNext LT Pro Regular" panose="020B0504020202020204"/>
              </a:rPr>
              <a:t> – You might see these in the form of a cog or gear icon. </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 can do things here like setting text alerts for when your account balance drops below a certain amount, or to set how or if you want to get marketing information from your bank</a:t>
            </a:r>
            <a:endParaRPr lang="en-GB" sz="1200" b="0" i="1">
              <a:solidFill>
                <a:srgbClr val="00084D"/>
              </a:solidFill>
              <a:effectLst/>
              <a:latin typeface="AvenirNext LT Pro Regular" panose="020B0504020202020204"/>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1" i="1" u="none">
                <a:solidFill>
                  <a:srgbClr val="000000"/>
                </a:solidFill>
                <a:effectLst/>
                <a:latin typeface="AvenirNext LT Pro Regular" panose="020B0504020202020204"/>
              </a:rPr>
              <a:t>Help &amp; Support</a:t>
            </a:r>
            <a:r>
              <a:rPr lang="en-GB" sz="1200" b="0" i="1">
                <a:solidFill>
                  <a:srgbClr val="000000"/>
                </a:solidFill>
                <a:effectLst/>
                <a:latin typeface="AvenirNext LT Pro Regular" panose="020B0504020202020204"/>
              </a:rPr>
              <a:t> – there will usually be some help or support button or section. It might be in the form of a question mark icon. Use this to get help with your account or how to bank online</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200" b="1" i="0">
                <a:solidFill>
                  <a:srgbClr val="000000"/>
                </a:solidFill>
                <a:effectLst/>
                <a:latin typeface="AvenirNext LT Pro Regular" panose="020B0504020202020204"/>
              </a:rPr>
              <a:t>On the left, you can see options to get info on:</a:t>
            </a:r>
            <a:endParaRPr lang="en-GB" sz="1200" b="1" i="0">
              <a:solidFill>
                <a:srgbClr val="00084D"/>
              </a:solidFill>
              <a:effectLst/>
              <a:latin typeface="AvenirNext LT Pro Regular" panose="020B0504020202020204"/>
            </a:endParaRPr>
          </a:p>
          <a:p>
            <a:pPr marL="171450" indent="-171450" algn="l" rtl="0" fontAlgn="base">
              <a:buFont typeface="Arial" panose="020B0604020202020204" pitchFamily="34" charset="0"/>
              <a:buChar char="•"/>
            </a:pPr>
            <a:r>
              <a:rPr lang="en-GB" sz="1200" b="1" i="1" u="none">
                <a:solidFill>
                  <a:srgbClr val="000000"/>
                </a:solidFill>
                <a:effectLst/>
                <a:latin typeface="AvenirNext LT Pro Regular" panose="020B0504020202020204"/>
              </a:rPr>
              <a:t>Spending</a:t>
            </a:r>
            <a:r>
              <a:rPr lang="en-GB" sz="1200" b="0" i="1">
                <a:solidFill>
                  <a:srgbClr val="000000"/>
                </a:solidFill>
                <a:effectLst/>
                <a:latin typeface="AvenirNext LT Pro Regular" panose="020B0504020202020204"/>
              </a:rPr>
              <a:t> – This might be a breakdown or chart to show you what you’ve been spending money on. Some banks offer this option, which can be helpful if you’re trying to see where you might save or cut down your spending</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1" i="1" u="none">
                <a:solidFill>
                  <a:srgbClr val="000000"/>
                </a:solidFill>
                <a:effectLst/>
                <a:latin typeface="AvenirNext LT Pro Regular" panose="020B0504020202020204"/>
              </a:rPr>
              <a:t>Card management </a:t>
            </a:r>
            <a:r>
              <a:rPr lang="en-GB" sz="1200" b="0" i="1">
                <a:solidFill>
                  <a:srgbClr val="000000"/>
                </a:solidFill>
                <a:effectLst/>
                <a:latin typeface="AvenirNext LT Pro Regular" panose="020B0504020202020204"/>
              </a:rPr>
              <a:t>– There’s likely to be an area where you can do things like viewing your card details, cancelling and ordering new cards, reporting a card lost or freezing/unfreezing a card</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1" i="1" u="none">
                <a:solidFill>
                  <a:srgbClr val="000000"/>
                </a:solidFill>
                <a:effectLst/>
                <a:latin typeface="AvenirNext LT Pro Regular" panose="020B0504020202020204"/>
              </a:rPr>
              <a:t>Products and services</a:t>
            </a:r>
            <a:r>
              <a:rPr lang="en-GB" sz="1200" b="0" i="1">
                <a:solidFill>
                  <a:srgbClr val="000000"/>
                </a:solidFill>
                <a:effectLst/>
                <a:latin typeface="AvenirNext LT Pro Regular" panose="020B0504020202020204"/>
              </a:rPr>
              <a:t> – This is where the bank shows what other accounts and services are available to you. </a:t>
            </a:r>
            <a:endParaRPr lang="en-GB" sz="1200" b="0" i="1">
              <a:solidFill>
                <a:srgbClr val="00084D"/>
              </a:solidFill>
              <a:effectLst/>
              <a:latin typeface="AvenirNext LT Pro Regular" panose="020B0504020202020204"/>
            </a:endParaRPr>
          </a:p>
          <a:p>
            <a:pPr algn="l" rtl="0" fontAlgn="base">
              <a:buFont typeface="Arial" panose="020B0604020202020204" pitchFamily="34" charset="0"/>
              <a:buNone/>
            </a:pPr>
            <a:endPar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gn="l" rtl="0" fontAlgn="base">
              <a:buFont typeface="Arial" panose="020B0604020202020204" pitchFamily="34" charset="0"/>
              <a:buNone/>
            </a:pPr>
            <a:r>
              <a:rPr lang="en-GB" sz="1200" b="1" i="0" u="none">
                <a:solidFill>
                  <a:srgbClr val="000000"/>
                </a:solidFill>
                <a:effectLst/>
                <a:latin typeface="AvenirNext LT Pro Regular" panose="020B0504020202020204"/>
              </a:rPr>
              <a:t>On the right, you can see:</a:t>
            </a:r>
          </a:p>
          <a:p>
            <a:pPr marL="171450" indent="-171450" algn="l" rtl="0" fontAlgn="base">
              <a:buFont typeface="Arial" panose="020B0604020202020204" pitchFamily="34" charset="0"/>
              <a:buChar char="•"/>
            </a:pPr>
            <a:r>
              <a:rPr lang="en-GB" sz="1200" b="1" i="1" u="none">
                <a:solidFill>
                  <a:srgbClr val="000000"/>
                </a:solidFill>
                <a:effectLst/>
                <a:latin typeface="AvenirNext LT Pro Regular" panose="020B0504020202020204"/>
              </a:rPr>
              <a:t>An option to view the account statement – </a:t>
            </a:r>
            <a:r>
              <a:rPr lang="en-GB" sz="1200" b="0" i="1" u="none">
                <a:solidFill>
                  <a:srgbClr val="000000"/>
                </a:solidFill>
                <a:effectLst/>
                <a:latin typeface="AvenirNext LT Pro Regular" panose="020B0504020202020204"/>
              </a:rPr>
              <a:t>to give an up-to-date view of recent payments into and out of the account</a:t>
            </a:r>
            <a:endParaRPr lang="en-GB" sz="1200" b="1" i="1" u="none">
              <a:solidFill>
                <a:srgbClr val="000000"/>
              </a:solidFill>
              <a:effectLst/>
              <a:latin typeface="AvenirNext LT Pro Regular" panose="020B0504020202020204"/>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1" i="1" u="none">
                <a:solidFill>
                  <a:srgbClr val="000000"/>
                </a:solidFill>
                <a:effectLst/>
                <a:latin typeface="AvenirNext LT Pro Regular" panose="020B0504020202020204"/>
              </a:rPr>
              <a:t>Pay and transfer </a:t>
            </a:r>
            <a:r>
              <a:rPr lang="en-GB" sz="1200" b="0" i="1">
                <a:solidFill>
                  <a:srgbClr val="000000"/>
                </a:solidFill>
                <a:effectLst/>
                <a:latin typeface="AvenirNext LT Pro Regular" panose="020B0504020202020204"/>
              </a:rPr>
              <a:t>– This gives you a few options. It’s where you start when you want to make a payment or transfer money between accounts. You can also see and cancel any payments – so for instance, you can see when your last direct debit to your gas company was, or cancel a standing order</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en-GB" sz="1200" b="0" i="0">
                <a:solidFill>
                  <a:srgbClr val="000000"/>
                </a:solidFill>
                <a:effectLst/>
                <a:latin typeface="AvenirNext LT Pro Regular" panose="020B0504020202020204"/>
              </a:rPr>
              <a:t>Let’s look at how you would go about making your first payment or transfer online now … </a:t>
            </a:r>
            <a:r>
              <a:rPr lang="en-GB" sz="1200" b="1" i="0">
                <a:solidFill>
                  <a:srgbClr val="000000"/>
                </a:solidFill>
                <a:effectLst/>
                <a:latin typeface="AvenirNext LT Pro Regular" panose="020B0504020202020204"/>
              </a:rPr>
              <a:t>(LEADS INTO NEXT SLIDE)</a:t>
            </a:r>
            <a:endParaRPr lang="en-GB" sz="1200" b="1" i="1">
              <a:solidFill>
                <a:srgbClr val="00084D"/>
              </a:solidFill>
              <a:effectLst/>
              <a:latin typeface="AvenirNext LT Pro Regular" panose="020B0504020202020204"/>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8</a:t>
            </a:fld>
            <a:endParaRPr lang="en-GB"/>
          </a:p>
        </p:txBody>
      </p:sp>
    </p:spTree>
    <p:extLst>
      <p:ext uri="{BB962C8B-B14F-4D97-AF65-F5344CB8AC3E}">
        <p14:creationId xmlns:p14="http://schemas.microsoft.com/office/powerpoint/2010/main" val="1581098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 typeface="Symbol" panose="05050102010706020507" pitchFamily="18" charset="2"/>
              <a:buNone/>
              <a:tabLst/>
              <a:defRPr/>
            </a:pP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ANIMATED SLIDE </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(CLICK THROUGH EACH OF THE 6 STEPS AS YOU TALK THROUGH THESE IN TURN)</a:t>
            </a:r>
          </a:p>
          <a:p>
            <a:pPr marL="0" lvl="0" indent="0" rtl="0">
              <a:lnSpc>
                <a:spcPct val="120000"/>
              </a:lnSpc>
              <a:buFont typeface="Symbol" panose="05050102010706020507" pitchFamily="18" charset="2"/>
              <a:buNone/>
            </a:pPr>
            <a:endPar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rtl="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So here’s a guide to what to do and what to expect when you make your first transaction. A ‘transaction’ is anything that involves money going in or out of your account. So it could be a deposit, a cash withdrawal, moving money between your accounts or paying someone either using your bank card or online. Let’s look at those online payments and see how you would do that:</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First, look for that ‘pay or transfer’ option – that’s your starting point. You may see another option after you’ve selected that – you’ll be looking for one that talks about making a payment or transfer money</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you’ve got more than one account, you’ll need to say which one you want to use to make the payment</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Then pick your payee. Does anyone know what a ‘payee’ is? It’s simply  the person or company you're paying money to. If it’s someone you haven’t paid before, you’ll need to give the details of them and their account. The next time you pay them, you won’t need to give all this information again</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Type in the amount you want to pay, and the date you want the payment to be made. If you don’t put a date, the bank is likely to assume you want to make the payment that day, so do check if you want to change this to another date</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You’ll be asked whether this is a regular payment – like a Direct Debit or a Standing Order</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spcAft>
                <a:spcPts val="1200"/>
              </a:spcAft>
              <a:buFont typeface="+mj-lt"/>
              <a:buAutoNum type="arabicPeriod"/>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Now it’s time to read through the details on the screen to double-check they’re all correct, before you confirm it. Take time to do this, every time. You don’t want your money going to the wrong account, or on the wrong date</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9</a:t>
            </a:fld>
            <a:endParaRPr lang="en-GB"/>
          </a:p>
        </p:txBody>
      </p:sp>
    </p:spTree>
    <p:extLst>
      <p:ext uri="{BB962C8B-B14F-4D97-AF65-F5344CB8AC3E}">
        <p14:creationId xmlns:p14="http://schemas.microsoft.com/office/powerpoint/2010/main" val="148476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131858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C3E0595-347E-99F3-17CF-4AAC3392BFEF}"/>
              </a:ext>
            </a:extLst>
          </p:cNvPr>
          <p:cNvSpPr txBox="1"/>
          <p:nvPr userDrawn="1"/>
        </p:nvSpPr>
        <p:spPr>
          <a:xfrm>
            <a:off x="741760" y="393399"/>
            <a:ext cx="8883501" cy="1015663"/>
          </a:xfrm>
          <a:prstGeom prst="rect">
            <a:avLst/>
          </a:prstGeom>
          <a:noFill/>
        </p:spPr>
        <p:txBody>
          <a:bodyPr wrap="square" rtlCol="0">
            <a:spAutoFit/>
          </a:bodyPr>
          <a:lstStyle/>
          <a:p>
            <a:r>
              <a:rPr lang="en-GB" sz="6000">
                <a:solidFill>
                  <a:srgbClr val="024731"/>
                </a:solidFill>
                <a:latin typeface="Lloyds Bank Jack Medium" panose="02000606060000020004" pitchFamily="50" charset="0"/>
              </a:rPr>
              <a:t>What’s next?</a:t>
            </a:r>
          </a:p>
        </p:txBody>
      </p:sp>
      <p:grpSp>
        <p:nvGrpSpPr>
          <p:cNvPr id="6" name="Group 5">
            <a:extLst>
              <a:ext uri="{FF2B5EF4-FFF2-40B4-BE49-F238E27FC236}">
                <a16:creationId xmlns:a16="http://schemas.microsoft.com/office/drawing/2014/main" id="{1D0218E0-AC86-A441-0008-42772FC04570}"/>
              </a:ext>
            </a:extLst>
          </p:cNvPr>
          <p:cNvGrpSpPr/>
          <p:nvPr userDrawn="1"/>
        </p:nvGrpSpPr>
        <p:grpSpPr>
          <a:xfrm>
            <a:off x="741760" y="1624457"/>
            <a:ext cx="10669489" cy="5055537"/>
            <a:chOff x="741760" y="1624457"/>
            <a:chExt cx="10669489" cy="5055537"/>
          </a:xfrm>
        </p:grpSpPr>
        <p:pic>
          <p:nvPicPr>
            <p:cNvPr id="3" name="Picture 2">
              <a:extLst>
                <a:ext uri="{FF2B5EF4-FFF2-40B4-BE49-F238E27FC236}">
                  <a16:creationId xmlns:a16="http://schemas.microsoft.com/office/drawing/2014/main" id="{A1B48D0A-BDA0-6AAF-5FA4-265FA95649B4}"/>
                </a:ext>
              </a:extLst>
            </p:cNvPr>
            <p:cNvPicPr>
              <a:picLocks noChangeAspect="1"/>
            </p:cNvPicPr>
            <p:nvPr userDrawn="1"/>
          </p:nvPicPr>
          <p:blipFill>
            <a:blip r:embed="rId2"/>
            <a:stretch>
              <a:fillRect/>
            </a:stretch>
          </p:blipFill>
          <p:spPr>
            <a:xfrm>
              <a:off x="741760" y="1624457"/>
              <a:ext cx="10669489" cy="4772691"/>
            </a:xfrm>
            <a:prstGeom prst="rect">
              <a:avLst/>
            </a:prstGeom>
          </p:spPr>
        </p:pic>
        <p:pic>
          <p:nvPicPr>
            <p:cNvPr id="5" name="Picture 4">
              <a:extLst>
                <a:ext uri="{FF2B5EF4-FFF2-40B4-BE49-F238E27FC236}">
                  <a16:creationId xmlns:a16="http://schemas.microsoft.com/office/drawing/2014/main" id="{CB86ACFC-7E9C-7CB7-919B-74DE2C6C6DAB}"/>
                </a:ext>
              </a:extLst>
            </p:cNvPr>
            <p:cNvPicPr>
              <a:picLocks noChangeAspect="1"/>
            </p:cNvPicPr>
            <p:nvPr userDrawn="1"/>
          </p:nvPicPr>
          <p:blipFill>
            <a:blip r:embed="rId3"/>
            <a:stretch>
              <a:fillRect/>
            </a:stretch>
          </p:blipFill>
          <p:spPr>
            <a:xfrm>
              <a:off x="2156419" y="6041730"/>
              <a:ext cx="7840169" cy="638264"/>
            </a:xfrm>
            <a:prstGeom prst="rect">
              <a:avLst/>
            </a:prstGeom>
          </p:spPr>
        </p:pic>
      </p:grpSp>
    </p:spTree>
    <p:extLst>
      <p:ext uri="{BB962C8B-B14F-4D97-AF65-F5344CB8AC3E}">
        <p14:creationId xmlns:p14="http://schemas.microsoft.com/office/powerpoint/2010/main" val="238694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3147779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216745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FC584C-641A-55A8-7E86-E18CFF252205}"/>
              </a:ext>
            </a:extLst>
          </p:cNvPr>
          <p:cNvSpPr txBox="1"/>
          <p:nvPr userDrawn="1"/>
        </p:nvSpPr>
        <p:spPr>
          <a:xfrm>
            <a:off x="941388" y="3453182"/>
            <a:ext cx="5154612" cy="1015663"/>
          </a:xfrm>
          <a:prstGeom prst="rect">
            <a:avLst/>
          </a:prstGeom>
          <a:noFill/>
        </p:spPr>
        <p:txBody>
          <a:bodyPr wrap="square" rtlCol="0">
            <a:spAutoFit/>
          </a:bodyPr>
          <a:lstStyle/>
          <a:p>
            <a:r>
              <a:rPr lang="en-GB" sz="6000">
                <a:solidFill>
                  <a:srgbClr val="024731"/>
                </a:solidFill>
                <a:latin typeface="Lloyds Bank Jack Medium" panose="02000606060000020004" pitchFamily="50" charset="0"/>
              </a:rPr>
              <a:t>Welcome</a:t>
            </a:r>
          </a:p>
        </p:txBody>
      </p:sp>
      <p:sp>
        <p:nvSpPr>
          <p:cNvPr id="5" name="Picture Placeholder 10">
            <a:extLst>
              <a:ext uri="{FF2B5EF4-FFF2-40B4-BE49-F238E27FC236}">
                <a16:creationId xmlns:a16="http://schemas.microsoft.com/office/drawing/2014/main" id="{71C3D4DA-5391-1728-F7A3-F890EFE17349}"/>
              </a:ext>
            </a:extLst>
          </p:cNvPr>
          <p:cNvSpPr>
            <a:spLocks noGrp="1"/>
          </p:cNvSpPr>
          <p:nvPr>
            <p:ph type="pic" sz="quarter" idx="11"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2484348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a:solidFill>
                  <a:srgbClr val="024731"/>
                </a:solidFill>
                <a:latin typeface="Lloyds Bank Jack Medium" panose="02000606060000020004" pitchFamily="50"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3286356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514350" indent="-514350">
              <a:buClr>
                <a:srgbClr val="024731"/>
              </a:buClr>
              <a:buFont typeface="+mj-lt"/>
              <a:buAutoNum type="arabicPeriod"/>
              <a:defRPr sz="3200">
                <a:solidFill>
                  <a:srgbClr val="024731"/>
                </a:solidFill>
                <a:latin typeface="Lloyds Bank Jack Medium" panose="02000606060000020004" pitchFamily="50" charset="0"/>
              </a:defRPr>
            </a:lvl1pPr>
            <a:lvl2pPr marL="914400" indent="-457200">
              <a:buClr>
                <a:srgbClr val="024731"/>
              </a:buClr>
              <a:buFont typeface="+mj-lt"/>
              <a:buAutoNum type="alphaUcPeriod"/>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1582659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739278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4105722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1770005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a:solidFill>
                  <a:srgbClr val="024731"/>
                </a:solidFill>
                <a:latin typeface="Lloyds Bank Jack Medium" panose="02000606060000020004" pitchFamily="50"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a:t>Add checklist</a:t>
            </a:r>
          </a:p>
        </p:txBody>
      </p:sp>
    </p:spTree>
    <p:extLst>
      <p:ext uri="{BB962C8B-B14F-4D97-AF65-F5344CB8AC3E}">
        <p14:creationId xmlns:p14="http://schemas.microsoft.com/office/powerpoint/2010/main" val="3144750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3161534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C3E0595-347E-99F3-17CF-4AAC3392BFEF}"/>
              </a:ext>
            </a:extLst>
          </p:cNvPr>
          <p:cNvSpPr txBox="1"/>
          <p:nvPr userDrawn="1"/>
        </p:nvSpPr>
        <p:spPr>
          <a:xfrm>
            <a:off x="734885" y="22139"/>
            <a:ext cx="8883501" cy="1015663"/>
          </a:xfrm>
          <a:prstGeom prst="rect">
            <a:avLst/>
          </a:prstGeom>
          <a:noFill/>
        </p:spPr>
        <p:txBody>
          <a:bodyPr wrap="square" rtlCol="0">
            <a:spAutoFit/>
          </a:bodyPr>
          <a:lstStyle/>
          <a:p>
            <a:r>
              <a:rPr lang="en-GB" sz="6000">
                <a:solidFill>
                  <a:srgbClr val="024731"/>
                </a:solidFill>
                <a:latin typeface="Lloyds Bank Jack Medium" panose="02000606060000020004" pitchFamily="50" charset="0"/>
              </a:rPr>
              <a:t>What’s next?</a:t>
            </a:r>
          </a:p>
        </p:txBody>
      </p:sp>
      <p:pic>
        <p:nvPicPr>
          <p:cNvPr id="6" name="Picture 5">
            <a:extLst>
              <a:ext uri="{FF2B5EF4-FFF2-40B4-BE49-F238E27FC236}">
                <a16:creationId xmlns:a16="http://schemas.microsoft.com/office/drawing/2014/main" id="{39943E21-54A7-B148-0602-F3B323220401}"/>
              </a:ext>
            </a:extLst>
          </p:cNvPr>
          <p:cNvPicPr>
            <a:picLocks noChangeAspect="1"/>
          </p:cNvPicPr>
          <p:nvPr userDrawn="1"/>
        </p:nvPicPr>
        <p:blipFill rotWithShape="1">
          <a:blip r:embed="rId2"/>
          <a:srcRect r="-939" b="10343"/>
          <a:stretch/>
        </p:blipFill>
        <p:spPr>
          <a:xfrm>
            <a:off x="-1" y="1643171"/>
            <a:ext cx="12347839" cy="5249908"/>
          </a:xfrm>
          <a:prstGeom prst="rect">
            <a:avLst/>
          </a:prstGeom>
        </p:spPr>
      </p:pic>
      <p:sp>
        <p:nvSpPr>
          <p:cNvPr id="7" name="Rectangle 6">
            <a:extLst>
              <a:ext uri="{FF2B5EF4-FFF2-40B4-BE49-F238E27FC236}">
                <a16:creationId xmlns:a16="http://schemas.microsoft.com/office/drawing/2014/main" id="{B2A86957-B132-195A-9776-5B3A29310B91}"/>
              </a:ext>
            </a:extLst>
          </p:cNvPr>
          <p:cNvSpPr/>
          <p:nvPr userDrawn="1"/>
        </p:nvSpPr>
        <p:spPr>
          <a:xfrm>
            <a:off x="123753" y="5335146"/>
            <a:ext cx="2509444" cy="584391"/>
          </a:xfrm>
          <a:prstGeom prst="rect">
            <a:avLst/>
          </a:prstGeom>
          <a:solidFill>
            <a:srgbClr val="0029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qr code on a white background&#10;&#10;Description automatically generated">
            <a:extLst>
              <a:ext uri="{FF2B5EF4-FFF2-40B4-BE49-F238E27FC236}">
                <a16:creationId xmlns:a16="http://schemas.microsoft.com/office/drawing/2014/main" id="{D6FE0189-E0D6-6DF9-3E66-E71CFF49BF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7483" y="5335146"/>
            <a:ext cx="965714" cy="965714"/>
          </a:xfrm>
          <a:prstGeom prst="rect">
            <a:avLst/>
          </a:prstGeom>
        </p:spPr>
      </p:pic>
    </p:spTree>
    <p:extLst>
      <p:ext uri="{BB962C8B-B14F-4D97-AF65-F5344CB8AC3E}">
        <p14:creationId xmlns:p14="http://schemas.microsoft.com/office/powerpoint/2010/main" val="32884315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FC584C-641A-55A8-7E86-E18CFF252205}"/>
              </a:ext>
            </a:extLst>
          </p:cNvPr>
          <p:cNvSpPr txBox="1"/>
          <p:nvPr userDrawn="1"/>
        </p:nvSpPr>
        <p:spPr>
          <a:xfrm>
            <a:off x="941388" y="3453182"/>
            <a:ext cx="5154612" cy="1015663"/>
          </a:xfrm>
          <a:prstGeom prst="rect">
            <a:avLst/>
          </a:prstGeom>
          <a:noFill/>
        </p:spPr>
        <p:txBody>
          <a:bodyPr wrap="square" rtlCol="0">
            <a:spAutoFit/>
          </a:bodyPr>
          <a:lstStyle/>
          <a:p>
            <a:r>
              <a:rPr lang="en-GB" sz="6000">
                <a:solidFill>
                  <a:srgbClr val="024731"/>
                </a:solidFill>
                <a:latin typeface="Lloyds Bank Jack Medium" panose="02000606060000020004" pitchFamily="50" charset="0"/>
              </a:rPr>
              <a:t>Welcome</a:t>
            </a:r>
          </a:p>
        </p:txBody>
      </p:sp>
      <p:sp>
        <p:nvSpPr>
          <p:cNvPr id="5" name="Picture Placeholder 10">
            <a:extLst>
              <a:ext uri="{FF2B5EF4-FFF2-40B4-BE49-F238E27FC236}">
                <a16:creationId xmlns:a16="http://schemas.microsoft.com/office/drawing/2014/main" id="{71C3D4DA-5391-1728-F7A3-F890EFE17349}"/>
              </a:ext>
            </a:extLst>
          </p:cNvPr>
          <p:cNvSpPr>
            <a:spLocks noGrp="1"/>
          </p:cNvSpPr>
          <p:nvPr>
            <p:ph type="pic" sz="quarter" idx="11"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347727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a:solidFill>
                  <a:srgbClr val="024731"/>
                </a:solidFill>
                <a:latin typeface="Lloyds Bank Jack Medium" panose="02000606060000020004" pitchFamily="50"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41304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514350" indent="-514350">
              <a:buClr>
                <a:srgbClr val="024731"/>
              </a:buClr>
              <a:buFont typeface="+mj-lt"/>
              <a:buAutoNum type="arabicPeriod"/>
              <a:defRPr sz="3200">
                <a:solidFill>
                  <a:srgbClr val="024731"/>
                </a:solidFill>
                <a:latin typeface="Lloyds Bank Jack Medium" panose="02000606060000020004" pitchFamily="50" charset="0"/>
              </a:defRPr>
            </a:lvl1pPr>
            <a:lvl2pPr marL="914400" indent="-457200">
              <a:buClr>
                <a:srgbClr val="024731"/>
              </a:buClr>
              <a:buFont typeface="+mj-lt"/>
              <a:buAutoNum type="alphaUcPeriod"/>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194439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90519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184661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195401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a:solidFill>
                  <a:srgbClr val="024731"/>
                </a:solidFill>
                <a:latin typeface="Lloyds Bank Jack Medium" panose="02000606060000020004" pitchFamily="50"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a:t>Add checklist</a:t>
            </a:r>
          </a:p>
        </p:txBody>
      </p:sp>
    </p:spTree>
    <p:extLst>
      <p:ext uri="{BB962C8B-B14F-4D97-AF65-F5344CB8AC3E}">
        <p14:creationId xmlns:p14="http://schemas.microsoft.com/office/powerpoint/2010/main" val="20567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sv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AC12292-1530-27B3-636A-7AF016424C63}"/>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9714808" y="498762"/>
            <a:ext cx="2477192" cy="807829"/>
          </a:xfrm>
          <a:prstGeom prst="rect">
            <a:avLst/>
          </a:prstGeom>
        </p:spPr>
      </p:pic>
    </p:spTree>
    <p:extLst>
      <p:ext uri="{BB962C8B-B14F-4D97-AF65-F5344CB8AC3E}">
        <p14:creationId xmlns:p14="http://schemas.microsoft.com/office/powerpoint/2010/main" val="4118352914"/>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2" r:id="rId3"/>
    <p:sldLayoutId id="2147483674" r:id="rId4"/>
    <p:sldLayoutId id="2147483675" r:id="rId5"/>
    <p:sldLayoutId id="2147483676" r:id="rId6"/>
    <p:sldLayoutId id="2147483678" r:id="rId7"/>
    <p:sldLayoutId id="2147483677"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AC12292-1530-27B3-636A-7AF016424C63}"/>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9714808" y="498762"/>
            <a:ext cx="2477192" cy="807829"/>
          </a:xfrm>
          <a:prstGeom prst="rect">
            <a:avLst/>
          </a:prstGeom>
        </p:spPr>
      </p:pic>
    </p:spTree>
    <p:extLst>
      <p:ext uri="{BB962C8B-B14F-4D97-AF65-F5344CB8AC3E}">
        <p14:creationId xmlns:p14="http://schemas.microsoft.com/office/powerpoint/2010/main" val="270458396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9.sv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27.sv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94949-21A8-DDE1-F26E-A97AFD97B6C5}"/>
              </a:ext>
            </a:extLst>
          </p:cNvPr>
          <p:cNvSpPr>
            <a:spLocks noGrp="1"/>
          </p:cNvSpPr>
          <p:nvPr>
            <p:ph type="body" sz="quarter" idx="11"/>
          </p:nvPr>
        </p:nvSpPr>
        <p:spPr/>
        <p:txBody>
          <a:bodyPr/>
          <a:lstStyle/>
          <a:p>
            <a:r>
              <a:rPr lang="en-GB"/>
              <a:t>Managing your money online</a:t>
            </a:r>
          </a:p>
        </p:txBody>
      </p:sp>
      <p:pic>
        <p:nvPicPr>
          <p:cNvPr id="4" name="Picture Placeholder 3">
            <a:extLst>
              <a:ext uri="{FF2B5EF4-FFF2-40B4-BE49-F238E27FC236}">
                <a16:creationId xmlns:a16="http://schemas.microsoft.com/office/drawing/2014/main" id="{27270EB0-DFD5-D5D3-1FA2-2369E51C556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p:pic>
    </p:spTree>
    <p:extLst>
      <p:ext uri="{BB962C8B-B14F-4D97-AF65-F5344CB8AC3E}">
        <p14:creationId xmlns:p14="http://schemas.microsoft.com/office/powerpoint/2010/main" val="3785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BF0223B6-2EA0-727E-5521-7B3A79555AD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3" name="Text Placeholder 2">
            <a:extLst>
              <a:ext uri="{FF2B5EF4-FFF2-40B4-BE49-F238E27FC236}">
                <a16:creationId xmlns:a16="http://schemas.microsoft.com/office/drawing/2014/main" id="{A49CFB1E-24BF-17E9-3727-D270D17EAA8D}"/>
              </a:ext>
            </a:extLst>
          </p:cNvPr>
          <p:cNvSpPr>
            <a:spLocks noGrp="1"/>
          </p:cNvSpPr>
          <p:nvPr>
            <p:ph type="body" sz="quarter" idx="11"/>
          </p:nvPr>
        </p:nvSpPr>
        <p:spPr/>
        <p:txBody>
          <a:bodyPr/>
          <a:lstStyle/>
          <a:p>
            <a:r>
              <a:rPr lang="en-GB"/>
              <a:t>Keeping safe – what you and you bank do </a:t>
            </a:r>
          </a:p>
        </p:txBody>
      </p:sp>
      <p:sp>
        <p:nvSpPr>
          <p:cNvPr id="4" name="Text Placeholder 3">
            <a:extLst>
              <a:ext uri="{FF2B5EF4-FFF2-40B4-BE49-F238E27FC236}">
                <a16:creationId xmlns:a16="http://schemas.microsoft.com/office/drawing/2014/main" id="{89B090E1-0540-C199-F552-2E5EA80C7007}"/>
              </a:ext>
            </a:extLst>
          </p:cNvPr>
          <p:cNvSpPr>
            <a:spLocks noGrp="1"/>
          </p:cNvSpPr>
          <p:nvPr>
            <p:ph type="body" sz="quarter" idx="12"/>
          </p:nvPr>
        </p:nvSpPr>
        <p:spPr/>
        <p:txBody>
          <a:bodyPr/>
          <a:lstStyle/>
          <a:p>
            <a:pPr marL="457200" lvl="0" indent="-457200">
              <a:buFont typeface="Arial" panose="020B0604020202020204" pitchFamily="34" charset="0"/>
              <a:buChar char="•"/>
            </a:pPr>
            <a:r>
              <a:rPr lang="en-GB"/>
              <a:t>Passwords</a:t>
            </a:r>
          </a:p>
          <a:p>
            <a:pPr marL="457200" lvl="0" indent="-457200">
              <a:buFont typeface="Arial" panose="020B0604020202020204" pitchFamily="34" charset="0"/>
              <a:buChar char="•"/>
            </a:pPr>
            <a:r>
              <a:rPr lang="en-GB"/>
              <a:t>Two-factor security</a:t>
            </a:r>
          </a:p>
          <a:p>
            <a:pPr marL="457200" lvl="0" indent="-457200">
              <a:buFont typeface="Arial" panose="020B0604020202020204" pitchFamily="34" charset="0"/>
              <a:buChar char="•"/>
            </a:pPr>
            <a:r>
              <a:rPr lang="en-GB"/>
              <a:t>Payment approvals </a:t>
            </a:r>
          </a:p>
        </p:txBody>
      </p:sp>
    </p:spTree>
    <p:extLst>
      <p:ext uri="{BB962C8B-B14F-4D97-AF65-F5344CB8AC3E}">
        <p14:creationId xmlns:p14="http://schemas.microsoft.com/office/powerpoint/2010/main" val="744994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a:xfrm>
            <a:off x="449660" y="460852"/>
            <a:ext cx="7858000" cy="918323"/>
          </a:xfrm>
        </p:spPr>
        <p:txBody>
          <a:bodyPr/>
          <a:lstStyle/>
          <a:p>
            <a:r>
              <a:rPr lang="en-GB"/>
              <a:t>How to pay online: credit and debit cards</a:t>
            </a:r>
          </a:p>
        </p:txBody>
      </p:sp>
      <p:grpSp>
        <p:nvGrpSpPr>
          <p:cNvPr id="4" name="Group 3">
            <a:extLst>
              <a:ext uri="{FF2B5EF4-FFF2-40B4-BE49-F238E27FC236}">
                <a16:creationId xmlns:a16="http://schemas.microsoft.com/office/drawing/2014/main" id="{24B05816-91EF-EF86-9AC6-0961FC18F9AF}"/>
              </a:ext>
            </a:extLst>
          </p:cNvPr>
          <p:cNvGrpSpPr/>
          <p:nvPr/>
        </p:nvGrpSpPr>
        <p:grpSpPr>
          <a:xfrm>
            <a:off x="7484306" y="2157239"/>
            <a:ext cx="3320087" cy="4239909"/>
            <a:chOff x="7484306" y="2157239"/>
            <a:chExt cx="3320087" cy="4239909"/>
          </a:xfrm>
        </p:grpSpPr>
        <p:pic>
          <p:nvPicPr>
            <p:cNvPr id="2" name="Picture Placeholder 12">
              <a:extLst>
                <a:ext uri="{FF2B5EF4-FFF2-40B4-BE49-F238E27FC236}">
                  <a16:creationId xmlns:a16="http://schemas.microsoft.com/office/drawing/2014/main" id="{FFDEAF9E-4A3A-66DB-6802-06D17E86C2B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6836" t="5651" r="17967" b="54312"/>
            <a:stretch/>
          </p:blipFill>
          <p:spPr>
            <a:xfrm>
              <a:off x="7484307" y="2157239"/>
              <a:ext cx="3320086" cy="2038429"/>
            </a:xfrm>
            <a:prstGeom prst="roundRect">
              <a:avLst>
                <a:gd name="adj" fmla="val 5369"/>
              </a:avLst>
            </a:prstGeom>
          </p:spPr>
        </p:pic>
        <p:pic>
          <p:nvPicPr>
            <p:cNvPr id="6" name="Picture Placeholder 12">
              <a:extLst>
                <a:ext uri="{FF2B5EF4-FFF2-40B4-BE49-F238E27FC236}">
                  <a16:creationId xmlns:a16="http://schemas.microsoft.com/office/drawing/2014/main" id="{5749358E-68AB-A14A-3780-695D70435F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7401" t="53495" r="17401" b="6468"/>
            <a:stretch/>
          </p:blipFill>
          <p:spPr>
            <a:xfrm>
              <a:off x="7484306" y="4358718"/>
              <a:ext cx="3320087" cy="2038430"/>
            </a:xfrm>
            <a:prstGeom prst="roundRect">
              <a:avLst>
                <a:gd name="adj" fmla="val 5369"/>
              </a:avLst>
            </a:prstGeom>
          </p:spPr>
        </p:pic>
      </p:grpSp>
      <p:grpSp>
        <p:nvGrpSpPr>
          <p:cNvPr id="5" name="Group 4">
            <a:extLst>
              <a:ext uri="{FF2B5EF4-FFF2-40B4-BE49-F238E27FC236}">
                <a16:creationId xmlns:a16="http://schemas.microsoft.com/office/drawing/2014/main" id="{4351BA53-1836-5264-6AF5-6C272AED5A08}"/>
              </a:ext>
            </a:extLst>
          </p:cNvPr>
          <p:cNvGrpSpPr/>
          <p:nvPr/>
        </p:nvGrpSpPr>
        <p:grpSpPr>
          <a:xfrm>
            <a:off x="2495061" y="2158068"/>
            <a:ext cx="3317481" cy="4239909"/>
            <a:chOff x="2495061" y="2158068"/>
            <a:chExt cx="3317481" cy="4239909"/>
          </a:xfrm>
        </p:grpSpPr>
        <p:pic>
          <p:nvPicPr>
            <p:cNvPr id="7" name="Picture 6" descr="A close up of a credit card&#10;&#10;Description automatically generated">
              <a:extLst>
                <a:ext uri="{FF2B5EF4-FFF2-40B4-BE49-F238E27FC236}">
                  <a16:creationId xmlns:a16="http://schemas.microsoft.com/office/drawing/2014/main" id="{966D341C-3775-C18C-2816-79F294D356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061" y="2158068"/>
              <a:ext cx="3317481" cy="2037600"/>
            </a:xfrm>
            <a:prstGeom prst="rect">
              <a:avLst/>
            </a:prstGeom>
          </p:spPr>
        </p:pic>
        <p:pic>
          <p:nvPicPr>
            <p:cNvPr id="15" name="Picture 14" descr="A close-up of a credit card&#10;&#10;Description automatically generated">
              <a:extLst>
                <a:ext uri="{FF2B5EF4-FFF2-40B4-BE49-F238E27FC236}">
                  <a16:creationId xmlns:a16="http://schemas.microsoft.com/office/drawing/2014/main" id="{602B9671-7185-F389-8D05-ACC1078FAE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5062" y="4360377"/>
              <a:ext cx="3317480" cy="2037600"/>
            </a:xfrm>
            <a:prstGeom prst="rect">
              <a:avLst/>
            </a:prstGeom>
          </p:spPr>
        </p:pic>
      </p:grpSp>
    </p:spTree>
    <p:extLst>
      <p:ext uri="{BB962C8B-B14F-4D97-AF65-F5344CB8AC3E}">
        <p14:creationId xmlns:p14="http://schemas.microsoft.com/office/powerpoint/2010/main" val="413671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a:xfrm>
            <a:off x="449660" y="460852"/>
            <a:ext cx="7858000" cy="918323"/>
          </a:xfrm>
        </p:spPr>
        <p:txBody>
          <a:bodyPr/>
          <a:lstStyle/>
          <a:p>
            <a:r>
              <a:rPr lang="en-GB"/>
              <a:t>How to pay online: credit and debit cards</a:t>
            </a:r>
          </a:p>
        </p:txBody>
      </p:sp>
      <p:pic>
        <p:nvPicPr>
          <p:cNvPr id="2" name="Picture Placeholder 12">
            <a:extLst>
              <a:ext uri="{FF2B5EF4-FFF2-40B4-BE49-F238E27FC236}">
                <a16:creationId xmlns:a16="http://schemas.microsoft.com/office/drawing/2014/main" id="{FFDEAF9E-4A3A-66DB-6802-06D17E86C2B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6836" t="5651" r="17967" b="54312"/>
          <a:stretch/>
        </p:blipFill>
        <p:spPr>
          <a:xfrm>
            <a:off x="7484307" y="2157239"/>
            <a:ext cx="3320086" cy="2038429"/>
          </a:xfrm>
          <a:prstGeom prst="roundRect">
            <a:avLst>
              <a:gd name="adj" fmla="val 5369"/>
            </a:avLst>
          </a:prstGeom>
        </p:spPr>
      </p:pic>
      <p:pic>
        <p:nvPicPr>
          <p:cNvPr id="6" name="Picture Placeholder 12">
            <a:extLst>
              <a:ext uri="{FF2B5EF4-FFF2-40B4-BE49-F238E27FC236}">
                <a16:creationId xmlns:a16="http://schemas.microsoft.com/office/drawing/2014/main" id="{5749358E-68AB-A14A-3780-695D70435F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7401" t="53495" r="17401" b="6468"/>
          <a:stretch/>
        </p:blipFill>
        <p:spPr>
          <a:xfrm>
            <a:off x="7484306" y="4358718"/>
            <a:ext cx="3320087" cy="2038430"/>
          </a:xfrm>
          <a:prstGeom prst="roundRect">
            <a:avLst>
              <a:gd name="adj" fmla="val 5369"/>
            </a:avLst>
          </a:prstGeom>
        </p:spPr>
      </p:pic>
      <p:pic>
        <p:nvPicPr>
          <p:cNvPr id="7" name="Picture 6" descr="A close up of a credit card&#10;&#10;Description automatically generated">
            <a:extLst>
              <a:ext uri="{FF2B5EF4-FFF2-40B4-BE49-F238E27FC236}">
                <a16:creationId xmlns:a16="http://schemas.microsoft.com/office/drawing/2014/main" id="{966D341C-3775-C18C-2816-79F294D356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061" y="2158068"/>
            <a:ext cx="3317481" cy="2037600"/>
          </a:xfrm>
          <a:prstGeom prst="rect">
            <a:avLst/>
          </a:prstGeom>
        </p:spPr>
      </p:pic>
      <p:pic>
        <p:nvPicPr>
          <p:cNvPr id="15" name="Picture 14" descr="A close-up of a credit card&#10;&#10;Description automatically generated">
            <a:extLst>
              <a:ext uri="{FF2B5EF4-FFF2-40B4-BE49-F238E27FC236}">
                <a16:creationId xmlns:a16="http://schemas.microsoft.com/office/drawing/2014/main" id="{602B9671-7185-F389-8D05-ACC1078FAE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5062" y="4360377"/>
            <a:ext cx="3317480" cy="2037600"/>
          </a:xfrm>
          <a:prstGeom prst="rect">
            <a:avLst/>
          </a:prstGeom>
        </p:spPr>
      </p:pic>
      <p:grpSp>
        <p:nvGrpSpPr>
          <p:cNvPr id="19" name="Group 18">
            <a:extLst>
              <a:ext uri="{FF2B5EF4-FFF2-40B4-BE49-F238E27FC236}">
                <a16:creationId xmlns:a16="http://schemas.microsoft.com/office/drawing/2014/main" id="{36D28022-7FCF-4932-5E24-29E671D99CD8}"/>
              </a:ext>
            </a:extLst>
          </p:cNvPr>
          <p:cNvGrpSpPr/>
          <p:nvPr/>
        </p:nvGrpSpPr>
        <p:grpSpPr>
          <a:xfrm>
            <a:off x="2154128" y="3166950"/>
            <a:ext cx="8897957" cy="2715881"/>
            <a:chOff x="2154128" y="3166950"/>
            <a:chExt cx="8897957" cy="2715881"/>
          </a:xfrm>
        </p:grpSpPr>
        <p:sp>
          <p:nvSpPr>
            <p:cNvPr id="4" name="Rectangle: Rounded Corners 3">
              <a:extLst>
                <a:ext uri="{FF2B5EF4-FFF2-40B4-BE49-F238E27FC236}">
                  <a16:creationId xmlns:a16="http://schemas.microsoft.com/office/drawing/2014/main" id="{3CB40763-5B08-DBE5-5AD8-E435B07615C8}"/>
                </a:ext>
              </a:extLst>
            </p:cNvPr>
            <p:cNvSpPr/>
            <p:nvPr/>
          </p:nvSpPr>
          <p:spPr>
            <a:xfrm>
              <a:off x="7707795" y="3203724"/>
              <a:ext cx="2895410" cy="272136"/>
            </a:xfrm>
            <a:prstGeom prst="roundRect">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0C4FC899-8ADE-46BD-56F7-EFEF87097501}"/>
                </a:ext>
              </a:extLst>
            </p:cNvPr>
            <p:cNvSpPr/>
            <p:nvPr/>
          </p:nvSpPr>
          <p:spPr>
            <a:xfrm>
              <a:off x="2574517" y="5564065"/>
              <a:ext cx="2064390" cy="256872"/>
            </a:xfrm>
            <a:prstGeom prst="roundRect">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3685E760-53D3-AEEF-4B1A-8D08EDBBDC1C}"/>
                </a:ext>
              </a:extLst>
            </p:cNvPr>
            <p:cNvSpPr/>
            <p:nvPr/>
          </p:nvSpPr>
          <p:spPr>
            <a:xfrm>
              <a:off x="10671424" y="3166950"/>
              <a:ext cx="380661" cy="380661"/>
            </a:xfrm>
            <a:prstGeom prst="ellipse">
              <a:avLst/>
            </a:prstGeom>
            <a:solidFill>
              <a:srgbClr val="006A4D"/>
            </a:solidFill>
            <a:ln>
              <a:solidFill>
                <a:srgbClr val="006A4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chemeClr val="bg1"/>
                  </a:solidFill>
                  <a:latin typeface="Lloyds Bank Jack" panose="02000503040000020004" pitchFamily="2" charset="77"/>
                </a:rPr>
                <a:t>1</a:t>
              </a:r>
            </a:p>
          </p:txBody>
        </p:sp>
        <p:sp>
          <p:nvSpPr>
            <p:cNvPr id="9" name="Oval 8">
              <a:extLst>
                <a:ext uri="{FF2B5EF4-FFF2-40B4-BE49-F238E27FC236}">
                  <a16:creationId xmlns:a16="http://schemas.microsoft.com/office/drawing/2014/main" id="{8724E285-DEDC-3D23-C3BC-A61A92999C6B}"/>
                </a:ext>
              </a:extLst>
            </p:cNvPr>
            <p:cNvSpPr/>
            <p:nvPr/>
          </p:nvSpPr>
          <p:spPr>
            <a:xfrm>
              <a:off x="2154128" y="5502170"/>
              <a:ext cx="380661" cy="380661"/>
            </a:xfrm>
            <a:prstGeom prst="ellipse">
              <a:avLst/>
            </a:prstGeom>
            <a:solidFill>
              <a:srgbClr val="006A4D"/>
            </a:solidFill>
            <a:ln>
              <a:solidFill>
                <a:srgbClr val="006A4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chemeClr val="bg1"/>
                  </a:solidFill>
                  <a:latin typeface="Lloyds Bank Jack" panose="02000503040000020004" pitchFamily="2" charset="77"/>
                </a:rPr>
                <a:t>1</a:t>
              </a:r>
            </a:p>
          </p:txBody>
        </p:sp>
      </p:grpSp>
      <p:grpSp>
        <p:nvGrpSpPr>
          <p:cNvPr id="20" name="Group 19">
            <a:extLst>
              <a:ext uri="{FF2B5EF4-FFF2-40B4-BE49-F238E27FC236}">
                <a16:creationId xmlns:a16="http://schemas.microsoft.com/office/drawing/2014/main" id="{73FA9693-B790-0C0C-BCCC-ACA13561B553}"/>
              </a:ext>
            </a:extLst>
          </p:cNvPr>
          <p:cNvGrpSpPr/>
          <p:nvPr/>
        </p:nvGrpSpPr>
        <p:grpSpPr>
          <a:xfrm>
            <a:off x="2574517" y="3711382"/>
            <a:ext cx="8477567" cy="2925983"/>
            <a:chOff x="2574517" y="3711382"/>
            <a:chExt cx="8477567" cy="2925983"/>
          </a:xfrm>
        </p:grpSpPr>
        <p:sp>
          <p:nvSpPr>
            <p:cNvPr id="10" name="Rectangle: Rounded Corners 7">
              <a:extLst>
                <a:ext uri="{FF2B5EF4-FFF2-40B4-BE49-F238E27FC236}">
                  <a16:creationId xmlns:a16="http://schemas.microsoft.com/office/drawing/2014/main" id="{9C6DA585-B28A-90F9-9AEC-C0BA9E6323DE}"/>
                </a:ext>
              </a:extLst>
            </p:cNvPr>
            <p:cNvSpPr/>
            <p:nvPr/>
          </p:nvSpPr>
          <p:spPr>
            <a:xfrm>
              <a:off x="9707455" y="3749145"/>
              <a:ext cx="908214" cy="272136"/>
            </a:xfrm>
            <a:prstGeom prst="roundRect">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Rounded Corners 7">
              <a:extLst>
                <a:ext uri="{FF2B5EF4-FFF2-40B4-BE49-F238E27FC236}">
                  <a16:creationId xmlns:a16="http://schemas.microsoft.com/office/drawing/2014/main" id="{FA92CEA4-C0E7-6CA4-EB53-C2A4DD936B0A}"/>
                </a:ext>
              </a:extLst>
            </p:cNvPr>
            <p:cNvSpPr/>
            <p:nvPr/>
          </p:nvSpPr>
          <p:spPr>
            <a:xfrm>
              <a:off x="2574517" y="6091559"/>
              <a:ext cx="908214" cy="252000"/>
            </a:xfrm>
            <a:prstGeom prst="roundRect">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22D3F479-7A0D-89E3-4E20-01725E160374}"/>
                </a:ext>
              </a:extLst>
            </p:cNvPr>
            <p:cNvSpPr/>
            <p:nvPr/>
          </p:nvSpPr>
          <p:spPr>
            <a:xfrm>
              <a:off x="10671423" y="3711382"/>
              <a:ext cx="380661" cy="380661"/>
            </a:xfrm>
            <a:prstGeom prst="ellipse">
              <a:avLst/>
            </a:prstGeom>
            <a:solidFill>
              <a:srgbClr val="006A4D"/>
            </a:solidFill>
            <a:ln>
              <a:solidFill>
                <a:srgbClr val="006A4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chemeClr val="bg1"/>
                  </a:solidFill>
                  <a:latin typeface="Lloyds Bank Jack" panose="02000503040000020004" pitchFamily="2" charset="77"/>
                </a:rPr>
                <a:t>2</a:t>
              </a:r>
            </a:p>
          </p:txBody>
        </p:sp>
        <p:sp>
          <p:nvSpPr>
            <p:cNvPr id="13" name="Oval 12">
              <a:extLst>
                <a:ext uri="{FF2B5EF4-FFF2-40B4-BE49-F238E27FC236}">
                  <a16:creationId xmlns:a16="http://schemas.microsoft.com/office/drawing/2014/main" id="{B6F97ADD-FC4E-2201-96FA-FED1A6DA1B3D}"/>
                </a:ext>
              </a:extLst>
            </p:cNvPr>
            <p:cNvSpPr/>
            <p:nvPr/>
          </p:nvSpPr>
          <p:spPr>
            <a:xfrm>
              <a:off x="2704682" y="6256704"/>
              <a:ext cx="380661" cy="380661"/>
            </a:xfrm>
            <a:prstGeom prst="ellipse">
              <a:avLst/>
            </a:prstGeom>
            <a:solidFill>
              <a:srgbClr val="006A4D"/>
            </a:solidFill>
            <a:ln>
              <a:solidFill>
                <a:srgbClr val="006A4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chemeClr val="bg1"/>
                  </a:solidFill>
                  <a:latin typeface="Lloyds Bank Jack" panose="02000503040000020004" pitchFamily="2" charset="77"/>
                </a:rPr>
                <a:t>2</a:t>
              </a:r>
            </a:p>
          </p:txBody>
        </p:sp>
      </p:grpSp>
      <p:grpSp>
        <p:nvGrpSpPr>
          <p:cNvPr id="21" name="Group 20">
            <a:extLst>
              <a:ext uri="{FF2B5EF4-FFF2-40B4-BE49-F238E27FC236}">
                <a16:creationId xmlns:a16="http://schemas.microsoft.com/office/drawing/2014/main" id="{5DDDEA03-5F2C-4A5F-B288-3781BE394BB5}"/>
              </a:ext>
            </a:extLst>
          </p:cNvPr>
          <p:cNvGrpSpPr/>
          <p:nvPr/>
        </p:nvGrpSpPr>
        <p:grpSpPr>
          <a:xfrm>
            <a:off x="3692351" y="5035696"/>
            <a:ext cx="6782097" cy="1632903"/>
            <a:chOff x="3692351" y="5035696"/>
            <a:chExt cx="6782097" cy="1632903"/>
          </a:xfrm>
        </p:grpSpPr>
        <p:sp>
          <p:nvSpPr>
            <p:cNvPr id="14" name="Rectangle: Rounded Corners 8">
              <a:extLst>
                <a:ext uri="{FF2B5EF4-FFF2-40B4-BE49-F238E27FC236}">
                  <a16:creationId xmlns:a16="http://schemas.microsoft.com/office/drawing/2014/main" id="{F4132162-797B-BC85-DEB2-AB6C19EA4042}"/>
                </a:ext>
              </a:extLst>
            </p:cNvPr>
            <p:cNvSpPr/>
            <p:nvPr/>
          </p:nvSpPr>
          <p:spPr>
            <a:xfrm>
              <a:off x="3692351" y="6091559"/>
              <a:ext cx="691186" cy="252000"/>
            </a:xfrm>
            <a:prstGeom prst="roundRect">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Rounded Corners 8">
              <a:extLst>
                <a:ext uri="{FF2B5EF4-FFF2-40B4-BE49-F238E27FC236}">
                  <a16:creationId xmlns:a16="http://schemas.microsoft.com/office/drawing/2014/main" id="{699CD2DA-0DA6-B8E9-0B3B-007BEB783906}"/>
                </a:ext>
              </a:extLst>
            </p:cNvPr>
            <p:cNvSpPr/>
            <p:nvPr/>
          </p:nvSpPr>
          <p:spPr>
            <a:xfrm>
              <a:off x="9674636" y="5086035"/>
              <a:ext cx="380661" cy="267631"/>
            </a:xfrm>
            <a:prstGeom prst="roundRect">
              <a:avLst/>
            </a:prstGeom>
            <a:noFill/>
            <a:ln w="25400">
              <a:solidFill>
                <a:srgbClr val="006A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07034318-0DEA-71E6-8194-271CA401CCCF}"/>
                </a:ext>
              </a:extLst>
            </p:cNvPr>
            <p:cNvSpPr/>
            <p:nvPr/>
          </p:nvSpPr>
          <p:spPr>
            <a:xfrm>
              <a:off x="10093787" y="5035696"/>
              <a:ext cx="380661" cy="380661"/>
            </a:xfrm>
            <a:prstGeom prst="ellipse">
              <a:avLst/>
            </a:prstGeom>
            <a:solidFill>
              <a:srgbClr val="006A4D"/>
            </a:solidFill>
            <a:ln>
              <a:solidFill>
                <a:srgbClr val="006A4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chemeClr val="bg1"/>
                  </a:solidFill>
                  <a:latin typeface="Lloyds Bank Jack" panose="02000503040000020004" pitchFamily="2" charset="77"/>
                </a:rPr>
                <a:t>3</a:t>
              </a:r>
            </a:p>
          </p:txBody>
        </p:sp>
        <p:sp>
          <p:nvSpPr>
            <p:cNvPr id="18" name="Oval 17">
              <a:extLst>
                <a:ext uri="{FF2B5EF4-FFF2-40B4-BE49-F238E27FC236}">
                  <a16:creationId xmlns:a16="http://schemas.microsoft.com/office/drawing/2014/main" id="{02CEABFB-8546-0F7E-E57F-F34B81AE2415}"/>
                </a:ext>
              </a:extLst>
            </p:cNvPr>
            <p:cNvSpPr/>
            <p:nvPr/>
          </p:nvSpPr>
          <p:spPr>
            <a:xfrm>
              <a:off x="3791579" y="6287938"/>
              <a:ext cx="380661" cy="380661"/>
            </a:xfrm>
            <a:prstGeom prst="ellipse">
              <a:avLst/>
            </a:prstGeom>
            <a:solidFill>
              <a:srgbClr val="006A4D"/>
            </a:solidFill>
            <a:ln>
              <a:solidFill>
                <a:srgbClr val="006A4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chemeClr val="bg1"/>
                  </a:solidFill>
                  <a:latin typeface="Lloyds Bank Jack" panose="02000503040000020004" pitchFamily="2" charset="77"/>
                </a:rPr>
                <a:t>3</a:t>
              </a:r>
            </a:p>
          </p:txBody>
        </p:sp>
      </p:grpSp>
    </p:spTree>
    <p:extLst>
      <p:ext uri="{BB962C8B-B14F-4D97-AF65-F5344CB8AC3E}">
        <p14:creationId xmlns:p14="http://schemas.microsoft.com/office/powerpoint/2010/main" val="309968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a:xfrm>
            <a:off x="449659" y="460852"/>
            <a:ext cx="9381287" cy="880759"/>
          </a:xfrm>
        </p:spPr>
        <p:txBody>
          <a:bodyPr/>
          <a:lstStyle/>
          <a:p>
            <a:r>
              <a:rPr lang="en-GB"/>
              <a:t>Other ways to pay online </a:t>
            </a:r>
          </a:p>
        </p:txBody>
      </p:sp>
      <p:sp>
        <p:nvSpPr>
          <p:cNvPr id="18" name="Text Placeholder 3">
            <a:extLst>
              <a:ext uri="{FF2B5EF4-FFF2-40B4-BE49-F238E27FC236}">
                <a16:creationId xmlns:a16="http://schemas.microsoft.com/office/drawing/2014/main" id="{CEFFAD7C-E3AB-46C3-0887-00D3BDD7F7E0}"/>
              </a:ext>
            </a:extLst>
          </p:cNvPr>
          <p:cNvSpPr>
            <a:spLocks noGrp="1"/>
          </p:cNvSpPr>
          <p:nvPr>
            <p:ph type="body" sz="quarter" idx="12"/>
          </p:nvPr>
        </p:nvSpPr>
        <p:spPr>
          <a:xfrm>
            <a:off x="449659" y="2168525"/>
            <a:ext cx="7153732" cy="3920345"/>
          </a:xfrm>
        </p:spPr>
        <p:txBody>
          <a:bodyPr/>
          <a:lstStyle/>
          <a:p>
            <a:pPr marL="457200" indent="-457200">
              <a:buFont typeface="Arial" panose="020B0604020202020204" pitchFamily="34" charset="0"/>
              <a:buChar char="•"/>
            </a:pPr>
            <a:r>
              <a:rPr lang="en-GB"/>
              <a:t>Payment services</a:t>
            </a:r>
          </a:p>
          <a:p>
            <a:pPr marL="457200" indent="-457200">
              <a:buFont typeface="Arial" panose="020B0604020202020204" pitchFamily="34" charset="0"/>
              <a:buChar char="•"/>
            </a:pPr>
            <a:r>
              <a:rPr lang="en-GB"/>
              <a:t>‘Buy now pay later’ schemes</a:t>
            </a:r>
          </a:p>
          <a:p>
            <a:endParaRPr lang="en-GB"/>
          </a:p>
          <a:p>
            <a:endParaRPr lang="en-GB"/>
          </a:p>
        </p:txBody>
      </p:sp>
      <p:grpSp>
        <p:nvGrpSpPr>
          <p:cNvPr id="25" name="Group 24">
            <a:extLst>
              <a:ext uri="{FF2B5EF4-FFF2-40B4-BE49-F238E27FC236}">
                <a16:creationId xmlns:a16="http://schemas.microsoft.com/office/drawing/2014/main" id="{18CAC7D0-038F-B137-9E56-B14E5115B260}"/>
              </a:ext>
            </a:extLst>
          </p:cNvPr>
          <p:cNvGrpSpPr/>
          <p:nvPr/>
        </p:nvGrpSpPr>
        <p:grpSpPr>
          <a:xfrm>
            <a:off x="6809617" y="2168525"/>
            <a:ext cx="4843408" cy="3563202"/>
            <a:chOff x="3310466" y="1585913"/>
            <a:chExt cx="5133447" cy="3929062"/>
          </a:xfrm>
        </p:grpSpPr>
        <p:pic>
          <p:nvPicPr>
            <p:cNvPr id="26" name="Graphic 25">
              <a:extLst>
                <a:ext uri="{FF2B5EF4-FFF2-40B4-BE49-F238E27FC236}">
                  <a16:creationId xmlns:a16="http://schemas.microsoft.com/office/drawing/2014/main" id="{D8074F0C-98C9-9A27-058B-4595CDA0C62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6917" r="7855" b="12557"/>
            <a:stretch/>
          </p:blipFill>
          <p:spPr>
            <a:xfrm>
              <a:off x="3310466" y="1585913"/>
              <a:ext cx="5133447" cy="3929062"/>
            </a:xfrm>
            <a:prstGeom prst="rect">
              <a:avLst/>
            </a:prstGeom>
          </p:spPr>
        </p:pic>
        <p:sp>
          <p:nvSpPr>
            <p:cNvPr id="27" name="TextBox 26">
              <a:extLst>
                <a:ext uri="{FF2B5EF4-FFF2-40B4-BE49-F238E27FC236}">
                  <a16:creationId xmlns:a16="http://schemas.microsoft.com/office/drawing/2014/main" id="{282C1198-F053-CA02-033A-D910241358C6}"/>
                </a:ext>
              </a:extLst>
            </p:cNvPr>
            <p:cNvSpPr txBox="1"/>
            <p:nvPr/>
          </p:nvSpPr>
          <p:spPr>
            <a:xfrm>
              <a:off x="5329238" y="2496621"/>
              <a:ext cx="1978818" cy="2443523"/>
            </a:xfrm>
            <a:prstGeom prst="rect">
              <a:avLst/>
            </a:prstGeom>
            <a:solidFill>
              <a:schemeClr val="bg1"/>
            </a:solidFill>
          </p:spPr>
          <p:txBody>
            <a:bodyPr wrap="square" rtlCol="0">
              <a:spAutoFit/>
            </a:bodyPr>
            <a:lstStyle/>
            <a:p>
              <a:r>
                <a:rPr lang="en-GB" sz="13800">
                  <a:solidFill>
                    <a:schemeClr val="accent6"/>
                  </a:solidFill>
                  <a:latin typeface="Lloyds Bank Jack" panose="02000503040000020004" pitchFamily="50" charset="0"/>
                  <a:cs typeface="Arial" panose="020B0604020202020204" pitchFamily="34" charset="0"/>
                </a:rPr>
                <a:t>£</a:t>
              </a:r>
            </a:p>
          </p:txBody>
        </p:sp>
      </p:grpSp>
      <p:sp>
        <p:nvSpPr>
          <p:cNvPr id="28" name="TextBox 27">
            <a:extLst>
              <a:ext uri="{FF2B5EF4-FFF2-40B4-BE49-F238E27FC236}">
                <a16:creationId xmlns:a16="http://schemas.microsoft.com/office/drawing/2014/main" id="{5226366B-3B9F-F964-8164-F31399F9ED40}"/>
              </a:ext>
            </a:extLst>
          </p:cNvPr>
          <p:cNvSpPr txBox="1"/>
          <p:nvPr/>
        </p:nvSpPr>
        <p:spPr>
          <a:xfrm>
            <a:off x="449659" y="4564091"/>
            <a:ext cx="6776225" cy="646331"/>
          </a:xfrm>
          <a:prstGeom prst="rect">
            <a:avLst/>
          </a:prstGeom>
          <a:noFill/>
        </p:spPr>
        <p:txBody>
          <a:bodyPr wrap="square" rtlCol="0">
            <a:spAutoFit/>
          </a:bodyPr>
          <a:lstStyle/>
          <a:p>
            <a:r>
              <a:rPr lang="en-GB" sz="3600">
                <a:solidFill>
                  <a:srgbClr val="024731"/>
                </a:solidFill>
                <a:latin typeface="Lloyds Bank Jack Medium" panose="02000606060000020004" pitchFamily="50" charset="0"/>
              </a:rPr>
              <a:t>Remember: check before you pay!</a:t>
            </a:r>
          </a:p>
        </p:txBody>
      </p:sp>
    </p:spTree>
    <p:extLst>
      <p:ext uri="{BB962C8B-B14F-4D97-AF65-F5344CB8AC3E}">
        <p14:creationId xmlns:p14="http://schemas.microsoft.com/office/powerpoint/2010/main" val="3866076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9A6B4D0D-7113-1E03-6C26-28BBC7345B3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6" name="Text Placeholder 5">
            <a:extLst>
              <a:ext uri="{FF2B5EF4-FFF2-40B4-BE49-F238E27FC236}">
                <a16:creationId xmlns:a16="http://schemas.microsoft.com/office/drawing/2014/main" id="{A1C637DB-7197-9779-C9F0-408054DE130B}"/>
              </a:ext>
            </a:extLst>
          </p:cNvPr>
          <p:cNvSpPr>
            <a:spLocks noGrp="1"/>
          </p:cNvSpPr>
          <p:nvPr>
            <p:ph type="body" sz="quarter" idx="11"/>
          </p:nvPr>
        </p:nvSpPr>
        <p:spPr/>
        <p:txBody>
          <a:bodyPr/>
          <a:lstStyle/>
          <a:p>
            <a:r>
              <a:rPr lang="en-GB"/>
              <a:t>Pros and cons </a:t>
            </a:r>
          </a:p>
        </p:txBody>
      </p:sp>
      <p:sp>
        <p:nvSpPr>
          <p:cNvPr id="7" name="Text Placeholder 6">
            <a:extLst>
              <a:ext uri="{FF2B5EF4-FFF2-40B4-BE49-F238E27FC236}">
                <a16:creationId xmlns:a16="http://schemas.microsoft.com/office/drawing/2014/main" id="{933087EA-513E-635B-A947-DD0D35587668}"/>
              </a:ext>
            </a:extLst>
          </p:cNvPr>
          <p:cNvSpPr>
            <a:spLocks noGrp="1"/>
          </p:cNvSpPr>
          <p:nvPr>
            <p:ph type="body" sz="quarter" idx="12"/>
          </p:nvPr>
        </p:nvSpPr>
        <p:spPr/>
        <p:txBody>
          <a:bodyPr/>
          <a:lstStyle/>
          <a:p>
            <a:pPr marL="457200" indent="-457200">
              <a:buFont typeface="Arial" panose="020B0604020202020204" pitchFamily="34" charset="0"/>
              <a:buChar char="•"/>
            </a:pPr>
            <a:r>
              <a:rPr lang="en-GB"/>
              <a:t>Debit cards</a:t>
            </a:r>
          </a:p>
          <a:p>
            <a:pPr marL="457200" indent="-457200">
              <a:buFont typeface="Arial" panose="020B0604020202020204" pitchFamily="34" charset="0"/>
              <a:buChar char="•"/>
            </a:pPr>
            <a:r>
              <a:rPr lang="en-GB"/>
              <a:t>Credit cards</a:t>
            </a:r>
          </a:p>
          <a:p>
            <a:pPr marL="457200" indent="-457200">
              <a:buFont typeface="Arial" panose="020B0604020202020204" pitchFamily="34" charset="0"/>
              <a:buChar char="•"/>
            </a:pPr>
            <a:r>
              <a:rPr lang="en-GB"/>
              <a:t>Payment services</a:t>
            </a:r>
          </a:p>
          <a:p>
            <a:pPr marL="457200" indent="-457200">
              <a:buFont typeface="Arial" panose="020B0604020202020204" pitchFamily="34" charset="0"/>
              <a:buChar char="•"/>
            </a:pPr>
            <a:r>
              <a:rPr lang="en-GB"/>
              <a:t>Buy now pay later</a:t>
            </a:r>
          </a:p>
        </p:txBody>
      </p:sp>
    </p:spTree>
    <p:extLst>
      <p:ext uri="{BB962C8B-B14F-4D97-AF65-F5344CB8AC3E}">
        <p14:creationId xmlns:p14="http://schemas.microsoft.com/office/powerpoint/2010/main" val="17726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E141DE-E185-1C63-A94C-FF634A75066C}"/>
              </a:ext>
            </a:extLst>
          </p:cNvPr>
          <p:cNvSpPr>
            <a:spLocks noGrp="1"/>
          </p:cNvSpPr>
          <p:nvPr>
            <p:ph type="body" sz="quarter" idx="11"/>
          </p:nvPr>
        </p:nvSpPr>
        <p:spPr/>
        <p:txBody>
          <a:bodyPr/>
          <a:lstStyle/>
          <a:p>
            <a:r>
              <a:rPr lang="en-GB"/>
              <a:t>Online tools to help you budget </a:t>
            </a:r>
          </a:p>
        </p:txBody>
      </p:sp>
      <p:sp>
        <p:nvSpPr>
          <p:cNvPr id="6" name="Text Placeholder 5">
            <a:extLst>
              <a:ext uri="{FF2B5EF4-FFF2-40B4-BE49-F238E27FC236}">
                <a16:creationId xmlns:a16="http://schemas.microsoft.com/office/drawing/2014/main" id="{4A7C982F-506D-4564-0292-F2D4EC813372}"/>
              </a:ext>
            </a:extLst>
          </p:cNvPr>
          <p:cNvSpPr>
            <a:spLocks noGrp="1"/>
          </p:cNvSpPr>
          <p:nvPr>
            <p:ph type="body" sz="quarter" idx="12"/>
          </p:nvPr>
        </p:nvSpPr>
        <p:spPr>
          <a:xfrm>
            <a:off x="741760" y="2000838"/>
            <a:ext cx="4981750" cy="3920345"/>
          </a:xfrm>
        </p:spPr>
        <p:txBody>
          <a:bodyPr anchor="b"/>
          <a:lstStyle/>
          <a:p>
            <a:pPr algn="ctr"/>
            <a:r>
              <a:rPr lang="en-GB"/>
              <a:t>Citizens Advice</a:t>
            </a:r>
          </a:p>
        </p:txBody>
      </p:sp>
      <p:sp>
        <p:nvSpPr>
          <p:cNvPr id="5" name="Text Placeholder 5">
            <a:extLst>
              <a:ext uri="{FF2B5EF4-FFF2-40B4-BE49-F238E27FC236}">
                <a16:creationId xmlns:a16="http://schemas.microsoft.com/office/drawing/2014/main" id="{49912775-00F0-7389-98F7-D3361D684893}"/>
              </a:ext>
            </a:extLst>
          </p:cNvPr>
          <p:cNvSpPr txBox="1">
            <a:spLocks/>
          </p:cNvSpPr>
          <p:nvPr/>
        </p:nvSpPr>
        <p:spPr>
          <a:xfrm>
            <a:off x="6468490" y="2000838"/>
            <a:ext cx="4981750" cy="3920345"/>
          </a:xfrm>
          <a:prstGeom prst="rect">
            <a:avLst/>
          </a:prstGeom>
        </p:spPr>
        <p:txBody>
          <a:bodyPr anchor="b"/>
          <a:lstStyle>
            <a:lvl1pPr marL="0" indent="0" algn="l" defTabSz="914400" rtl="0" eaLnBrk="1" latinLnBrk="0" hangingPunct="1">
              <a:lnSpc>
                <a:spcPct val="90000"/>
              </a:lnSpc>
              <a:spcBef>
                <a:spcPts val="1000"/>
              </a:spcBef>
              <a:buClr>
                <a:srgbClr val="024731"/>
              </a:buClr>
              <a:buFont typeface="+mj-lt"/>
              <a:buNone/>
              <a:defRPr sz="3200" kern="1200">
                <a:solidFill>
                  <a:srgbClr val="024731"/>
                </a:solidFill>
                <a:latin typeface="Lloyds Bank Jack Medium" panose="02000606060000020004" pitchFamily="50" charset="0"/>
                <a:ea typeface="+mn-ea"/>
                <a:cs typeface="+mn-cs"/>
              </a:defRPr>
            </a:lvl1pPr>
            <a:lvl2pPr marL="457200" indent="0" algn="l" defTabSz="914400" rtl="0" eaLnBrk="1" latinLnBrk="0" hangingPunct="1">
              <a:lnSpc>
                <a:spcPct val="90000"/>
              </a:lnSpc>
              <a:spcBef>
                <a:spcPts val="500"/>
              </a:spcBef>
              <a:buClr>
                <a:srgbClr val="024731"/>
              </a:buClr>
              <a:buFont typeface="+mj-lt"/>
              <a:buNone/>
              <a:defRPr sz="2400" kern="1200">
                <a:solidFill>
                  <a:srgbClr val="024731"/>
                </a:solidFill>
                <a:latin typeface="Lloyds Bank Jack" panose="02000503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err="1"/>
              <a:t>MoneyHelper</a:t>
            </a:r>
            <a:r>
              <a:rPr lang="en-GB"/>
              <a:t> </a:t>
            </a:r>
          </a:p>
        </p:txBody>
      </p:sp>
      <p:pic>
        <p:nvPicPr>
          <p:cNvPr id="4" name="Picture 3">
            <a:extLst>
              <a:ext uri="{FF2B5EF4-FFF2-40B4-BE49-F238E27FC236}">
                <a16:creationId xmlns:a16="http://schemas.microsoft.com/office/drawing/2014/main" id="{2C3CD542-8A98-95DB-8830-F9064C654CA2}"/>
              </a:ext>
            </a:extLst>
          </p:cNvPr>
          <p:cNvPicPr>
            <a:picLocks noChangeAspect="1"/>
          </p:cNvPicPr>
          <p:nvPr/>
        </p:nvPicPr>
        <p:blipFill>
          <a:blip r:embed="rId3"/>
          <a:stretch>
            <a:fillRect/>
          </a:stretch>
        </p:blipFill>
        <p:spPr>
          <a:xfrm>
            <a:off x="1751758" y="2433830"/>
            <a:ext cx="2946137" cy="2946137"/>
          </a:xfrm>
          <a:prstGeom prst="rect">
            <a:avLst/>
          </a:prstGeom>
        </p:spPr>
      </p:pic>
      <p:pic>
        <p:nvPicPr>
          <p:cNvPr id="8" name="Picture 7">
            <a:extLst>
              <a:ext uri="{FF2B5EF4-FFF2-40B4-BE49-F238E27FC236}">
                <a16:creationId xmlns:a16="http://schemas.microsoft.com/office/drawing/2014/main" id="{A327BFD5-071A-417C-9703-208688BAFBD4}"/>
              </a:ext>
            </a:extLst>
          </p:cNvPr>
          <p:cNvPicPr>
            <a:picLocks noChangeAspect="1"/>
          </p:cNvPicPr>
          <p:nvPr/>
        </p:nvPicPr>
        <p:blipFill>
          <a:blip r:embed="rId4"/>
          <a:stretch>
            <a:fillRect/>
          </a:stretch>
        </p:blipFill>
        <p:spPr>
          <a:xfrm>
            <a:off x="7486296" y="2430516"/>
            <a:ext cx="2946138" cy="2946138"/>
          </a:xfrm>
          <a:prstGeom prst="rect">
            <a:avLst/>
          </a:prstGeom>
        </p:spPr>
      </p:pic>
    </p:spTree>
    <p:extLst>
      <p:ext uri="{BB962C8B-B14F-4D97-AF65-F5344CB8AC3E}">
        <p14:creationId xmlns:p14="http://schemas.microsoft.com/office/powerpoint/2010/main" val="3126610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E141DE-E185-1C63-A94C-FF634A75066C}"/>
              </a:ext>
            </a:extLst>
          </p:cNvPr>
          <p:cNvSpPr>
            <a:spLocks noGrp="1"/>
          </p:cNvSpPr>
          <p:nvPr>
            <p:ph type="body" sz="quarter" idx="11"/>
          </p:nvPr>
        </p:nvSpPr>
        <p:spPr/>
        <p:txBody>
          <a:bodyPr/>
          <a:lstStyle/>
          <a:p>
            <a:r>
              <a:rPr lang="en-GB"/>
              <a:t>Using these tools</a:t>
            </a:r>
          </a:p>
        </p:txBody>
      </p:sp>
      <p:sp>
        <p:nvSpPr>
          <p:cNvPr id="4" name="Text Placeholder 3">
            <a:extLst>
              <a:ext uri="{FF2B5EF4-FFF2-40B4-BE49-F238E27FC236}">
                <a16:creationId xmlns:a16="http://schemas.microsoft.com/office/drawing/2014/main" id="{9D66671F-6D24-DCA4-C733-48D731BEE67A}"/>
              </a:ext>
            </a:extLst>
          </p:cNvPr>
          <p:cNvSpPr>
            <a:spLocks noGrp="1"/>
          </p:cNvSpPr>
          <p:nvPr>
            <p:ph type="body" sz="quarter" idx="12"/>
          </p:nvPr>
        </p:nvSpPr>
        <p:spPr/>
        <p:txBody>
          <a:bodyPr/>
          <a:lstStyle/>
          <a:p>
            <a:pPr marL="514350" lvl="0" indent="-514350">
              <a:buFont typeface="+mj-lt"/>
              <a:buAutoNum type="arabicPeriod"/>
            </a:pPr>
            <a:r>
              <a:rPr lang="en-GB"/>
              <a:t>Open the tool</a:t>
            </a:r>
          </a:p>
          <a:p>
            <a:pPr marL="514350" lvl="0" indent="-514350">
              <a:buFont typeface="+mj-lt"/>
              <a:buAutoNum type="arabicPeriod"/>
            </a:pPr>
            <a:r>
              <a:rPr lang="en-GB"/>
              <a:t>List your income</a:t>
            </a:r>
          </a:p>
          <a:p>
            <a:pPr marL="514350" lvl="0" indent="-514350">
              <a:buFont typeface="+mj-lt"/>
              <a:buAutoNum type="arabicPeriod"/>
            </a:pPr>
            <a:r>
              <a:rPr lang="en-GB"/>
              <a:t>List expenses</a:t>
            </a:r>
          </a:p>
          <a:p>
            <a:pPr marL="514350" lvl="0" indent="-514350">
              <a:buFont typeface="+mj-lt"/>
              <a:buAutoNum type="arabicPeriod"/>
            </a:pPr>
            <a:r>
              <a:rPr lang="en-GB"/>
              <a:t>Tool works out balance</a:t>
            </a:r>
          </a:p>
          <a:p>
            <a:pPr marL="514350" lvl="0" indent="-514350">
              <a:buFont typeface="+mj-lt"/>
              <a:buAutoNum type="arabicPeriod"/>
            </a:pPr>
            <a:r>
              <a:rPr lang="en-GB"/>
              <a:t>Find ways to reduce spending</a:t>
            </a:r>
          </a:p>
          <a:p>
            <a:pPr marL="514350" lvl="0" indent="-514350">
              <a:buFont typeface="+mj-lt"/>
              <a:buAutoNum type="arabicPeriod"/>
            </a:pPr>
            <a:r>
              <a:rPr lang="en-GB"/>
              <a:t>Save with the remaining balance </a:t>
            </a:r>
          </a:p>
        </p:txBody>
      </p:sp>
      <p:grpSp>
        <p:nvGrpSpPr>
          <p:cNvPr id="13" name="Group 12">
            <a:extLst>
              <a:ext uri="{FF2B5EF4-FFF2-40B4-BE49-F238E27FC236}">
                <a16:creationId xmlns:a16="http://schemas.microsoft.com/office/drawing/2014/main" id="{D4F2EB8D-7FFC-B21D-606A-EE801543D735}"/>
              </a:ext>
            </a:extLst>
          </p:cNvPr>
          <p:cNvGrpSpPr/>
          <p:nvPr/>
        </p:nvGrpSpPr>
        <p:grpSpPr>
          <a:xfrm>
            <a:off x="0" y="2319124"/>
            <a:ext cx="4469871" cy="2760560"/>
            <a:chOff x="0" y="2319124"/>
            <a:chExt cx="4469871" cy="2760560"/>
          </a:xfrm>
        </p:grpSpPr>
        <p:grpSp>
          <p:nvGrpSpPr>
            <p:cNvPr id="9" name="Group 8">
              <a:extLst>
                <a:ext uri="{FF2B5EF4-FFF2-40B4-BE49-F238E27FC236}">
                  <a16:creationId xmlns:a16="http://schemas.microsoft.com/office/drawing/2014/main" id="{06B08E70-338C-9E0E-DB9A-DDA7396E3122}"/>
                </a:ext>
              </a:extLst>
            </p:cNvPr>
            <p:cNvGrpSpPr/>
            <p:nvPr/>
          </p:nvGrpSpPr>
          <p:grpSpPr>
            <a:xfrm>
              <a:off x="0" y="2319124"/>
              <a:ext cx="4469871" cy="2760560"/>
              <a:chOff x="6029228" y="2565867"/>
              <a:chExt cx="4469871" cy="2760560"/>
            </a:xfrm>
          </p:grpSpPr>
          <p:pic>
            <p:nvPicPr>
              <p:cNvPr id="10" name="Graphic 9">
                <a:extLst>
                  <a:ext uri="{FF2B5EF4-FFF2-40B4-BE49-F238E27FC236}">
                    <a16:creationId xmlns:a16="http://schemas.microsoft.com/office/drawing/2014/main" id="{D6A846ED-8BD7-956E-2C53-A12666343E5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6917" r="7855" b="12557"/>
              <a:stretch/>
            </p:blipFill>
            <p:spPr>
              <a:xfrm>
                <a:off x="6029228" y="2565867"/>
                <a:ext cx="4469871" cy="2760560"/>
              </a:xfrm>
              <a:prstGeom prst="rect">
                <a:avLst/>
              </a:prstGeom>
            </p:spPr>
          </p:pic>
          <p:sp>
            <p:nvSpPr>
              <p:cNvPr id="11" name="Rectangle 10">
                <a:extLst>
                  <a:ext uri="{FF2B5EF4-FFF2-40B4-BE49-F238E27FC236}">
                    <a16:creationId xmlns:a16="http://schemas.microsoft.com/office/drawing/2014/main" id="{17476F21-7677-CFB5-5D84-AB1203ADC5EB}"/>
                  </a:ext>
                </a:extLst>
              </p:cNvPr>
              <p:cNvSpPr/>
              <p:nvPr/>
            </p:nvSpPr>
            <p:spPr>
              <a:xfrm>
                <a:off x="7777113" y="3429000"/>
                <a:ext cx="1414021" cy="12452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Graphic 11">
              <a:extLst>
                <a:ext uri="{FF2B5EF4-FFF2-40B4-BE49-F238E27FC236}">
                  <a16:creationId xmlns:a16="http://schemas.microsoft.com/office/drawing/2014/main" id="{5C39EC2F-41FB-198E-112B-5A727E6315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33444" y="3096781"/>
              <a:ext cx="1728462" cy="1728462"/>
            </a:xfrm>
            <a:prstGeom prst="rect">
              <a:avLst/>
            </a:prstGeom>
          </p:spPr>
        </p:pic>
      </p:grpSp>
    </p:spTree>
    <p:extLst>
      <p:ext uri="{BB962C8B-B14F-4D97-AF65-F5344CB8AC3E}">
        <p14:creationId xmlns:p14="http://schemas.microsoft.com/office/powerpoint/2010/main" val="2911146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EFDFC-4196-5939-AC24-D528B39D84DE}"/>
              </a:ext>
            </a:extLst>
          </p:cNvPr>
          <p:cNvSpPr>
            <a:spLocks noGrp="1"/>
          </p:cNvSpPr>
          <p:nvPr>
            <p:ph type="body" sz="quarter" idx="11"/>
          </p:nvPr>
        </p:nvSpPr>
        <p:spPr>
          <a:xfrm>
            <a:off x="429527" y="496245"/>
            <a:ext cx="8883501" cy="880759"/>
          </a:xfrm>
        </p:spPr>
        <p:txBody>
          <a:bodyPr/>
          <a:lstStyle/>
          <a:p>
            <a:r>
              <a:rPr lang="en-GB"/>
              <a:t>Today you’ve seen how to:</a:t>
            </a:r>
          </a:p>
        </p:txBody>
      </p:sp>
      <p:sp>
        <p:nvSpPr>
          <p:cNvPr id="4" name="Text Placeholder 3">
            <a:extLst>
              <a:ext uri="{FF2B5EF4-FFF2-40B4-BE49-F238E27FC236}">
                <a16:creationId xmlns:a16="http://schemas.microsoft.com/office/drawing/2014/main" id="{1F20725D-AA92-6D28-7ED6-BBB433A3A659}"/>
              </a:ext>
            </a:extLst>
          </p:cNvPr>
          <p:cNvSpPr>
            <a:spLocks noGrp="1"/>
          </p:cNvSpPr>
          <p:nvPr>
            <p:ph type="body" sz="quarter" idx="12"/>
          </p:nvPr>
        </p:nvSpPr>
        <p:spPr>
          <a:xfrm>
            <a:off x="741759" y="2000841"/>
            <a:ext cx="6660753" cy="3920345"/>
          </a:xfrm>
        </p:spPr>
        <p:txBody>
          <a:bodyPr/>
          <a:lstStyle/>
          <a:p>
            <a:pPr>
              <a:buFont typeface="Wingdings" pitchFamily="2" charset="2"/>
              <a:buChar char="ü"/>
            </a:pPr>
            <a:r>
              <a:rPr lang="en-GB"/>
              <a:t>Set up online banking</a:t>
            </a:r>
          </a:p>
          <a:p>
            <a:pPr>
              <a:buFont typeface="Wingdings" pitchFamily="2" charset="2"/>
              <a:buChar char="ü"/>
            </a:pPr>
            <a:r>
              <a:rPr lang="en-GB"/>
              <a:t>Start to bank online safely</a:t>
            </a:r>
          </a:p>
          <a:p>
            <a:pPr>
              <a:buFont typeface="Wingdings" pitchFamily="2" charset="2"/>
              <a:buChar char="ü"/>
            </a:pPr>
            <a:r>
              <a:rPr lang="en-GB"/>
              <a:t>Decide the way to pay online    that's right for you</a:t>
            </a:r>
          </a:p>
          <a:p>
            <a:pPr>
              <a:buFont typeface="Wingdings" pitchFamily="2" charset="2"/>
              <a:buChar char="ü"/>
            </a:pPr>
            <a:r>
              <a:rPr lang="en-GB"/>
              <a:t>Use online tools to help you budget</a:t>
            </a:r>
          </a:p>
        </p:txBody>
      </p:sp>
      <p:pic>
        <p:nvPicPr>
          <p:cNvPr id="5" name="Picture Placeholder 4">
            <a:extLst>
              <a:ext uri="{FF2B5EF4-FFF2-40B4-BE49-F238E27FC236}">
                <a16:creationId xmlns:a16="http://schemas.microsoft.com/office/drawing/2014/main" id="{0E2D5F64-2790-D497-FCF1-3B07A5F067B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a:xfrm>
            <a:off x="7402513" y="1810683"/>
            <a:ext cx="3908425" cy="3921125"/>
          </a:xfrm>
          <a:prstGeom prst="rect">
            <a:avLst/>
          </a:prstGeom>
        </p:spPr>
      </p:pic>
    </p:spTree>
    <p:extLst>
      <p:ext uri="{BB962C8B-B14F-4D97-AF65-F5344CB8AC3E}">
        <p14:creationId xmlns:p14="http://schemas.microsoft.com/office/powerpoint/2010/main" val="2907636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33931-DAC2-41BF-5EE8-17392868921D}"/>
              </a:ext>
            </a:extLst>
          </p:cNvPr>
          <p:cNvSpPr>
            <a:spLocks noGrp="1"/>
          </p:cNvSpPr>
          <p:nvPr>
            <p:ph type="body" sz="quarter" idx="11"/>
          </p:nvPr>
        </p:nvSpPr>
        <p:spPr/>
        <p:txBody>
          <a:bodyPr/>
          <a:lstStyle/>
          <a:p>
            <a:r>
              <a:rPr lang="en-GB"/>
              <a:t>Any questions?</a:t>
            </a:r>
          </a:p>
        </p:txBody>
      </p:sp>
      <p:pic>
        <p:nvPicPr>
          <p:cNvPr id="11" name="Picture Placeholder 10">
            <a:extLst>
              <a:ext uri="{FF2B5EF4-FFF2-40B4-BE49-F238E27FC236}">
                <a16:creationId xmlns:a16="http://schemas.microsoft.com/office/drawing/2014/main" id="{B14D302A-05DB-6388-AF54-5361512DD3E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p:pic>
    </p:spTree>
    <p:extLst>
      <p:ext uri="{BB962C8B-B14F-4D97-AF65-F5344CB8AC3E}">
        <p14:creationId xmlns:p14="http://schemas.microsoft.com/office/powerpoint/2010/main" val="1374845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A6160-CADC-6367-E89C-1969F9465DB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9AF8472-B1F4-19BE-1F7E-8A12917D1098}"/>
              </a:ext>
            </a:extLst>
          </p:cNvPr>
          <p:cNvSpPr>
            <a:spLocks noGrp="1"/>
          </p:cNvSpPr>
          <p:nvPr>
            <p:ph type="body" sz="quarter" idx="11"/>
          </p:nvPr>
        </p:nvSpPr>
        <p:spPr>
          <a:xfrm>
            <a:off x="957289" y="2707919"/>
            <a:ext cx="5658195" cy="1971862"/>
          </a:xfrm>
        </p:spPr>
        <p:txBody>
          <a:bodyPr/>
          <a:lstStyle/>
          <a:p>
            <a:r>
              <a:rPr lang="en-GB" sz="4800" dirty="0"/>
              <a:t>Thank you!</a:t>
            </a:r>
          </a:p>
          <a:p>
            <a:endParaRPr lang="en-GB" sz="4800" dirty="0"/>
          </a:p>
          <a:p>
            <a:r>
              <a:rPr lang="en-GB" sz="4800" dirty="0"/>
              <a:t>Tell us what you think</a:t>
            </a:r>
          </a:p>
        </p:txBody>
      </p:sp>
      <p:pic>
        <p:nvPicPr>
          <p:cNvPr id="7" name="Picture Placeholder 6" descr="A qr code on a black background&#10;&#10;AI-generated content may be incorrect.">
            <a:extLst>
              <a:ext uri="{FF2B5EF4-FFF2-40B4-BE49-F238E27FC236}">
                <a16:creationId xmlns:a16="http://schemas.microsoft.com/office/drawing/2014/main" id="{81390DA9-CABB-090D-B921-F97378CE1F1F}"/>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5913" t="35569" r="25427" b="14132"/>
          <a:stretch/>
        </p:blipFill>
        <p:spPr>
          <a:xfrm>
            <a:off x="8507895" y="2707919"/>
            <a:ext cx="1908313" cy="1971862"/>
          </a:xfrm>
        </p:spPr>
      </p:pic>
    </p:spTree>
    <p:extLst>
      <p:ext uri="{BB962C8B-B14F-4D97-AF65-F5344CB8AC3E}">
        <p14:creationId xmlns:p14="http://schemas.microsoft.com/office/powerpoint/2010/main" val="238182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AB79-6A48-D263-AC9E-356FBBB54A7E}"/>
              </a:ext>
            </a:extLst>
          </p:cNvPr>
          <p:cNvSpPr>
            <a:spLocks noGrp="1"/>
          </p:cNvSpPr>
          <p:nvPr>
            <p:ph type="body" sz="quarter" idx="11"/>
          </p:nvPr>
        </p:nvSpPr>
        <p:spPr/>
        <p:txBody>
          <a:bodyPr/>
          <a:lstStyle/>
          <a:p>
            <a:r>
              <a:rPr lang="en-GB"/>
              <a:t>Welcome</a:t>
            </a:r>
          </a:p>
        </p:txBody>
      </p:sp>
      <p:pic>
        <p:nvPicPr>
          <p:cNvPr id="4" name="Picture Placeholder 2">
            <a:extLst>
              <a:ext uri="{FF2B5EF4-FFF2-40B4-BE49-F238E27FC236}">
                <a16:creationId xmlns:a16="http://schemas.microsoft.com/office/drawing/2014/main" id="{FDE8D5A4-645D-DBE3-E851-8470933F3F3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a:xfrm>
            <a:off x="7402513" y="2000250"/>
            <a:ext cx="3908425" cy="3921125"/>
          </a:xfrm>
          <a:prstGeom prst="rect">
            <a:avLst/>
          </a:prstGeom>
        </p:spPr>
      </p:pic>
    </p:spTree>
    <p:extLst>
      <p:ext uri="{BB962C8B-B14F-4D97-AF65-F5344CB8AC3E}">
        <p14:creationId xmlns:p14="http://schemas.microsoft.com/office/powerpoint/2010/main" val="1787897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41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53EE74-3DB1-6C6C-D81E-6920ACF7B20C}"/>
              </a:ext>
            </a:extLst>
          </p:cNvPr>
          <p:cNvSpPr>
            <a:spLocks noGrp="1"/>
          </p:cNvSpPr>
          <p:nvPr>
            <p:ph type="body" sz="quarter" idx="11"/>
          </p:nvPr>
        </p:nvSpPr>
        <p:spPr>
          <a:xfrm>
            <a:off x="397378" y="2936034"/>
            <a:ext cx="6605306" cy="985931"/>
          </a:xfrm>
        </p:spPr>
        <p:txBody>
          <a:bodyPr/>
          <a:lstStyle/>
          <a:p>
            <a:r>
              <a:rPr lang="en-GB"/>
              <a:t>How to get the most from this session</a:t>
            </a:r>
          </a:p>
        </p:txBody>
      </p:sp>
      <p:pic>
        <p:nvPicPr>
          <p:cNvPr id="1026" name="Picture 2">
            <a:extLst>
              <a:ext uri="{FF2B5EF4-FFF2-40B4-BE49-F238E27FC236}">
                <a16:creationId xmlns:a16="http://schemas.microsoft.com/office/drawing/2014/main" id="{AC7D6C5A-8888-D7AF-93DD-2654D892000B}"/>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162" r="16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730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407931" y="460852"/>
            <a:ext cx="8883501" cy="880759"/>
          </a:xfrm>
        </p:spPr>
        <p:txBody>
          <a:bodyPr/>
          <a:lstStyle/>
          <a:p>
            <a:r>
              <a:rPr lang="en-GB"/>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p:txBody>
          <a:bodyPr/>
          <a:lstStyle/>
          <a:p>
            <a:pPr>
              <a:buFont typeface="Wingdings" pitchFamily="2" charset="2"/>
              <a:buChar char="ü"/>
            </a:pPr>
            <a:r>
              <a:rPr lang="en-GB"/>
              <a:t>Set up online banking</a:t>
            </a:r>
          </a:p>
          <a:p>
            <a:pPr>
              <a:buFont typeface="Wingdings" pitchFamily="2" charset="2"/>
              <a:buChar char="ü"/>
            </a:pPr>
            <a:r>
              <a:rPr lang="en-GB"/>
              <a:t>Start to bank online safely</a:t>
            </a:r>
          </a:p>
          <a:p>
            <a:pPr>
              <a:buFont typeface="Wingdings" pitchFamily="2" charset="2"/>
              <a:buChar char="ü"/>
            </a:pPr>
            <a:r>
              <a:rPr lang="en-GB"/>
              <a:t>Decide the way to pay online that's right for you</a:t>
            </a:r>
          </a:p>
          <a:p>
            <a:pPr>
              <a:buFont typeface="Wingdings" pitchFamily="2" charset="2"/>
              <a:buChar char="ü"/>
            </a:pPr>
            <a:r>
              <a:rPr lang="en-GB"/>
              <a:t>Use online tools to help you budget</a:t>
            </a:r>
          </a:p>
        </p:txBody>
      </p:sp>
      <p:pic>
        <p:nvPicPr>
          <p:cNvPr id="5" name="Picture Placeholder 4">
            <a:extLst>
              <a:ext uri="{FF2B5EF4-FFF2-40B4-BE49-F238E27FC236}">
                <a16:creationId xmlns:a16="http://schemas.microsoft.com/office/drawing/2014/main" id="{8D86BCB0-9708-A719-2F6D-C0C1F463C34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a:xfrm>
            <a:off x="7402513" y="2000250"/>
            <a:ext cx="3908425" cy="3921125"/>
          </a:xfrm>
          <a:prstGeom prst="rect">
            <a:avLst/>
          </a:prstGeom>
        </p:spPr>
      </p:pic>
      <p:sp>
        <p:nvSpPr>
          <p:cNvPr id="2" name="TextBox 1">
            <a:extLst>
              <a:ext uri="{FF2B5EF4-FFF2-40B4-BE49-F238E27FC236}">
                <a16:creationId xmlns:a16="http://schemas.microsoft.com/office/drawing/2014/main" id="{C08AA8DD-8958-655F-2014-327777493FFF}"/>
              </a:ext>
            </a:extLst>
          </p:cNvPr>
          <p:cNvSpPr txBox="1"/>
          <p:nvPr/>
        </p:nvSpPr>
        <p:spPr>
          <a:xfrm>
            <a:off x="603117" y="5949867"/>
            <a:ext cx="8551190" cy="646331"/>
          </a:xfrm>
          <a:prstGeom prst="rect">
            <a:avLst/>
          </a:prstGeom>
          <a:noFill/>
        </p:spPr>
        <p:txBody>
          <a:bodyPr wrap="square">
            <a:spAutoFit/>
          </a:bodyPr>
          <a:lstStyle/>
          <a:p>
            <a:r>
              <a:rPr lang="en-GB" sz="1800">
                <a:latin typeface="Lloyds Bank Jack" panose="02000503040000020004" pitchFamily="50" charset="0"/>
              </a:rPr>
              <a:t>Disclaimer: Everything that is discussed today is for guidance and is not financial advice. Any websites, tools etc. are examples of what's available.</a:t>
            </a:r>
          </a:p>
        </p:txBody>
      </p:sp>
    </p:spTree>
    <p:extLst>
      <p:ext uri="{BB962C8B-B14F-4D97-AF65-F5344CB8AC3E}">
        <p14:creationId xmlns:p14="http://schemas.microsoft.com/office/powerpoint/2010/main" val="275583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7D944FE-4CA5-DBFC-34B1-AAAFDACFDCF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796" b="1796"/>
          <a:stretch>
            <a:fillRect/>
          </a:stretch>
        </p:blipFill>
        <p:spPr/>
      </p:pic>
      <p:sp>
        <p:nvSpPr>
          <p:cNvPr id="3" name="Text Placeholder 2">
            <a:extLst>
              <a:ext uri="{FF2B5EF4-FFF2-40B4-BE49-F238E27FC236}">
                <a16:creationId xmlns:a16="http://schemas.microsoft.com/office/drawing/2014/main" id="{194F8D36-DFC5-8201-14ED-85FEF66817C1}"/>
              </a:ext>
            </a:extLst>
          </p:cNvPr>
          <p:cNvSpPr>
            <a:spLocks noGrp="1"/>
          </p:cNvSpPr>
          <p:nvPr>
            <p:ph type="body" sz="quarter" idx="11"/>
          </p:nvPr>
        </p:nvSpPr>
        <p:spPr/>
        <p:txBody>
          <a:bodyPr/>
          <a:lstStyle/>
          <a:p>
            <a:r>
              <a:rPr lang="en-GB"/>
              <a:t>What can you do with your money online? </a:t>
            </a:r>
          </a:p>
        </p:txBody>
      </p:sp>
    </p:spTree>
    <p:extLst>
      <p:ext uri="{BB962C8B-B14F-4D97-AF65-F5344CB8AC3E}">
        <p14:creationId xmlns:p14="http://schemas.microsoft.com/office/powerpoint/2010/main" val="1909208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783DBD1-0921-C750-A313-D0E03A173E8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a:t>You can:</a:t>
            </a:r>
          </a:p>
        </p:txBody>
      </p:sp>
      <p:sp>
        <p:nvSpPr>
          <p:cNvPr id="4" name="Text Placeholder 3">
            <a:extLst>
              <a:ext uri="{FF2B5EF4-FFF2-40B4-BE49-F238E27FC236}">
                <a16:creationId xmlns:a16="http://schemas.microsoft.com/office/drawing/2014/main" id="{ADB8F9B0-EF90-CFE8-8EA4-FFD52CC8A66A}"/>
              </a:ext>
            </a:extLst>
          </p:cNvPr>
          <p:cNvSpPr>
            <a:spLocks noGrp="1"/>
          </p:cNvSpPr>
          <p:nvPr>
            <p:ph type="body" sz="quarter" idx="12"/>
          </p:nvPr>
        </p:nvSpPr>
        <p:spPr/>
        <p:txBody>
          <a:bodyPr/>
          <a:lstStyle/>
          <a:p>
            <a:pPr marL="457200" indent="-457200">
              <a:buFont typeface="Arial" panose="020B0604020202020204" pitchFamily="34" charset="0"/>
              <a:buChar char="•"/>
            </a:pPr>
            <a:r>
              <a:rPr lang="en-GB"/>
              <a:t>Check your balance</a:t>
            </a:r>
          </a:p>
          <a:p>
            <a:pPr marL="457200" indent="-457200">
              <a:buFont typeface="Arial" panose="020B0604020202020204" pitchFamily="34" charset="0"/>
              <a:buChar char="•"/>
            </a:pPr>
            <a:r>
              <a:rPr lang="en-GB"/>
              <a:t>Move money between accounts</a:t>
            </a:r>
          </a:p>
          <a:p>
            <a:pPr marL="457200" indent="-457200">
              <a:buFont typeface="Arial" panose="020B0604020202020204" pitchFamily="34" charset="0"/>
              <a:buChar char="•"/>
            </a:pPr>
            <a:r>
              <a:rPr lang="en-GB"/>
              <a:t>See statements</a:t>
            </a:r>
          </a:p>
          <a:p>
            <a:pPr marL="457200" indent="-457200">
              <a:buFont typeface="Arial" panose="020B0604020202020204" pitchFamily="34" charset="0"/>
              <a:buChar char="•"/>
            </a:pPr>
            <a:r>
              <a:rPr lang="en-GB"/>
              <a:t>Send/receive money</a:t>
            </a:r>
          </a:p>
          <a:p>
            <a:pPr marL="457200" indent="-457200">
              <a:buFont typeface="Arial" panose="020B0604020202020204" pitchFamily="34" charset="0"/>
              <a:buChar char="•"/>
            </a:pPr>
            <a:r>
              <a:rPr lang="en-GB"/>
              <a:t>Check payments</a:t>
            </a:r>
          </a:p>
          <a:p>
            <a:pPr marL="457200" indent="-457200">
              <a:buFont typeface="Arial" panose="020B0604020202020204" pitchFamily="34" charset="0"/>
              <a:buChar char="•"/>
            </a:pPr>
            <a:r>
              <a:rPr lang="en-GB"/>
              <a:t>Shop online</a:t>
            </a:r>
          </a:p>
          <a:p>
            <a:pPr marL="457200" indent="-457200">
              <a:buFont typeface="Arial" panose="020B0604020202020204" pitchFamily="34" charset="0"/>
              <a:buChar char="•"/>
            </a:pPr>
            <a:r>
              <a:rPr lang="en-GB"/>
              <a:t>Pay bills</a:t>
            </a:r>
          </a:p>
          <a:p>
            <a:pPr marL="457200" indent="-457200">
              <a:buFont typeface="Arial" panose="020B0604020202020204" pitchFamily="34" charset="0"/>
              <a:buChar char="•"/>
            </a:pPr>
            <a:r>
              <a:rPr lang="en-GB"/>
              <a:t>Budget</a:t>
            </a:r>
          </a:p>
        </p:txBody>
      </p:sp>
    </p:spTree>
    <p:extLst>
      <p:ext uri="{BB962C8B-B14F-4D97-AF65-F5344CB8AC3E}">
        <p14:creationId xmlns:p14="http://schemas.microsoft.com/office/powerpoint/2010/main" val="3195590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9ACFFB9-49DB-B6A1-B32B-7CCC2300AB7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5" name="Text Placeholder 4">
            <a:extLst>
              <a:ext uri="{FF2B5EF4-FFF2-40B4-BE49-F238E27FC236}">
                <a16:creationId xmlns:a16="http://schemas.microsoft.com/office/drawing/2014/main" id="{BCE8CF93-84DA-F821-AF55-1D3312C6DFEE}"/>
              </a:ext>
            </a:extLst>
          </p:cNvPr>
          <p:cNvSpPr>
            <a:spLocks noGrp="1"/>
          </p:cNvSpPr>
          <p:nvPr>
            <p:ph type="body" sz="quarter" idx="11"/>
          </p:nvPr>
        </p:nvSpPr>
        <p:spPr/>
        <p:txBody>
          <a:bodyPr/>
          <a:lstStyle/>
          <a:p>
            <a:r>
              <a:rPr lang="en-GB"/>
              <a:t>Setting up online banking </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a:xfrm>
            <a:off x="741759" y="2000838"/>
            <a:ext cx="6799503" cy="3920345"/>
          </a:xfrm>
        </p:spPr>
        <p:txBody>
          <a:bodyPr/>
          <a:lstStyle/>
          <a:p>
            <a:pPr marL="514350" lvl="0" indent="-514350">
              <a:lnSpc>
                <a:spcPct val="114000"/>
              </a:lnSpc>
              <a:spcBef>
                <a:spcPts val="0"/>
              </a:spcBef>
              <a:spcAft>
                <a:spcPts val="1200"/>
              </a:spcAft>
              <a:buFont typeface="+mj-lt"/>
              <a:buAutoNum type="arabicPeriod"/>
            </a:pPr>
            <a:r>
              <a:rPr lang="en-GB"/>
              <a:t>Visit your bank's website or app</a:t>
            </a:r>
          </a:p>
          <a:p>
            <a:pPr marL="514350" lvl="0" indent="-514350">
              <a:lnSpc>
                <a:spcPct val="114000"/>
              </a:lnSpc>
              <a:spcBef>
                <a:spcPts val="0"/>
              </a:spcBef>
              <a:spcAft>
                <a:spcPts val="1200"/>
              </a:spcAft>
              <a:buFont typeface="+mj-lt"/>
              <a:buAutoNum type="arabicPeriod"/>
            </a:pPr>
            <a:r>
              <a:rPr lang="en-GB"/>
              <a:t>Register using your personal details</a:t>
            </a:r>
          </a:p>
          <a:p>
            <a:pPr marL="514350" lvl="0" indent="-514350">
              <a:lnSpc>
                <a:spcPct val="114000"/>
              </a:lnSpc>
              <a:spcBef>
                <a:spcPts val="0"/>
              </a:spcBef>
              <a:spcAft>
                <a:spcPts val="1200"/>
              </a:spcAft>
              <a:buFont typeface="+mj-lt"/>
              <a:buAutoNum type="arabicPeriod"/>
            </a:pPr>
            <a:r>
              <a:rPr lang="en-GB"/>
              <a:t>Create your log-in details</a:t>
            </a:r>
          </a:p>
          <a:p>
            <a:pPr marL="514350" lvl="0" indent="-514350">
              <a:lnSpc>
                <a:spcPct val="114000"/>
              </a:lnSpc>
              <a:spcBef>
                <a:spcPts val="0"/>
              </a:spcBef>
              <a:spcAft>
                <a:spcPts val="1200"/>
              </a:spcAft>
              <a:buFont typeface="+mj-lt"/>
              <a:buAutoNum type="arabicPeriod"/>
            </a:pPr>
            <a:r>
              <a:rPr lang="en-GB"/>
              <a:t>Read the T&amp;Cs</a:t>
            </a:r>
          </a:p>
          <a:p>
            <a:pPr marL="514350" lvl="0" indent="-514350">
              <a:lnSpc>
                <a:spcPct val="114000"/>
              </a:lnSpc>
              <a:spcBef>
                <a:spcPts val="0"/>
              </a:spcBef>
              <a:spcAft>
                <a:spcPts val="1200"/>
              </a:spcAft>
              <a:buFont typeface="+mj-lt"/>
              <a:buAutoNum type="arabicPeriod"/>
            </a:pPr>
            <a:r>
              <a:rPr lang="en-GB"/>
              <a:t>Complete security checks </a:t>
            </a:r>
          </a:p>
        </p:txBody>
      </p:sp>
    </p:spTree>
    <p:extLst>
      <p:ext uri="{BB962C8B-B14F-4D97-AF65-F5344CB8AC3E}">
        <p14:creationId xmlns:p14="http://schemas.microsoft.com/office/powerpoint/2010/main" val="344595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a:t>Using online banking</a:t>
            </a:r>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a:xfrm>
            <a:off x="1290000" y="1611315"/>
            <a:ext cx="9612000" cy="4500000"/>
          </a:xfrm>
          <a:solidFill>
            <a:srgbClr val="024731"/>
          </a:solidFill>
        </p:spPr>
        <p:txBody>
          <a:bodyPr>
            <a:spAutoFit/>
          </a:bodyPr>
          <a:lstStyle/>
          <a:p>
            <a:pPr marL="457200" indent="-457200">
              <a:buFont typeface="Arial" panose="020B0604020202020204" pitchFamily="34" charset="0"/>
              <a:buChar char="•"/>
            </a:pPr>
            <a:r>
              <a:rPr lang="en-GB"/>
              <a:t>Search</a:t>
            </a:r>
          </a:p>
          <a:p>
            <a:pPr marL="457200" indent="-457200">
              <a:buFont typeface="Arial" panose="020B0604020202020204" pitchFamily="34" charset="0"/>
              <a:buChar char="•"/>
            </a:pPr>
            <a:r>
              <a:rPr lang="en-GB"/>
              <a:t>Your accounts</a:t>
            </a:r>
          </a:p>
          <a:p>
            <a:pPr marL="457200" indent="-457200">
              <a:buFont typeface="Arial" panose="020B0604020202020204" pitchFamily="34" charset="0"/>
              <a:buChar char="•"/>
            </a:pPr>
            <a:r>
              <a:rPr lang="en-GB"/>
              <a:t>Settings</a:t>
            </a:r>
          </a:p>
          <a:p>
            <a:pPr marL="457200" indent="-457200">
              <a:buFont typeface="Arial" panose="020B0604020202020204" pitchFamily="34" charset="0"/>
              <a:buChar char="•"/>
            </a:pPr>
            <a:r>
              <a:rPr lang="en-GB"/>
              <a:t>Support</a:t>
            </a:r>
          </a:p>
          <a:p>
            <a:pPr marL="457200" indent="-457200">
              <a:buFont typeface="Arial" panose="020B0604020202020204" pitchFamily="34" charset="0"/>
              <a:buChar char="•"/>
            </a:pPr>
            <a:r>
              <a:rPr lang="en-GB"/>
              <a:t>Spending</a:t>
            </a:r>
          </a:p>
          <a:p>
            <a:pPr marL="457200" indent="-457200">
              <a:buFont typeface="Arial" panose="020B0604020202020204" pitchFamily="34" charset="0"/>
              <a:buChar char="•"/>
            </a:pPr>
            <a:r>
              <a:rPr lang="en-GB"/>
              <a:t>Card Management</a:t>
            </a:r>
          </a:p>
          <a:p>
            <a:pPr marL="457200" indent="-457200">
              <a:buFont typeface="Arial" panose="020B0604020202020204" pitchFamily="34" charset="0"/>
              <a:buChar char="•"/>
            </a:pPr>
            <a:r>
              <a:rPr lang="en-GB"/>
              <a:t>Products and services</a:t>
            </a:r>
          </a:p>
          <a:p>
            <a:pPr marL="457200" indent="-457200">
              <a:buFont typeface="Arial" panose="020B0604020202020204" pitchFamily="34" charset="0"/>
              <a:buChar char="•"/>
            </a:pPr>
            <a:r>
              <a:rPr lang="en-GB"/>
              <a:t>Pay and transfer</a:t>
            </a:r>
          </a:p>
        </p:txBody>
      </p:sp>
      <p:pic>
        <p:nvPicPr>
          <p:cNvPr id="10" name="Picture Placeholder 9">
            <a:extLst>
              <a:ext uri="{FF2B5EF4-FFF2-40B4-BE49-F238E27FC236}">
                <a16:creationId xmlns:a16="http://schemas.microsoft.com/office/drawing/2014/main" id="{B3A8FA04-900F-7B55-EBA1-6B417054ABB8}"/>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tretch/>
        </p:blipFill>
        <p:spPr>
          <a:xfrm>
            <a:off x="1290000" y="1611315"/>
            <a:ext cx="9612000" cy="4536000"/>
          </a:xfrm>
          <a:prstGeom prst="rect">
            <a:avLst/>
          </a:prstGeom>
        </p:spPr>
      </p:pic>
      <p:sp>
        <p:nvSpPr>
          <p:cNvPr id="2" name="TextBox 1">
            <a:extLst>
              <a:ext uri="{FF2B5EF4-FFF2-40B4-BE49-F238E27FC236}">
                <a16:creationId xmlns:a16="http://schemas.microsoft.com/office/drawing/2014/main" id="{F8E3E110-C76F-2BF2-3763-ADEE019F2506}"/>
              </a:ext>
            </a:extLst>
          </p:cNvPr>
          <p:cNvSpPr txBox="1"/>
          <p:nvPr/>
        </p:nvSpPr>
        <p:spPr>
          <a:xfrm>
            <a:off x="1789256" y="3328972"/>
            <a:ext cx="1255501" cy="230832"/>
          </a:xfrm>
          <a:prstGeom prst="rect">
            <a:avLst/>
          </a:prstGeom>
          <a:solidFill>
            <a:srgbClr val="014731"/>
          </a:solidFill>
          <a:ln>
            <a:noFill/>
          </a:ln>
        </p:spPr>
        <p:txBody>
          <a:bodyPr wrap="square" rtlCol="0">
            <a:spAutoFit/>
          </a:bodyPr>
          <a:lstStyle/>
          <a:p>
            <a:pPr fontAlgn="base">
              <a:spcBef>
                <a:spcPct val="0"/>
              </a:spcBef>
              <a:spcAft>
                <a:spcPct val="0"/>
              </a:spcAft>
            </a:pPr>
            <a:r>
              <a:rPr lang="en-GB" sz="900" b="1">
                <a:solidFill>
                  <a:srgbClr val="FFFFFF"/>
                </a:solidFill>
                <a:ea typeface="Calibri" panose="020F0502020204030204" pitchFamily="34" charset="0"/>
                <a:cs typeface="Calibri" panose="020F0502020204030204" pitchFamily="34" charset="0"/>
              </a:rPr>
              <a:t>CARD MANAGEMENT</a:t>
            </a:r>
          </a:p>
        </p:txBody>
      </p:sp>
    </p:spTree>
    <p:extLst>
      <p:ext uri="{BB962C8B-B14F-4D97-AF65-F5344CB8AC3E}">
        <p14:creationId xmlns:p14="http://schemas.microsoft.com/office/powerpoint/2010/main" val="4051229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D9A6B04-7908-3878-68FA-D60D60886A3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a:xfrm>
            <a:off x="7541263" y="2202007"/>
            <a:ext cx="3908977" cy="3920345"/>
          </a:xfrm>
        </p:spPr>
      </p:pic>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a:xfrm>
            <a:off x="174832" y="460852"/>
            <a:ext cx="9389792" cy="880759"/>
          </a:xfrm>
        </p:spPr>
        <p:txBody>
          <a:bodyPr/>
          <a:lstStyle/>
          <a:p>
            <a:r>
              <a:rPr lang="en-GB"/>
              <a:t>Making your first transaction</a:t>
            </a:r>
          </a:p>
        </p:txBody>
      </p:sp>
      <p:sp>
        <p:nvSpPr>
          <p:cNvPr id="7" name="Text Placeholder 6">
            <a:extLst>
              <a:ext uri="{FF2B5EF4-FFF2-40B4-BE49-F238E27FC236}">
                <a16:creationId xmlns:a16="http://schemas.microsoft.com/office/drawing/2014/main" id="{FDB8AA24-CCD2-71EB-7AE1-666EAFC28771}"/>
              </a:ext>
            </a:extLst>
          </p:cNvPr>
          <p:cNvSpPr>
            <a:spLocks noGrp="1"/>
          </p:cNvSpPr>
          <p:nvPr>
            <p:ph type="body" sz="quarter" idx="12"/>
          </p:nvPr>
        </p:nvSpPr>
        <p:spPr>
          <a:xfrm>
            <a:off x="394287" y="2000838"/>
            <a:ext cx="7176945" cy="3920345"/>
          </a:xfrm>
        </p:spPr>
        <p:txBody>
          <a:bodyPr/>
          <a:lstStyle/>
          <a:p>
            <a:pPr marL="514350" indent="-514350">
              <a:lnSpc>
                <a:spcPct val="114000"/>
              </a:lnSpc>
              <a:spcBef>
                <a:spcPts val="1200"/>
              </a:spcBef>
              <a:buFont typeface="+mj-lt"/>
              <a:buAutoNum type="arabicPeriod"/>
            </a:pPr>
            <a:r>
              <a:rPr lang="en-GB"/>
              <a:t>Look for the ‘Pay or Transfer’ option</a:t>
            </a:r>
          </a:p>
          <a:p>
            <a:pPr marL="514350" indent="-514350">
              <a:lnSpc>
                <a:spcPct val="114000"/>
              </a:lnSpc>
              <a:spcBef>
                <a:spcPts val="1200"/>
              </a:spcBef>
              <a:buFont typeface="+mj-lt"/>
              <a:buAutoNum type="arabicPeriod"/>
            </a:pPr>
            <a:r>
              <a:rPr lang="en-GB"/>
              <a:t>Pick the account you want to pay from</a:t>
            </a:r>
          </a:p>
          <a:p>
            <a:pPr marL="514350" indent="-514350">
              <a:lnSpc>
                <a:spcPct val="114000"/>
              </a:lnSpc>
              <a:spcBef>
                <a:spcPts val="1200"/>
              </a:spcBef>
              <a:buFont typeface="+mj-lt"/>
              <a:buAutoNum type="arabicPeriod"/>
            </a:pPr>
            <a:r>
              <a:rPr lang="en-GB"/>
              <a:t>Pick or set up your payee</a:t>
            </a:r>
          </a:p>
          <a:p>
            <a:pPr marL="514350" indent="-514350">
              <a:lnSpc>
                <a:spcPct val="114000"/>
              </a:lnSpc>
              <a:spcBef>
                <a:spcPts val="1200"/>
              </a:spcBef>
              <a:buFont typeface="+mj-lt"/>
              <a:buAutoNum type="arabicPeriod"/>
            </a:pPr>
            <a:r>
              <a:rPr lang="en-GB"/>
              <a:t>Type in the amount and date</a:t>
            </a:r>
          </a:p>
          <a:p>
            <a:pPr marL="514350" indent="-514350">
              <a:lnSpc>
                <a:spcPct val="114000"/>
              </a:lnSpc>
              <a:spcBef>
                <a:spcPts val="1200"/>
              </a:spcBef>
              <a:buFont typeface="+mj-lt"/>
              <a:buAutoNum type="arabicPeriod"/>
            </a:pPr>
            <a:r>
              <a:rPr lang="en-GB"/>
              <a:t>Is this a regular payment?</a:t>
            </a:r>
          </a:p>
          <a:p>
            <a:pPr marL="514350" indent="-514350">
              <a:lnSpc>
                <a:spcPct val="114000"/>
              </a:lnSpc>
              <a:spcBef>
                <a:spcPts val="1200"/>
              </a:spcBef>
              <a:buFont typeface="+mj-lt"/>
              <a:buAutoNum type="arabicPeriod"/>
            </a:pPr>
            <a:r>
              <a:rPr lang="en-GB"/>
              <a:t>Check and confirm</a:t>
            </a:r>
          </a:p>
        </p:txBody>
      </p:sp>
    </p:spTree>
    <p:extLst>
      <p:ext uri="{BB962C8B-B14F-4D97-AF65-F5344CB8AC3E}">
        <p14:creationId xmlns:p14="http://schemas.microsoft.com/office/powerpoint/2010/main" val="143933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296b18e-8234-4d94-91b1-3ed3998a7eb5">
      <Terms xmlns="http://schemas.microsoft.com/office/infopath/2007/PartnerControls"/>
    </lcf76f155ced4ddcb4097134ff3c332f>
    <TaxCatchAll xmlns="a26ea033-2852-474a-8cc8-30d2b3b4aa0f" xsi:nil="true"/>
    <_ip_UnifiedCompliancePolicyUIAction xmlns="http://schemas.microsoft.com/sharepoint/v3" xsi:nil="true"/>
    <_ip_UnifiedCompliancePolicyProperties xmlns="http://schemas.microsoft.com/sharepoint/v3" xsi:nil="true"/>
    <SharedWithUsers xmlns="a26ea033-2852-474a-8cc8-30d2b3b4aa0f">
      <UserInfo>
        <DisplayName>Williams, Nicola ((Group Customer Inclusion))</DisplayName>
        <AccountId>20</AccountId>
        <AccountType/>
      </UserInfo>
      <UserInfo>
        <DisplayName>Holmes, Em (Group Customer Inclusion)</DisplayName>
        <AccountId>31</AccountId>
        <AccountType/>
      </UserInfo>
      <UserInfo>
        <DisplayName>O'Connell, Lauren ((Group Customer Inclusion))</DisplayName>
        <AccountId>424</AccountId>
        <AccountType/>
      </UserInfo>
      <UserInfo>
        <DisplayName>Brady, Claire (Group Customer Inclusion)</DisplayName>
        <AccountId>184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41D776-5206-40EC-828D-6A86C2E090FE}">
  <ds:schemaRefs>
    <ds:schemaRef ds:uri="http://schemas.microsoft.com/sharepoint/v3/contenttype/forms"/>
  </ds:schemaRefs>
</ds:datastoreItem>
</file>

<file path=customXml/itemProps2.xml><?xml version="1.0" encoding="utf-8"?>
<ds:datastoreItem xmlns:ds="http://schemas.openxmlformats.org/officeDocument/2006/customXml" ds:itemID="{4DDBFF71-83EB-4B6E-8E2C-BBB1A0E3D126}">
  <ds:schemaRefs>
    <ds:schemaRef ds:uri="http://purl.org/dc/elements/1.1/"/>
    <ds:schemaRef ds:uri="http://purl.org/dc/dcmitype/"/>
    <ds:schemaRef ds:uri="8296b18e-8234-4d94-91b1-3ed3998a7eb5"/>
    <ds:schemaRef ds:uri="http://schemas.microsoft.com/office/infopath/2007/PartnerControls"/>
    <ds:schemaRef ds:uri="http://schemas.microsoft.com/sharepoint/v3"/>
    <ds:schemaRef ds:uri="http://schemas.openxmlformats.org/package/2006/metadata/core-properties"/>
    <ds:schemaRef ds:uri="http://schemas.microsoft.com/office/2006/documentManagement/types"/>
    <ds:schemaRef ds:uri="http://www.w3.org/XML/1998/namespace"/>
    <ds:schemaRef ds:uri="a26ea033-2852-474a-8cc8-30d2b3b4aa0f"/>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D0635722-FE83-4DDC-9891-0D6E00BAEF04}">
  <ds:schemaRefs>
    <ds:schemaRef ds:uri="8296b18e-8234-4d94-91b1-3ed3998a7eb5"/>
    <ds:schemaRef ds:uri="a26ea033-2852-474a-8cc8-30d2b3b4aa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7bc792f8-6d75-423a-9981-629281829092}"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4635</Words>
  <Application>Microsoft Office PowerPoint</Application>
  <PresentationFormat>Widescreen</PresentationFormat>
  <Paragraphs>282</Paragraphs>
  <Slides>20</Slides>
  <Notes>20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20</vt:i4>
      </vt:variant>
    </vt:vector>
  </HeadingPairs>
  <TitlesOfParts>
    <vt:vector size="34" baseType="lpstr">
      <vt:lpstr>Wingdings</vt:lpstr>
      <vt:lpstr>Symbol</vt:lpstr>
      <vt:lpstr>Calibri</vt:lpstr>
      <vt:lpstr>Times New Roman</vt:lpstr>
      <vt:lpstr>Lloyds Bank Jack Medium</vt:lpstr>
      <vt:lpstr>Lloyds Bank Jack Light</vt:lpstr>
      <vt:lpstr>Courier New</vt:lpstr>
      <vt:lpstr>Arial</vt:lpstr>
      <vt:lpstr>Helvetica Neue</vt:lpstr>
      <vt:lpstr>Lloyds Bank Jack</vt:lpstr>
      <vt:lpstr>AvenirNext LT Pro Regular</vt:lpstr>
      <vt:lpstr>open_sans</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Em (Group Customer Inclusion)</dc:creator>
  <cp:lastModifiedBy>Finnie, Sinead (Group Corporate Affairs)</cp:lastModifiedBy>
  <cp:revision>6</cp:revision>
  <cp:lastPrinted>2023-08-30T17:26:52Z</cp:lastPrinted>
  <dcterms:created xsi:type="dcterms:W3CDTF">2023-08-16T10:45:07Z</dcterms:created>
  <dcterms:modified xsi:type="dcterms:W3CDTF">2025-05-21T13:34:29Z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Theme:8</vt:lpwstr>
  </property>
  <property fmtid="{D5CDD505-2E9C-101B-9397-08002B2CF9AE}" pid="3" name="ClassificationContentMarkingHeaderText">
    <vt:lpwstr>Classification: Limited</vt:lpwstr>
  </property>
  <property fmtid="{D5CDD505-2E9C-101B-9397-08002B2CF9AE}" pid="4" name="ContentTypeId">
    <vt:lpwstr>0x010100544CB9857E5E2A4892872DEF097EB12C</vt:lpwstr>
  </property>
  <property fmtid="{D5CDD505-2E9C-101B-9397-08002B2CF9AE}" pid="5" name="MediaServiceImageTags">
    <vt:lpwstr/>
  </property>
</Properties>
</file>