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81" r:id="rId5"/>
  </p:sldMasterIdLst>
  <p:notesMasterIdLst>
    <p:notesMasterId r:id="rId25"/>
  </p:notesMasterIdLst>
  <p:handoutMasterIdLst>
    <p:handoutMasterId r:id="rId26"/>
  </p:handoutMasterIdLst>
  <p:sldIdLst>
    <p:sldId id="281" r:id="rId6"/>
    <p:sldId id="289" r:id="rId7"/>
    <p:sldId id="282" r:id="rId8"/>
    <p:sldId id="288" r:id="rId9"/>
    <p:sldId id="271" r:id="rId10"/>
    <p:sldId id="272" r:id="rId11"/>
    <p:sldId id="273" r:id="rId12"/>
    <p:sldId id="274" r:id="rId13"/>
    <p:sldId id="275" r:id="rId14"/>
    <p:sldId id="286" r:id="rId15"/>
    <p:sldId id="277" r:id="rId16"/>
    <p:sldId id="278" r:id="rId17"/>
    <p:sldId id="283" r:id="rId18"/>
    <p:sldId id="284" r:id="rId19"/>
    <p:sldId id="285" r:id="rId20"/>
    <p:sldId id="279" r:id="rId21"/>
    <p:sldId id="287" r:id="rId22"/>
    <p:sldId id="290" r:id="rId23"/>
    <p:sldId id="291" r:id="rId24"/>
  </p:sldIdLst>
  <p:sldSz cx="12192000" cy="6858000"/>
  <p:notesSz cx="6858000" cy="9144000"/>
  <p:embeddedFontLst>
    <p:embeddedFont>
      <p:font typeface="Lloyds Bank Jack" panose="02000503040000020004" pitchFamily="50" charset="0"/>
      <p:regular r:id="rId27"/>
      <p:bold r:id="rId28"/>
      <p:italic r:id="rId29"/>
      <p:boldItalic r:id="rId30"/>
    </p:embeddedFont>
    <p:embeddedFont>
      <p:font typeface="Lloyds Bank Jack Light" panose="02000503040000020004" pitchFamily="50" charset="0"/>
      <p:regular r:id="rId31"/>
      <p:italic r:id="rId32"/>
    </p:embeddedFont>
    <p:embeddedFont>
      <p:font typeface="Lloyds Bank Jack Medium" panose="02000606060000020004" pitchFamily="50"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HlRxjcUk2JVC/3jx5Caw==" hashData="+zU7h8QJ42aIa5RzDykJHk4TgotoRReXydZHv4nruLtrFb7FM9XSadJn1fd52PbDwGEJehFYyvU75g0oWXA9p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BD1F5F-381C-5B3F-626F-EFE170E9BC0C}" name="Franklin, Chris (Customer Inclusion, Customer Channels)" initials="FC" userId="S::chris.franklin@lloydsbanking.com::826ee402-fbdb-4034-a7c7-db309b41606d" providerId="AD"/>
  <p188:author id="{D166ADA9-AF04-E283-5A99-A5910D57E2C5}" name="Michael Osborne" initials="" userId="S::mike@upskilldigital.com::9c0de20d-36c4-4497-93c0-fd6961c417d7" providerId="AD"/>
  <p188:author id="{865A1CD2-5D88-1B70-DA30-1BDDB54B120C}" name="Franklin, Chris (Customer Inclusion, Customer Channels)" initials="CF"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24731"/>
    <a:srgbClr val="006A4D"/>
    <a:srgbClr val="CC00CC"/>
    <a:srgbClr val="3232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6353F-2934-4E5C-8C45-826532D16304}" v="2" dt="2024-04-24T14:03:21.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3961" autoAdjust="0"/>
  </p:normalViewPr>
  <p:slideViewPr>
    <p:cSldViewPr snapToGrid="0" showGuides="1">
      <p:cViewPr varScale="1">
        <p:scale>
          <a:sx n="48" d="100"/>
          <a:sy n="48" d="100"/>
        </p:scale>
        <p:origin x="2958" y="54"/>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font" Target="fonts/font8.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4CAC86-20BE-9AEB-1606-D38D62D67E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0BBF86-CD31-7916-BDDB-3D263A220C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6A6166-586A-5345-A6F2-2F2645122A24}" type="datetimeFigureOut">
              <a:rPr lang="en-US" smtClean="0"/>
              <a:t>5/14/2024</a:t>
            </a:fld>
            <a:endParaRPr lang="en-US"/>
          </a:p>
        </p:txBody>
      </p:sp>
      <p:sp>
        <p:nvSpPr>
          <p:cNvPr id="4" name="Footer Placeholder 3">
            <a:extLst>
              <a:ext uri="{FF2B5EF4-FFF2-40B4-BE49-F238E27FC236}">
                <a16:creationId xmlns:a16="http://schemas.microsoft.com/office/drawing/2014/main" id="{34925D9D-1491-3C2F-3291-055385BDB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6097C5-9136-B344-9521-A1DB1458BB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FA3876-0DF2-E143-86FD-F0484958282D}" type="slidenum">
              <a:rPr lang="en-US" smtClean="0"/>
              <a:t>‹#›</a:t>
            </a:fld>
            <a:endParaRPr lang="en-US"/>
          </a:p>
        </p:txBody>
      </p:sp>
    </p:spTree>
    <p:extLst>
      <p:ext uri="{BB962C8B-B14F-4D97-AF65-F5344CB8AC3E}">
        <p14:creationId xmlns:p14="http://schemas.microsoft.com/office/powerpoint/2010/main" val="3947557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45E34-29FC-4797-9C29-5F23DD7C4D43}" type="datetimeFigureOut">
              <a:rPr lang="en-GB" smtClean="0"/>
              <a:t>14/05/2024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EBF41-136C-406D-8E2D-B112DBFA8C1A}" type="slidenum">
              <a:rPr lang="en-GB" smtClean="0"/>
              <a:t>‹#›</a:t>
            </a:fld>
            <a:endParaRPr lang="en-GB"/>
          </a:p>
        </p:txBody>
      </p:sp>
    </p:spTree>
    <p:extLst>
      <p:ext uri="{BB962C8B-B14F-4D97-AF65-F5344CB8AC3E}">
        <p14:creationId xmlns:p14="http://schemas.microsoft.com/office/powerpoint/2010/main" val="428211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20000"/>
              </a:lnSpc>
              <a:buFont typeface="Symbol" pitchFamily="2" charset="2"/>
              <a:buChar char=""/>
            </a:pPr>
            <a:r>
              <a:rPr lang="en-GB" sz="1800" b="1" dirty="0">
                <a:solidFill>
                  <a:srgbClr val="313233"/>
                </a:solidFill>
                <a:latin typeface="Lloyds Bank Jack Light"/>
                <a:ea typeface="Arial" panose="020B0604020202020204" pitchFamily="34" charset="0"/>
                <a:cs typeface="Arial" panose="020B0604020202020204" pitchFamily="34" charset="0"/>
              </a:rPr>
              <a:t>Open websites prior to the session: </a:t>
            </a:r>
          </a:p>
          <a:p>
            <a:pPr>
              <a:lnSpc>
                <a:spcPct val="120000"/>
              </a:lnSpc>
            </a:pPr>
            <a:r>
              <a:rPr lang="en-GB" sz="1800" b="1" dirty="0">
                <a:solidFill>
                  <a:srgbClr val="313233"/>
                </a:solidFill>
                <a:latin typeface="Lloyds Bank Jack Light"/>
                <a:ea typeface="Arial" panose="020B0604020202020204" pitchFamily="34" charset="0"/>
                <a:cs typeface="Arial" panose="020B0604020202020204" pitchFamily="34" charset="0"/>
              </a:rPr>
              <a:t> (local council website); other local services sites – think about your learners, the type of services they might access offline currently and the services that are local to them and have a website / app </a:t>
            </a:r>
          </a:p>
          <a:p>
            <a:pPr marL="342900" lvl="0" indent="-342900">
              <a:lnSpc>
                <a:spcPct val="120000"/>
              </a:lnSpc>
              <a:buFont typeface="Symbol" pitchFamily="2" charset="2"/>
              <a:buChar char=""/>
            </a:pPr>
            <a:r>
              <a:rPr lang="en-GB" sz="1800" b="1" dirty="0">
                <a:solidFill>
                  <a:srgbClr val="313233"/>
                </a:solidFill>
                <a:effectLst/>
                <a:latin typeface="Lloyds Bank Jack Light"/>
                <a:ea typeface="Arial" panose="020B0604020202020204" pitchFamily="34" charset="0"/>
                <a:cs typeface="Arial" panose="020B0604020202020204" pitchFamily="34" charset="0"/>
              </a:rPr>
              <a:t>Check what Wi-Fi network is available, its name and any password required; write up / make available to the learners</a:t>
            </a:r>
            <a:endParaRPr lang="en-GB" dirty="0">
              <a:latin typeface="Lloyds Bank Jack Light"/>
            </a:endParaRPr>
          </a:p>
          <a:p>
            <a:pPr marL="342900" lvl="0" indent="-342900">
              <a:lnSpc>
                <a:spcPct val="120000"/>
              </a:lnSpc>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Welcome people into the room</a:t>
            </a:r>
          </a:p>
          <a:p>
            <a:pPr marL="342900" lvl="0" indent="-342900">
              <a:lnSpc>
                <a:spcPct val="120000"/>
              </a:lnSpc>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Introduce yourself</a:t>
            </a:r>
          </a:p>
          <a:p>
            <a:pPr marL="342900" lvl="0" indent="-342900">
              <a:lnSpc>
                <a:spcPct val="120000"/>
              </a:lnSpc>
              <a:spcAft>
                <a:spcPts val="1200"/>
              </a:spcAft>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Make sure everyone is comfortable</a:t>
            </a:r>
          </a:p>
          <a:p>
            <a:pPr marL="342900" lvl="0" indent="-342900">
              <a:lnSpc>
                <a:spcPct val="120000"/>
              </a:lnSpc>
              <a:spcAft>
                <a:spcPts val="1200"/>
              </a:spcAft>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Go to the next slide when you’re ready to start the lesson</a:t>
            </a:r>
            <a:r>
              <a:rPr lang="en-GB" b="1" dirty="0">
                <a:effectLst/>
              </a:rPr>
              <a:t> </a:t>
            </a:r>
            <a:endParaRPr lang="en-GB" sz="12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Demo how to search by company name or type of service (e.g., for hairdressers, cinemas, gyms, or restaurants) and encourage learners to try this for themselves. Optional follow-up: if they find a particular site that they think they’ll use again, encourage them to ‘star’ or ‘bookmark’ that site</a:t>
            </a:r>
          </a:p>
          <a:p>
            <a:pPr marL="457200" indent="-228600">
              <a:lnSpc>
                <a:spcPct val="120000"/>
              </a:lnSpc>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Enter the name of the business you're looking for in the search bar</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Sometimes, you might not know the name of the business you are looking for. Other times, you might want to find things like a local hairdresser, restaurant, or gym close to where you are. To do this, you can type what you're looking for and add 'near me' at the end. For example, 'find a hairdresser near me' or 'restaurants near me.' This tells your device to look for these places in your current location</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When you do this search, you'll see a list of businesses or places that match what you have typed. You can also see where they are on a map. This can be handy if you're not familiar with the area or just want to see what's near you</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To learn more about a specific business, all you need to do is tap or click on it. You'll see more details like their address, contact information, and even reviews from other people. This can help you decide if it's the right place for you</a:t>
            </a:r>
            <a:endParaRPr lang="en-GB" sz="1800" i="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'Near me' searches make it easy to find what you need, right where you are, without having to travel far. It's like having a local guide at your fingertips</a:t>
            </a:r>
            <a:r>
              <a:rPr lang="en-GB" sz="2800" dirty="0">
                <a:effectLst/>
              </a:rPr>
              <a:t> </a:t>
            </a:r>
            <a:endParaRPr lang="en-GB" b="0" dirty="0"/>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2425481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Let's see how to use apps and websites to find what you need</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First, you'll want to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download the app</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(if it's available) or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visit the website</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on your device. To do this, go to the app store and search for the app, or open your web browser and type in the website's address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Once you're on the app or website, you'll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see options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for what they offer. To find what you're looking for, you can usually use a menu, tabs, or a search bar</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Next, when you've found what you want, it's time to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book or order</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You should see a button that says something like 'Book Now' or 'Order.' Click or tap on that</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might need to provide some details. It could be as simple as picking the date and time you want or choosing from a list of services they offer. If there's a payment involved, you'll be asked to do that as well</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rabicPeriod"/>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After you've done that, you can expect a message telling you your order has been received. This might be a text message, an email, or a message within the app</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 it's about just a few things: finding, selecting, giving some info, and then waiting for that confirmation</a:t>
            </a:r>
            <a:r>
              <a:rPr lang="en-GB" sz="2800" dirty="0">
                <a:effectLst/>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Once you’ve gone through the generic steps, ask for suggestions of things the learners book locally that they may currently do by phone or in person (e.g. takeaway / restaurant booking, hair or eye test appointment, gym session or cinema tickets etc). Encourage them to explore the online (web / app) alternative and / or pick one of their suggestions and demo the process of booking online</a:t>
            </a:r>
            <a:endParaRPr lang="en-GB" b="0" dirty="0"/>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2034282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20000"/>
              </a:lnSpc>
              <a:spcBef>
                <a:spcPts val="0"/>
              </a:spcBef>
              <a:spcAft>
                <a:spcPts val="0"/>
              </a:spcAft>
              <a:buClrTx/>
              <a:buSzTx/>
              <a:buFontTx/>
              <a:buNone/>
              <a:tabLst/>
              <a:defRP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Show examples of local council websites and the services they offer online (can be done as a demo; encourage learners to follow / explore)</a:t>
            </a:r>
          </a:p>
          <a:p>
            <a:pPr marL="457200" indent="-228600">
              <a:lnSpc>
                <a:spcPct val="120000"/>
              </a:lnSpc>
            </a:pPr>
            <a:endPar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talk about using your local council's website. This can be a helpful place for various services, and I'll guide you through it:</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First,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visit your local council's website</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You can do this by typing in your council's name or 'website' into your web browser</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Once you're there, you'll want to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find the service you need</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Most council websites have a menu or tabs that help you navigate. You'll see things like 'Pay Bills' or 'Report Issues.' Just click on the one that matches what you're looking for</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rabicPeriod"/>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When you've found the service you need, you'll usually see an option to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'Make Your Request</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(or something similar). This part is like filling out a form. You'll need to give them your details, like your name and address, and describe what you need. It's quite straightforward, and if you ever get stuck, they often have help sections that you can check</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 short, it’s about visiting the website, finding the right service, and making your request by filling in a form</a:t>
            </a:r>
            <a:r>
              <a:rPr lang="en-GB" sz="2800" dirty="0">
                <a:effectLst/>
              </a:rPr>
              <a:t> </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4200134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now explore how to access health services online. It's a handy way to manage your health needs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can access services from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local health providers</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like your GP, optician, or dentist, online. This means you can find these services, book appointments, and even order your prescriptions from the comfort of your own home (or wherever you are)</a:t>
            </a: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And when you're looking for reliable information about specific health conditions or symptoms, the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NHS websites and apps</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are a great place to go. They're trusted sources that provide information, health advice, and details about local hospitals and other</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services</a:t>
            </a:r>
            <a:endParaRPr lang="en-GB" sz="180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a:p>
        </p:txBody>
      </p:sp>
    </p:spTree>
    <p:extLst>
      <p:ext uri="{BB962C8B-B14F-4D97-AF65-F5344CB8AC3E}">
        <p14:creationId xmlns:p14="http://schemas.microsoft.com/office/powerpoint/2010/main" val="3556272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20000"/>
              </a:lnSpc>
              <a:spcBef>
                <a:spcPts val="0"/>
              </a:spcBef>
              <a:spcAft>
                <a:spcPts val="0"/>
              </a:spcAft>
              <a:buClrTx/>
              <a:buSzTx/>
              <a:buFontTx/>
              <a:buNone/>
              <a:tabLst/>
              <a:defRP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Demonstrate how to access local health services, e.g., GPs, opticians, dentists – to find a local service, appointment-booking, prescription ordering etc. Again, it may help to first ask what local services they currently book by phone / in person and use these examples to demo / encourage exploration</a:t>
            </a:r>
          </a:p>
          <a:p>
            <a:pPr marL="457200" indent="-228600">
              <a:lnSpc>
                <a:spcPct val="120000"/>
              </a:lnSpc>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Accessing local health services online is about making your health needs more convenient</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To start, you can either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visit the website or download the app</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for your local health services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Once you're there, you'll want to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see what services they offer</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This includes checking their opening hours and contact information, which can be really useful</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rabicPeriod"/>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When you need to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book an appointment or order a prescription</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can be as simple as clicking the right options on the website or app. Choose what you need, confirm it, and you're all set. They'll usually send you a confirmation, like a text or email, so you know where you stand</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Don't forget, you can (use ‘near me’ searches to) explore different healthcare providers in your area to find the one that suits you best</a:t>
            </a:r>
            <a:r>
              <a:rPr lang="en-GB" sz="2800" dirty="0">
                <a:effectLst/>
              </a:rPr>
              <a:t> </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2836504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Demonstrate NHS websites and apps (UK-wide / country-specific) – to find information about medical conditions, health advice, local hospitals and other healthcare services. A good example to use is: search ‘</a:t>
            </a:r>
            <a:r>
              <a:rPr lang="en-GB" sz="1800" b="1" dirty="0"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nhs</a:t>
            </a: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from browser; go to the </a:t>
            </a:r>
            <a:r>
              <a:rPr lang="en-GB" sz="1800" b="1" dirty="0"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nhs</a:t>
            </a: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website; use their search bar to type </a:t>
            </a: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 ‘arm’; </a:t>
            </a: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view result; select ‘elbow and arm pain’ </a:t>
            </a:r>
          </a:p>
          <a:p>
            <a:pPr marL="457200" indent="-228600">
              <a:lnSpc>
                <a:spcPct val="120000"/>
              </a:lnSpc>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Finally, let's explore the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NHS websites and apps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They're a reliable source for all things health-related</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First off, you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can find information on health conditions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The NHS is generally the best place to look up symptoms or conditions you might be worried about. You can be sure the information here comes from trusted healthcare experts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can also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get general health advice</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including what to do when you're not sure how to handle a health issue. The 111.nhs.uk site is helpful for this. It provides help when you it but aren't sure what to do</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Now, if you're looking for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local or UK healthcare services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you're in the right place. You can find a GP, see where you can get a flu jab, or manage appointments for treatments or procedures through their e-Referral service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Don't forget to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create your NHS account</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It's your key to accessing certain services. To set it up, you'll need your NHS number (if you know it), along with your name, address, and date of birth. This account can link to other services like prescription providers, your GP, and your health records. It's all about making your healthcare management easier</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spcAft>
                <a:spcPts val="12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(If you haven’t already) do a ‘follow-me’ demo on how to access local/NHS health services online and save them as a favourite</a:t>
            </a:r>
            <a:r>
              <a:rPr lang="en-GB" b="1" dirty="0">
                <a:effectLst/>
              </a:rPr>
              <a:t> </a:t>
            </a: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1015834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take a moment to reflect on what you've accomplished today</a:t>
            </a:r>
            <a:endParaRPr lang="en-GB" sz="11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We've explored various online services, from booking local appointments to accessing health information</a:t>
            </a:r>
            <a:endParaRPr lang="en-GB" sz="11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should now be able to</a:t>
            </a:r>
            <a:endParaRPr lang="en-GB" sz="11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List services you can book online</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Understand how to find and book local services through different platforms</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Discover how to access health services online</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 best way to learn is by doing. Try out what you've learned in this lesson</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endPar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endPar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Prompt for any questions or feedback. Check their level of confidence in doing these in future, ask what they found most useful, anything they’d like to know more about (or to go through again before the lesson ends) and where they think they’ll need more practice</a:t>
            </a:r>
            <a:endParaRPr lang="en-GB" sz="14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171450" indent="-171450" algn="l" defTabSz="914400" rtl="0" eaLnBrk="1" latinLnBrk="0" hangingPunct="1">
              <a:lnSpc>
                <a:spcPct val="120000"/>
              </a:lnSpc>
              <a:buFont typeface="Arial" panose="020B0604020202020204" pitchFamily="34" charset="0"/>
              <a:buChar char="•"/>
            </a:pPr>
            <a:r>
              <a:rPr lang="en-GB" sz="1200" i="1" kern="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need further assistance or want to explore more, visit our Academy site. Specifically, check out the 'Introduction to Online Services' and 'Managing Your Healthcare Online' lessons</a:t>
            </a:r>
            <a:r>
              <a:rPr lang="en-GB" sz="1200" i="1" kern="1200" dirty="0">
                <a:solidFill>
                  <a:srgbClr val="313233"/>
                </a:solidFill>
                <a:effectLst/>
                <a:latin typeface="Lloyds Bank Jack Light" panose="02000503040000020004" pitchFamily="2" charset="77"/>
                <a:cs typeface="Arial" panose="020B0604020202020204" pitchFamily="34" charset="0"/>
              </a:rPr>
              <a:t> </a:t>
            </a: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a:p>
          <a:p>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a:p>
        </p:txBody>
      </p:sp>
    </p:spTree>
    <p:extLst>
      <p:ext uri="{BB962C8B-B14F-4D97-AF65-F5344CB8AC3E}">
        <p14:creationId xmlns:p14="http://schemas.microsoft.com/office/powerpoint/2010/main" val="1632016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20000"/>
              </a:lnSpc>
              <a:buFont typeface="Symbol" panose="05050102010706020507" pitchFamily="18" charset="2"/>
              <a:buNone/>
            </a:pPr>
            <a:r>
              <a:rPr lang="en-GB" sz="1800" dirty="0">
                <a:solidFill>
                  <a:srgbClr val="313233"/>
                </a:solidFill>
                <a:effectLst/>
                <a:latin typeface="Lloyds Bank Jack" panose="02000503040000020004" pitchFamily="50" charset="0"/>
                <a:ea typeface="Arial" panose="020B0604020202020204" pitchFamily="34" charset="0"/>
                <a:cs typeface="Arial" panose="020B0604020202020204" pitchFamily="34" charset="0"/>
              </a:rPr>
              <a:t>Trainer notes</a:t>
            </a:r>
          </a:p>
          <a:p>
            <a:pPr marL="342900" lvl="0" indent="-342900">
              <a:lnSpc>
                <a:spcPct val="120000"/>
              </a:lnSpc>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We have plenty of </a:t>
            </a:r>
            <a:r>
              <a:rPr lang="en-GB" sz="1800" b="1"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online resources</a:t>
            </a:r>
            <a:r>
              <a:rPr lang="en-GB" sz="1800"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to help you as you continue learning</a:t>
            </a:r>
            <a:endParaRPr lang="en-GB" sz="1800"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20000"/>
              </a:lnSpc>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To find these resources, you can </a:t>
            </a:r>
            <a:r>
              <a:rPr lang="en-GB" sz="1800" b="1"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visit our website</a:t>
            </a:r>
            <a:r>
              <a:rPr lang="en-GB" sz="1800"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You can either search for "Lloyds Bank Academy get started online" in your browser, or if you're using a smartphone, use the camera to scan the </a:t>
            </a:r>
            <a:r>
              <a:rPr lang="en-GB" sz="1800" b="1"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QR code</a:t>
            </a:r>
            <a:r>
              <a:rPr lang="en-GB" sz="1800"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on the screen. It's like a digital shortcut that takes you straight to the webpage</a:t>
            </a:r>
            <a:endParaRPr lang="en-GB" sz="1800"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20000"/>
              </a:lnSpc>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Don't forget to </a:t>
            </a:r>
            <a:r>
              <a:rPr lang="en-GB" sz="1800" b="1"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save our website as a favourite</a:t>
            </a:r>
            <a:r>
              <a:rPr lang="en-GB" sz="1800"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so you can easily find it in the future</a:t>
            </a:r>
            <a:endParaRPr lang="en-GB" sz="1800"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If you ever need one-to-one support, remember that we have a Digital Helpline ready to help you</a:t>
            </a:r>
            <a:endParaRPr lang="en-GB" sz="1800"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a:lnSpc>
                <a:spcPct val="107000"/>
              </a:lnSpc>
              <a:spcAft>
                <a:spcPts val="800"/>
              </a:spcAft>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if appropriate, do a ‘follow-me’ demo to search for the Academy page and save it as a favourite</a:t>
            </a:r>
            <a:r>
              <a:rPr lang="en-GB" sz="1800" b="1" dirty="0">
                <a:effectLst/>
              </a:rPr>
              <a:t> </a:t>
            </a:r>
          </a:p>
          <a:p>
            <a:endParaRPr lang="en-GB" sz="1800" b="1" dirty="0">
              <a:effectLs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Thanks for attending today’s session. Don’t forget, if you feel you need more one-to-one support, you can call our Digital Helpline </a:t>
            </a:r>
            <a:endParaRPr lang="en-GB" sz="1800"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55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90452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it is not, then welcome people to the lesson</a:t>
            </a:r>
          </a:p>
          <a:p>
            <a:pPr marL="457200" indent="-228600">
              <a:lnSpc>
                <a:spcPct val="120000"/>
              </a:lnSpc>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Welcome to today’s lesson on accessing local services online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My name is _ and I’m here to help you today</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We're excited to be here with you as you start to access and book services online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 want to make this learning experience practical, relatable, and, most importantly, helpful to you</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 the room (or virtually) we also have [Any Co-Presenter's Name] who is here to help you during this session</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457200" indent="-228600">
              <a:lnSpc>
                <a:spcPct val="120000"/>
              </a:lnSpc>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for small groups / virtual sessions, learners could introduce themselves at this point</a:t>
            </a:r>
          </a:p>
          <a:p>
            <a:pPr marL="457200" indent="-228600">
              <a:lnSpc>
                <a:spcPct val="120000"/>
              </a:lnSpc>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 in today’s session, we'll help you discover the different types of services that you can access online and to be able to complete the required information to access or book these services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have your device with you, we’ll help you through the steps as you go</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don’t have a device with you today, you can still learn what you can do when you use it next</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endParaRPr lang="en-GB" sz="1800" i="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 us know if we’re going too quickly, too slowly, or if you need a break. We want you to get the most out of today, so I’ll be guided by you</a:t>
            </a:r>
            <a:r>
              <a:rPr lang="en-GB" dirty="0">
                <a:effectLst/>
              </a:rPr>
              <a:t> </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Before we begin, here’s a </a:t>
            </a:r>
            <a:r>
              <a:rPr lang="en-GB" sz="1800" i="1" dirty="0"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few tips on how to get the most from this session</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we mention any resources during the session, we’ll share these with you at the end</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 want this lesson to be as interactive as possible, so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we’ll be asking questions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as we go along – and we want you to ask lots of questions, too!</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indent="-342900" algn="just">
              <a:lnSpc>
                <a:spcPct val="114999"/>
              </a:lnSpc>
              <a:buFont typeface="Symbol" pitchFamily="2" charset="2"/>
              <a:buChar char=""/>
            </a:pPr>
            <a:r>
              <a:rPr lang="en-GB" sz="1800" i="1" dirty="0">
                <a:solidFill>
                  <a:srgbClr val="313233"/>
                </a:solidFill>
                <a:latin typeface="Lloyds Bank Jack Light"/>
                <a:ea typeface="Arial" panose="020B0604020202020204" pitchFamily="34" charset="0"/>
                <a:cs typeface="Arial" panose="020B0604020202020204" pitchFamily="34" charset="0"/>
              </a:rPr>
              <a:t>For this session, I'll be mostly asking for your own ideas, thoughts and suggestions. So think about your own experiences, and where you think online access might be an option</a:t>
            </a:r>
          </a:p>
          <a:p>
            <a:pPr marL="342900" lvl="0" indent="-342900" algn="just">
              <a:lnSpc>
                <a:spcPct val="115000"/>
              </a:lnSpc>
              <a:buFont typeface="Symbol" pitchFamily="2" charset="2"/>
              <a:buChar char=""/>
            </a:pPr>
            <a:r>
              <a:rPr lang="en-GB" sz="1800" i="1" dirty="0">
                <a:solidFill>
                  <a:srgbClr val="313233"/>
                </a:solidFill>
                <a:effectLst/>
                <a:latin typeface="Lloyds Bank Jack Light"/>
                <a:ea typeface="Arial" panose="020B0604020202020204" pitchFamily="34" charset="0"/>
                <a:cs typeface="Arial" panose="020B0604020202020204" pitchFamily="34" charset="0"/>
              </a:rPr>
              <a:t>Sometimes we’ll have a short </a:t>
            </a:r>
            <a:r>
              <a:rPr lang="en-GB" sz="1800" b="1" i="1" dirty="0">
                <a:solidFill>
                  <a:srgbClr val="313233"/>
                </a:solidFill>
                <a:effectLst/>
                <a:latin typeface="Lloyds Bank Jack Light"/>
                <a:ea typeface="Arial" panose="020B0604020202020204" pitchFamily="34" charset="0"/>
                <a:cs typeface="Arial" panose="020B0604020202020204" pitchFamily="34" charset="0"/>
              </a:rPr>
              <a:t>discussion </a:t>
            </a:r>
            <a:r>
              <a:rPr lang="en-GB" sz="1800" b="0" i="1" dirty="0">
                <a:solidFill>
                  <a:srgbClr val="313233"/>
                </a:solidFill>
                <a:effectLst/>
                <a:latin typeface="Lloyds Bank Jack Light"/>
                <a:ea typeface="Arial" panose="020B0604020202020204" pitchFamily="34" charset="0"/>
                <a:cs typeface="Arial" panose="020B0604020202020204" pitchFamily="34" charset="0"/>
              </a:rPr>
              <a:t>about what we’re looking at, </a:t>
            </a:r>
            <a:r>
              <a:rPr lang="en-GB" sz="1800" i="1" dirty="0">
                <a:solidFill>
                  <a:srgbClr val="313233"/>
                </a:solidFill>
                <a:effectLst/>
                <a:latin typeface="Lloyds Bank Jack Light"/>
                <a:ea typeface="Arial" panose="020B0604020202020204" pitchFamily="34" charset="0"/>
                <a:cs typeface="Arial" panose="020B0604020202020204" pitchFamily="34" charset="0"/>
              </a:rPr>
              <a:t>or we might move on. It will depend on how we’re doing for time</a:t>
            </a:r>
            <a:endParaRPr lang="en-GB" sz="1800" dirty="0">
              <a:solidFill>
                <a:srgbClr val="313233"/>
              </a:solidFill>
              <a:effectLst/>
              <a:latin typeface="Lloyds Bank Jack Light"/>
              <a:ea typeface="Arial" panose="020B0604020202020204" pitchFamily="34" charset="0"/>
              <a:cs typeface="Arial" panose="020B0604020202020204" pitchFamily="34" charset="0"/>
            </a:endParaRPr>
          </a:p>
          <a:p>
            <a:pPr algn="just">
              <a:lnSpc>
                <a:spcPct val="114999"/>
              </a:lnSpc>
            </a:pPr>
            <a:endParaRPr lang="en-GB" sz="1800" i="1" dirty="0">
              <a:solidFill>
                <a:srgbClr val="313233"/>
              </a:solidFill>
              <a:latin typeface="Lloyds Bank Jack Light"/>
            </a:endParaRPr>
          </a:p>
          <a:p>
            <a:pPr lvl="0" algn="just" fontAlgn="base"/>
            <a:r>
              <a:rPr lang="en-GB" sz="2800" b="1" i="0" u="none" strike="noStrike" dirty="0">
                <a:solidFill>
                  <a:srgbClr val="313233"/>
                </a:solidFill>
                <a:effectLst/>
                <a:latin typeface="Lloyds Bank Jack Light" panose="02000503040000020004" pitchFamily="50" charset="0"/>
              </a:rPr>
              <a:t>NOTE FOR VIRTUAL DELIVERY – Encourage people to comment and ask questions in the chat or experiment and try using the emojis. (Describe what an emoji is if needed)</a:t>
            </a:r>
            <a:r>
              <a:rPr lang="en-US" sz="2800" b="0" i="0" dirty="0">
                <a:solidFill>
                  <a:srgbClr val="000000"/>
                </a:solidFill>
                <a:effectLst/>
                <a:latin typeface="Lloyds Bank Jack Light" panose="02000503040000020004" pitchFamily="50" charset="0"/>
              </a:rPr>
              <a:t>​</a:t>
            </a:r>
            <a:r>
              <a:rPr lang="en-GB" sz="2800" b="0" i="0" u="none" strike="noStrike" dirty="0">
                <a:solidFill>
                  <a:srgbClr val="313233"/>
                </a:solidFill>
                <a:effectLst/>
                <a:latin typeface="Lloyds Bank Jack Light" panose="02000503040000020004" pitchFamily="50" charset="0"/>
              </a:rPr>
              <a:t> </a:t>
            </a:r>
            <a:r>
              <a:rPr lang="en-US" sz="2800" b="0" i="0" dirty="0">
                <a:solidFill>
                  <a:srgbClr val="000000"/>
                </a:solidFill>
                <a:effectLst/>
                <a:latin typeface="Lloyds Bank Jack Light" panose="02000503040000020004" pitchFamily="50" charset="0"/>
              </a:rPr>
              <a:t>​</a:t>
            </a:r>
            <a:endParaRPr lang="en-US" sz="2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1" u="none" strike="noStrike" dirty="0">
                <a:solidFill>
                  <a:srgbClr val="313233"/>
                </a:solidFill>
                <a:effectLst/>
                <a:latin typeface="Lloyds Bank Jack Light" panose="02000503040000020004" pitchFamily="50" charset="0"/>
              </a:rPr>
              <a:t>To </a:t>
            </a:r>
            <a:r>
              <a:rPr lang="en-GB" sz="1800" b="1" i="1" u="none" strike="noStrike" dirty="0">
                <a:solidFill>
                  <a:srgbClr val="313233"/>
                </a:solidFill>
                <a:effectLst/>
                <a:latin typeface="Lloyds Bank Jack Light" panose="02000503040000020004" pitchFamily="50" charset="0"/>
              </a:rPr>
              <a:t>comment in the chat</a:t>
            </a:r>
            <a:r>
              <a:rPr lang="en-GB" sz="1800" b="0" i="1" u="none" strike="noStrike" dirty="0">
                <a:solidFill>
                  <a:srgbClr val="313233"/>
                </a:solidFill>
                <a:effectLst/>
                <a:latin typeface="Lloyds Bank Jack Light" panose="02000503040000020004" pitchFamily="50" charset="0"/>
              </a:rPr>
              <a:t>, find the chat box. It’s usually on the side or at the bottom of your screen. Click (or tap) in the chat box, enter your comment, and hit 'Enter' or 'Send.' Your message will then appear in the chat for everyone to see. It's a great way to ask us questions or share your thoughts during our session. So, feel free to chat away!</a:t>
            </a:r>
            <a:r>
              <a:rPr lang="en-GB" sz="1800" b="0" i="0" dirty="0">
                <a:solidFill>
                  <a:srgbClr val="000000"/>
                </a:solidFill>
                <a:effectLst/>
                <a:latin typeface="Lloyds Bank Jack Light" panose="02000503040000020004" pitchFamily="50" charset="0"/>
              </a:rPr>
              <a:t>​</a:t>
            </a:r>
            <a:endParaRPr lang="en-GB" sz="1800" b="0" i="0" dirty="0">
              <a:solidFill>
                <a:srgbClr val="444444"/>
              </a:solidFill>
              <a:effectLst/>
              <a:latin typeface="Arial" panose="020B0604020202020204" pitchFamily="34" charset="0"/>
            </a:endParaRPr>
          </a:p>
          <a:p>
            <a:pPr marL="285750" indent="-285750" fontAlgn="base">
              <a:buFont typeface="Arial" panose="020B0604020202020204" pitchFamily="34" charset="0"/>
              <a:buChar char="•"/>
            </a:pPr>
            <a:r>
              <a:rPr lang="en-GB" sz="1800" b="0" i="1" u="none" strike="noStrike" dirty="0">
                <a:solidFill>
                  <a:srgbClr val="313233"/>
                </a:solidFill>
                <a:effectLst/>
                <a:latin typeface="Lloyds Bank Jack Light"/>
              </a:rPr>
              <a:t>We’d like to make today as interactive as possible to make your experience more interesting</a:t>
            </a:r>
            <a:r>
              <a:rPr lang="en-GB" sz="1800" b="0" i="0" dirty="0">
                <a:solidFill>
                  <a:srgbClr val="000000"/>
                </a:solidFill>
                <a:effectLst/>
                <a:latin typeface="Lloyds Bank Jack Light"/>
              </a:rPr>
              <a:t>​</a:t>
            </a:r>
            <a:r>
              <a:rPr lang="en-GB" sz="1800" dirty="0">
                <a:solidFill>
                  <a:srgbClr val="000000"/>
                </a:solidFill>
                <a:latin typeface="Lloyds Bank Jack Light"/>
              </a:rPr>
              <a:t>, so we'll make sure you have time to pop your answer in the chat when I'm asking for your thoughts or ideas on a particular topic. </a:t>
            </a:r>
            <a:r>
              <a:rPr lang="en-GB" sz="1800" b="1" dirty="0">
                <a:solidFill>
                  <a:srgbClr val="000000"/>
                </a:solidFill>
                <a:latin typeface="Lloyds Bank Jack Light"/>
              </a:rPr>
              <a:t>NOTE: if the virtual group is small enough, also show / encourage the 'hands up and speak' option</a:t>
            </a:r>
            <a:endParaRPr lang="en-GB"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15660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 here’s what we’d like you to get out of today. We want to help you:</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List services you can book online</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Understand how to find and book local services through different platforms</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Discover how to access health services online</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We'll help you gain the knowledge and skills to complete the required information to access or book these services</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indent="-342900">
              <a:lnSpc>
                <a:spcPct val="120000"/>
              </a:lnSpc>
              <a:buFont typeface="Symbol" pitchFamily="2" charset="2"/>
              <a:buChar char=""/>
            </a:pPr>
            <a:r>
              <a:rPr lang="en-GB" i="1" dirty="0">
                <a:solidFill>
                  <a:srgbClr val="313233"/>
                </a:solidFill>
                <a:latin typeface="Lloyds Bank Jack Light"/>
                <a:ea typeface="Arial" panose="020B0604020202020204" pitchFamily="34" charset="0"/>
                <a:cs typeface="Arial" panose="020B0604020202020204" pitchFamily="34" charset="0"/>
              </a:rPr>
              <a:t>Bear in mind that every</a:t>
            </a:r>
            <a:r>
              <a:rPr lang="en-GB" sz="1200" i="1" dirty="0">
                <a:solidFill>
                  <a:srgbClr val="313233"/>
                </a:solidFill>
                <a:effectLst/>
                <a:latin typeface="Lloyds Bank Jack Light"/>
                <a:ea typeface="Arial" panose="020B0604020202020204" pitchFamily="34" charset="0"/>
                <a:cs typeface="Arial" panose="020B0604020202020204" pitchFamily="34" charset="0"/>
              </a:rPr>
              <a:t> device is slightly different. Today we’ll share general steps, tips and what to look for</a:t>
            </a:r>
            <a:endParaRPr lang="en-GB" sz="1400" dirty="0">
              <a:solidFill>
                <a:srgbClr val="313233"/>
              </a:solidFill>
              <a:effectLst/>
              <a:latin typeface="Lloyds Bank Jack Light"/>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Lloyds Bank Jack Light"/>
                <a:ea typeface="Arial" panose="020B0604020202020204" pitchFamily="34" charset="0"/>
                <a:cs typeface="Arial" panose="020B0604020202020204" pitchFamily="34" charset="0"/>
              </a:rPr>
              <a:t>If you want more help doing any of the steps on your device as we go through, just let us know and we’ll give you a hand</a:t>
            </a:r>
            <a:endParaRPr lang="en-GB" sz="1400" i="0" dirty="0">
              <a:solidFill>
                <a:srgbClr val="313233"/>
              </a:solidFill>
              <a:effectLst/>
              <a:latin typeface="Lloyds Bank Jack Light"/>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Before we dive into the world of online services, let's set the scene. Think about your daily, weekly, and monthly tasks. From grocery shopping to booking appointments or paying bills, many of these can now be done online</a:t>
            </a:r>
            <a:endParaRPr lang="en-GB" sz="1800"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Using these online services can save you time and make life more convenient. You can access information and complete tasks without leaving your home. It can also save you time if the alternative is phoning up and waiting in a queue for your call to be answered - for health and local council services for example. So, let's explore how to make the most of these services</a:t>
            </a:r>
            <a:r>
              <a:rPr lang="en-US" sz="1800">
                <a:solidFill>
                  <a:srgbClr val="313233"/>
                </a:solidFill>
                <a:effectLst/>
                <a:latin typeface="Times New Roman" panose="02020603050405020304" pitchFamily="18" charset="0"/>
                <a:ea typeface="Times New Roman" panose="02020603050405020304" pitchFamily="18" charset="0"/>
              </a:rPr>
              <a:t> </a:t>
            </a:r>
            <a:endParaRPr lang="en-GB" sz="180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discuss: What services do you think you can access online?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Share your ideas and experiences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spcAft>
                <a:spcPts val="1200"/>
              </a:spcAf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Run a short discussion/chat-based activity</a:t>
            </a:r>
            <a:r>
              <a:rPr lang="en-GB" b="1" dirty="0">
                <a:effectLst/>
              </a:rPr>
              <a:t> </a:t>
            </a: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361395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see a few examples that we've come up with:</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Make an appointment</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You can schedule appointments with local businesses - like your GP, hairdresser, garage or optician</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Book a trip or activity</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Buy cinema, event, or travel tickets online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Eat in or out</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Whether you're booking a table at the local restaurant or ordering a takeaway</a:t>
            </a:r>
            <a:endParaRPr lang="en-GB" sz="1800" b="0" i="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Sign up to keep fit</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Sign up for the gym or fitness classes online</a:t>
            </a:r>
            <a:r>
              <a:rPr lang="en-GB" dirty="0">
                <a:effectLst/>
              </a:rPr>
              <a:t> </a:t>
            </a:r>
          </a:p>
          <a:p>
            <a:pPr marL="342900" lvl="0" indent="-342900">
              <a:lnSpc>
                <a:spcPct val="120000"/>
              </a:lnSpc>
              <a:spcAft>
                <a:spcPts val="1200"/>
              </a:spcAft>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Contact your council</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Apply for housing benefit, find a local school, pay your council tax, or request pest control services</a:t>
            </a:r>
            <a:r>
              <a:rPr lang="en-GB" dirty="0">
                <a:effectLst/>
              </a:rPr>
              <a:t> </a:t>
            </a:r>
          </a:p>
          <a:p>
            <a:pPr marL="457200" indent="-228600">
              <a:lnSpc>
                <a:spcPct val="120000"/>
              </a:lnSpc>
              <a:spcAft>
                <a:spcPts val="1200"/>
              </a:spcAft>
            </a:pP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Ask learners what kind of thing they contact their council about, and use their answers to show how much of this can be done online</a:t>
            </a:r>
            <a:r>
              <a:rPr lang="en-GB" b="1" dirty="0">
                <a:effectLst/>
              </a:rPr>
              <a:t> </a:t>
            </a: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1581098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GB" sz="1800" b="1" i="1" dirty="0">
                <a:solidFill>
                  <a:srgbClr val="313233"/>
                </a:solidFill>
                <a:latin typeface="Lloyds Bank Jack Light"/>
                <a:ea typeface="Arial" panose="020B0604020202020204" pitchFamily="34" charset="0"/>
                <a:cs typeface="Arial" panose="020B0604020202020204" pitchFamily="34" charset="0"/>
              </a:rPr>
              <a:t>TRAINER NOTE: use this slide to list/introduce the different ways to find local services online – the subsequent slides will go in more detail for each one, with the option for learners to explore and practise </a:t>
            </a:r>
            <a:endParaRPr lang="en-GB" sz="1800" i="1" dirty="0">
              <a:solidFill>
                <a:srgbClr val="313233"/>
              </a:solidFill>
              <a:latin typeface="Lloyds Bank Jack Light"/>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a:ea typeface="Arial" panose="020B0604020202020204" pitchFamily="34" charset="0"/>
                <a:cs typeface="Arial" panose="020B0604020202020204" pitchFamily="34" charset="0"/>
              </a:rPr>
              <a:t>There are a few ways you can access services online</a:t>
            </a:r>
            <a:endParaRPr lang="en-GB" sz="1800" dirty="0">
              <a:solidFill>
                <a:srgbClr val="313233"/>
              </a:solidFill>
              <a:effectLst/>
              <a:latin typeface="Lloyds Bank Jack Light"/>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Searching by company name or type of service</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You can search for local services like hairdressers, cinemas, gyms, or restaurants by typing their names in the search bar. If you don't have a named business in mind, but you know the kind of service you need, try typing, for example, 'gyms near me' in your search. You'll get a list of results and a map view, so you can see the nearest ones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Using apps/websites</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Many businesses have apps or websites that allow you to book appointments, buy tickets, or order food online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Local council websites</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Your local council's website provides various online services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indent="-342900">
              <a:lnSpc>
                <a:spcPct val="120000"/>
              </a:lnSpc>
              <a:buFont typeface="Symbol" pitchFamily="2" charset="2"/>
              <a:buChar char=""/>
            </a:pPr>
            <a:r>
              <a:rPr lang="en-GB" sz="1800" i="1" dirty="0">
                <a:solidFill>
                  <a:srgbClr val="313233"/>
                </a:solidFill>
                <a:effectLst/>
                <a:latin typeface="Lloyds Bank Jack Light"/>
                <a:ea typeface="Arial" panose="020B0604020202020204" pitchFamily="34" charset="0"/>
                <a:cs typeface="Arial" panose="020B0604020202020204" pitchFamily="34" charset="0"/>
              </a:rPr>
              <a:t>Let’s </a:t>
            </a:r>
            <a:r>
              <a:rPr lang="en-GB" sz="1800" i="1" dirty="0">
                <a:solidFill>
                  <a:srgbClr val="313233"/>
                </a:solidFill>
                <a:latin typeface="Lloyds Bank Jack Light"/>
                <a:ea typeface="Arial" panose="020B0604020202020204" pitchFamily="34" charset="0"/>
                <a:cs typeface="Arial" panose="020B0604020202020204" pitchFamily="34" charset="0"/>
              </a:rPr>
              <a:t>explore each of these now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148476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131858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41760" y="393399"/>
            <a:ext cx="8883501"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What’s next?</a:t>
            </a:r>
          </a:p>
        </p:txBody>
      </p:sp>
      <p:pic>
        <p:nvPicPr>
          <p:cNvPr id="2" name="Picture 1">
            <a:extLst>
              <a:ext uri="{FF2B5EF4-FFF2-40B4-BE49-F238E27FC236}">
                <a16:creationId xmlns:a16="http://schemas.microsoft.com/office/drawing/2014/main" id="{BD106160-3675-15C2-A658-8BAF8671C259}"/>
              </a:ext>
            </a:extLst>
          </p:cNvPr>
          <p:cNvPicPr>
            <a:picLocks noChangeAspect="1"/>
          </p:cNvPicPr>
          <p:nvPr userDrawn="1"/>
        </p:nvPicPr>
        <p:blipFill rotWithShape="1">
          <a:blip r:embed="rId2"/>
          <a:srcRect t="1213"/>
          <a:stretch/>
        </p:blipFill>
        <p:spPr>
          <a:xfrm>
            <a:off x="0" y="1533166"/>
            <a:ext cx="12192000" cy="5324833"/>
          </a:xfrm>
          <a:prstGeom prst="rect">
            <a:avLst/>
          </a:prstGeom>
        </p:spPr>
      </p:pic>
      <p:pic>
        <p:nvPicPr>
          <p:cNvPr id="4" name="Picture 3" descr="A qr code on a white background&#10;&#10;Description automatically generated">
            <a:extLst>
              <a:ext uri="{FF2B5EF4-FFF2-40B4-BE49-F238E27FC236}">
                <a16:creationId xmlns:a16="http://schemas.microsoft.com/office/drawing/2014/main" id="{FE7C8C55-883B-E0D5-98D8-8F6E6048F2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641" y="5069448"/>
            <a:ext cx="1561670" cy="1561670"/>
          </a:xfrm>
          <a:prstGeom prst="rect">
            <a:avLst/>
          </a:prstGeom>
        </p:spPr>
      </p:pic>
    </p:spTree>
    <p:extLst>
      <p:ext uri="{BB962C8B-B14F-4D97-AF65-F5344CB8AC3E}">
        <p14:creationId xmlns:p14="http://schemas.microsoft.com/office/powerpoint/2010/main" val="238694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2516169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2441732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941388" y="3453182"/>
            <a:ext cx="5154612"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Welcome</a:t>
            </a:r>
          </a:p>
        </p:txBody>
      </p:sp>
      <p:sp>
        <p:nvSpPr>
          <p:cNvPr id="5" name="Picture Placeholder 10">
            <a:extLst>
              <a:ext uri="{FF2B5EF4-FFF2-40B4-BE49-F238E27FC236}">
                <a16:creationId xmlns:a16="http://schemas.microsoft.com/office/drawing/2014/main" id="{71C3D4DA-5391-1728-F7A3-F890EFE17349}"/>
              </a:ext>
            </a:extLst>
          </p:cNvPr>
          <p:cNvSpPr>
            <a:spLocks noGrp="1"/>
          </p:cNvSpPr>
          <p:nvPr>
            <p:ph type="pic" sz="quarter" idx="11"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1242346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217287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2306917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3427360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2088802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2682210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Tree>
    <p:extLst>
      <p:ext uri="{BB962C8B-B14F-4D97-AF65-F5344CB8AC3E}">
        <p14:creationId xmlns:p14="http://schemas.microsoft.com/office/powerpoint/2010/main" val="191510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161534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34885" y="22139"/>
            <a:ext cx="8883501"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What’s next?</a:t>
            </a:r>
          </a:p>
        </p:txBody>
      </p:sp>
      <p:pic>
        <p:nvPicPr>
          <p:cNvPr id="6" name="Picture 5">
            <a:extLst>
              <a:ext uri="{FF2B5EF4-FFF2-40B4-BE49-F238E27FC236}">
                <a16:creationId xmlns:a16="http://schemas.microsoft.com/office/drawing/2014/main" id="{39943E21-54A7-B148-0602-F3B323220401}"/>
              </a:ext>
            </a:extLst>
          </p:cNvPr>
          <p:cNvPicPr>
            <a:picLocks noChangeAspect="1"/>
          </p:cNvPicPr>
          <p:nvPr userDrawn="1"/>
        </p:nvPicPr>
        <p:blipFill rotWithShape="1">
          <a:blip r:embed="rId2"/>
          <a:srcRect r="-939" b="10343"/>
          <a:stretch/>
        </p:blipFill>
        <p:spPr>
          <a:xfrm>
            <a:off x="-1" y="1643171"/>
            <a:ext cx="12347839" cy="5249908"/>
          </a:xfrm>
          <a:prstGeom prst="rect">
            <a:avLst/>
          </a:prstGeom>
        </p:spPr>
      </p:pic>
      <p:sp>
        <p:nvSpPr>
          <p:cNvPr id="7" name="Rectangle 6">
            <a:extLst>
              <a:ext uri="{FF2B5EF4-FFF2-40B4-BE49-F238E27FC236}">
                <a16:creationId xmlns:a16="http://schemas.microsoft.com/office/drawing/2014/main" id="{B2A86957-B132-195A-9776-5B3A29310B91}"/>
              </a:ext>
            </a:extLst>
          </p:cNvPr>
          <p:cNvSpPr/>
          <p:nvPr userDrawn="1"/>
        </p:nvSpPr>
        <p:spPr>
          <a:xfrm>
            <a:off x="123753" y="5335146"/>
            <a:ext cx="2509444" cy="584391"/>
          </a:xfrm>
          <a:prstGeom prst="rect">
            <a:avLst/>
          </a:prstGeom>
          <a:solidFill>
            <a:srgbClr val="0029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qr code on a white background&#10;&#10;Description automatically generated">
            <a:extLst>
              <a:ext uri="{FF2B5EF4-FFF2-40B4-BE49-F238E27FC236}">
                <a16:creationId xmlns:a16="http://schemas.microsoft.com/office/drawing/2014/main" id="{D6FE0189-E0D6-6DF9-3E66-E71CFF49BF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7483" y="5335146"/>
            <a:ext cx="965714" cy="965714"/>
          </a:xfrm>
          <a:prstGeom prst="rect">
            <a:avLst/>
          </a:prstGeom>
        </p:spPr>
      </p:pic>
    </p:spTree>
    <p:extLst>
      <p:ext uri="{BB962C8B-B14F-4D97-AF65-F5344CB8AC3E}">
        <p14:creationId xmlns:p14="http://schemas.microsoft.com/office/powerpoint/2010/main" val="1689154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941388" y="3453182"/>
            <a:ext cx="5154612"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Welcome</a:t>
            </a:r>
          </a:p>
        </p:txBody>
      </p:sp>
      <p:sp>
        <p:nvSpPr>
          <p:cNvPr id="5" name="Picture Placeholder 10">
            <a:extLst>
              <a:ext uri="{FF2B5EF4-FFF2-40B4-BE49-F238E27FC236}">
                <a16:creationId xmlns:a16="http://schemas.microsoft.com/office/drawing/2014/main" id="{71C3D4DA-5391-1728-F7A3-F890EFE17349}"/>
              </a:ext>
            </a:extLst>
          </p:cNvPr>
          <p:cNvSpPr>
            <a:spLocks noGrp="1"/>
          </p:cNvSpPr>
          <p:nvPr>
            <p:ph type="pic" sz="quarter" idx="11"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47727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41304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194439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90519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184661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95401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Tree>
    <p:extLst>
      <p:ext uri="{BB962C8B-B14F-4D97-AF65-F5344CB8AC3E}">
        <p14:creationId xmlns:p14="http://schemas.microsoft.com/office/powerpoint/2010/main" val="205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sv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AC12292-1530-27B3-636A-7AF016424C6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714808" y="498762"/>
            <a:ext cx="2477192" cy="807829"/>
          </a:xfrm>
          <a:prstGeom prst="rect">
            <a:avLst/>
          </a:prstGeom>
        </p:spPr>
      </p:pic>
    </p:spTree>
    <p:extLst>
      <p:ext uri="{BB962C8B-B14F-4D97-AF65-F5344CB8AC3E}">
        <p14:creationId xmlns:p14="http://schemas.microsoft.com/office/powerpoint/2010/main" val="411835291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4" r:id="rId4"/>
    <p:sldLayoutId id="2147483675" r:id="rId5"/>
    <p:sldLayoutId id="2147483676" r:id="rId6"/>
    <p:sldLayoutId id="2147483678" r:id="rId7"/>
    <p:sldLayoutId id="2147483677"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AC12292-1530-27B3-636A-7AF016424C6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714808" y="498762"/>
            <a:ext cx="2477192" cy="807829"/>
          </a:xfrm>
          <a:prstGeom prst="rect">
            <a:avLst/>
          </a:prstGeom>
        </p:spPr>
      </p:pic>
    </p:spTree>
    <p:extLst>
      <p:ext uri="{BB962C8B-B14F-4D97-AF65-F5344CB8AC3E}">
        <p14:creationId xmlns:p14="http://schemas.microsoft.com/office/powerpoint/2010/main" val="146361089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4.sv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a:t>Accessing local services online</a:t>
            </a:r>
          </a:p>
        </p:txBody>
      </p:sp>
      <p:pic>
        <p:nvPicPr>
          <p:cNvPr id="4" name="Picture Placeholder 3">
            <a:extLst>
              <a:ext uri="{FF2B5EF4-FFF2-40B4-BE49-F238E27FC236}">
                <a16:creationId xmlns:a16="http://schemas.microsoft.com/office/drawing/2014/main" id="{305947D1-FD26-DA10-D5F8-559433275BE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lIns="91440" tIns="45720" rIns="91440" bIns="45720" anchor="t"/>
          <a:lstStyle/>
          <a:p>
            <a:r>
              <a:rPr lang="en-GB">
                <a:latin typeface="Lloyds Bank Jack Medium"/>
              </a:rPr>
              <a:t>Search for a service</a:t>
            </a:r>
            <a:endParaRPr lang="en-US"/>
          </a:p>
        </p:txBody>
      </p:sp>
      <p:sp>
        <p:nvSpPr>
          <p:cNvPr id="2" name="Text Placeholder 1">
            <a:extLst>
              <a:ext uri="{FF2B5EF4-FFF2-40B4-BE49-F238E27FC236}">
                <a16:creationId xmlns:a16="http://schemas.microsoft.com/office/drawing/2014/main" id="{5C359F4C-3579-A6B4-3D0C-4F35AF6D33FC}"/>
              </a:ext>
            </a:extLst>
          </p:cNvPr>
          <p:cNvSpPr>
            <a:spLocks noGrp="1"/>
          </p:cNvSpPr>
          <p:nvPr>
            <p:ph type="body" sz="quarter" idx="12"/>
          </p:nvPr>
        </p:nvSpPr>
        <p:spPr/>
        <p:txBody>
          <a:bodyPr/>
          <a:lstStyle/>
          <a:p>
            <a:r>
              <a:rPr lang="en-GB"/>
              <a:t>Search by name</a:t>
            </a:r>
          </a:p>
          <a:p>
            <a:endParaRPr lang="en-GB"/>
          </a:p>
          <a:p>
            <a:r>
              <a:rPr lang="en-GB"/>
              <a:t>or</a:t>
            </a:r>
          </a:p>
          <a:p>
            <a:endParaRPr lang="en-GB"/>
          </a:p>
          <a:p>
            <a:r>
              <a:rPr lang="en-GB"/>
              <a:t>Type ‘… near me’</a:t>
            </a:r>
          </a:p>
        </p:txBody>
      </p:sp>
      <p:sp>
        <p:nvSpPr>
          <p:cNvPr id="17" name="Text Placeholder 1">
            <a:extLst>
              <a:ext uri="{FF2B5EF4-FFF2-40B4-BE49-F238E27FC236}">
                <a16:creationId xmlns:a16="http://schemas.microsoft.com/office/drawing/2014/main" id="{70DA450B-26C9-B5F4-C898-0FED06209AC7}"/>
              </a:ext>
            </a:extLst>
          </p:cNvPr>
          <p:cNvSpPr txBox="1">
            <a:spLocks/>
          </p:cNvSpPr>
          <p:nvPr/>
        </p:nvSpPr>
        <p:spPr>
          <a:xfrm>
            <a:off x="7350370" y="3756973"/>
            <a:ext cx="1812216" cy="424732"/>
          </a:xfrm>
          <a:prstGeom prst="rect">
            <a:avLst/>
          </a:prstGeom>
        </p:spPr>
        <p:txBody>
          <a:bodyPr wrap="square" anchor="ctr">
            <a:spAutoFit/>
          </a:bodyPr>
          <a:lstStyle>
            <a:lvl1pPr marL="0" indent="0" algn="l" defTabSz="914400" rtl="0" eaLnBrk="1" latinLnBrk="0" hangingPunct="1">
              <a:lnSpc>
                <a:spcPct val="90000"/>
              </a:lnSpc>
              <a:spcBef>
                <a:spcPts val="1000"/>
              </a:spcBef>
              <a:buClr>
                <a:srgbClr val="024731"/>
              </a:buClr>
              <a:buFont typeface="+mj-lt"/>
              <a:buNone/>
              <a:defRPr sz="3200" kern="1200">
                <a:solidFill>
                  <a:srgbClr val="024731"/>
                </a:solidFill>
                <a:latin typeface="Lloyds Bank Jack Medium" panose="02000606060000020004" pitchFamily="50" charset="0"/>
                <a:ea typeface="+mn-ea"/>
                <a:cs typeface="+mn-cs"/>
              </a:defRPr>
            </a:lvl1pPr>
            <a:lvl2pPr marL="457200" indent="0" algn="l" defTabSz="914400" rtl="0" eaLnBrk="1" latinLnBrk="0" hangingPunct="1">
              <a:lnSpc>
                <a:spcPct val="90000"/>
              </a:lnSpc>
              <a:spcBef>
                <a:spcPts val="500"/>
              </a:spcBef>
              <a:buClr>
                <a:srgbClr val="024731"/>
              </a:buClr>
              <a:buFont typeface="+mj-lt"/>
              <a:buNone/>
              <a:defRPr sz="2400" kern="1200">
                <a:solidFill>
                  <a:srgbClr val="024731"/>
                </a:solidFill>
                <a:latin typeface="Lloyds Bank Jack" panose="02000503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2400"/>
              <a:t>Restaurants</a:t>
            </a:r>
          </a:p>
        </p:txBody>
      </p:sp>
      <p:sp>
        <p:nvSpPr>
          <p:cNvPr id="18" name="Text Placeholder 1">
            <a:extLst>
              <a:ext uri="{FF2B5EF4-FFF2-40B4-BE49-F238E27FC236}">
                <a16:creationId xmlns:a16="http://schemas.microsoft.com/office/drawing/2014/main" id="{C3412A59-8C04-98CE-47E1-AC0F485A00F8}"/>
              </a:ext>
            </a:extLst>
          </p:cNvPr>
          <p:cNvSpPr txBox="1">
            <a:spLocks/>
          </p:cNvSpPr>
          <p:nvPr/>
        </p:nvSpPr>
        <p:spPr>
          <a:xfrm>
            <a:off x="7350370" y="3756973"/>
            <a:ext cx="1812216" cy="424732"/>
          </a:xfrm>
          <a:prstGeom prst="rect">
            <a:avLst/>
          </a:prstGeom>
        </p:spPr>
        <p:txBody>
          <a:bodyPr wrap="square" anchor="ctr">
            <a:spAutoFit/>
          </a:bodyPr>
          <a:lstStyle>
            <a:lvl1pPr marL="0" indent="0" algn="l" defTabSz="914400" rtl="0" eaLnBrk="1" latinLnBrk="0" hangingPunct="1">
              <a:lnSpc>
                <a:spcPct val="90000"/>
              </a:lnSpc>
              <a:spcBef>
                <a:spcPts val="1000"/>
              </a:spcBef>
              <a:buClr>
                <a:srgbClr val="024731"/>
              </a:buClr>
              <a:buFont typeface="+mj-lt"/>
              <a:buNone/>
              <a:defRPr sz="3200" kern="1200">
                <a:solidFill>
                  <a:srgbClr val="024731"/>
                </a:solidFill>
                <a:latin typeface="Lloyds Bank Jack Medium" panose="02000606060000020004" pitchFamily="50" charset="0"/>
                <a:ea typeface="+mn-ea"/>
                <a:cs typeface="+mn-cs"/>
              </a:defRPr>
            </a:lvl1pPr>
            <a:lvl2pPr marL="457200" indent="0" algn="l" defTabSz="914400" rtl="0" eaLnBrk="1" latinLnBrk="0" hangingPunct="1">
              <a:lnSpc>
                <a:spcPct val="90000"/>
              </a:lnSpc>
              <a:spcBef>
                <a:spcPts val="500"/>
              </a:spcBef>
              <a:buClr>
                <a:srgbClr val="024731"/>
              </a:buClr>
              <a:buFont typeface="+mj-lt"/>
              <a:buNone/>
              <a:defRPr sz="2400" kern="1200">
                <a:solidFill>
                  <a:srgbClr val="024731"/>
                </a:solidFill>
                <a:latin typeface="Lloyds Bank Jack" panose="02000503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2400"/>
              <a:t>Hairdressers</a:t>
            </a:r>
          </a:p>
        </p:txBody>
      </p:sp>
      <p:sp>
        <p:nvSpPr>
          <p:cNvPr id="19" name="Text Placeholder 1">
            <a:extLst>
              <a:ext uri="{FF2B5EF4-FFF2-40B4-BE49-F238E27FC236}">
                <a16:creationId xmlns:a16="http://schemas.microsoft.com/office/drawing/2014/main" id="{605A85B6-EFC1-4B80-FB69-0C9B4809CFD9}"/>
              </a:ext>
            </a:extLst>
          </p:cNvPr>
          <p:cNvSpPr txBox="1">
            <a:spLocks/>
          </p:cNvSpPr>
          <p:nvPr/>
        </p:nvSpPr>
        <p:spPr>
          <a:xfrm>
            <a:off x="7350370" y="3756973"/>
            <a:ext cx="1812216" cy="424732"/>
          </a:xfrm>
          <a:prstGeom prst="rect">
            <a:avLst/>
          </a:prstGeom>
        </p:spPr>
        <p:txBody>
          <a:bodyPr wrap="square" anchor="ctr">
            <a:spAutoFit/>
          </a:bodyPr>
          <a:lstStyle>
            <a:lvl1pPr marL="0" indent="0" algn="l" defTabSz="914400" rtl="0" eaLnBrk="1" latinLnBrk="0" hangingPunct="1">
              <a:lnSpc>
                <a:spcPct val="90000"/>
              </a:lnSpc>
              <a:spcBef>
                <a:spcPts val="1000"/>
              </a:spcBef>
              <a:buClr>
                <a:srgbClr val="024731"/>
              </a:buClr>
              <a:buFont typeface="+mj-lt"/>
              <a:buNone/>
              <a:defRPr sz="3200" kern="1200">
                <a:solidFill>
                  <a:srgbClr val="024731"/>
                </a:solidFill>
                <a:latin typeface="Lloyds Bank Jack Medium" panose="02000606060000020004" pitchFamily="50" charset="0"/>
                <a:ea typeface="+mn-ea"/>
                <a:cs typeface="+mn-cs"/>
              </a:defRPr>
            </a:lvl1pPr>
            <a:lvl2pPr marL="457200" indent="0" algn="l" defTabSz="914400" rtl="0" eaLnBrk="1" latinLnBrk="0" hangingPunct="1">
              <a:lnSpc>
                <a:spcPct val="90000"/>
              </a:lnSpc>
              <a:spcBef>
                <a:spcPts val="500"/>
              </a:spcBef>
              <a:buClr>
                <a:srgbClr val="024731"/>
              </a:buClr>
              <a:buFont typeface="+mj-lt"/>
              <a:buNone/>
              <a:defRPr sz="2400" kern="1200">
                <a:solidFill>
                  <a:srgbClr val="024731"/>
                </a:solidFill>
                <a:latin typeface="Lloyds Bank Jack" panose="02000503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2400"/>
              <a:t>Cinemas</a:t>
            </a:r>
          </a:p>
        </p:txBody>
      </p:sp>
      <p:sp>
        <p:nvSpPr>
          <p:cNvPr id="20" name="Text Placeholder 1">
            <a:extLst>
              <a:ext uri="{FF2B5EF4-FFF2-40B4-BE49-F238E27FC236}">
                <a16:creationId xmlns:a16="http://schemas.microsoft.com/office/drawing/2014/main" id="{22EDF8E2-A05C-611F-52D3-86A11DC79862}"/>
              </a:ext>
            </a:extLst>
          </p:cNvPr>
          <p:cNvSpPr txBox="1">
            <a:spLocks/>
          </p:cNvSpPr>
          <p:nvPr/>
        </p:nvSpPr>
        <p:spPr>
          <a:xfrm>
            <a:off x="7350370" y="3756973"/>
            <a:ext cx="1812216" cy="424732"/>
          </a:xfrm>
          <a:prstGeom prst="rect">
            <a:avLst/>
          </a:prstGeom>
          <a:solidFill>
            <a:schemeClr val="bg1"/>
          </a:solidFill>
        </p:spPr>
        <p:txBody>
          <a:bodyPr wrap="square" anchor="ctr">
            <a:spAutoFit/>
          </a:bodyPr>
          <a:lstStyle>
            <a:lvl1pPr marL="0" indent="0" algn="l" defTabSz="914400" rtl="0" eaLnBrk="1" latinLnBrk="0" hangingPunct="1">
              <a:lnSpc>
                <a:spcPct val="90000"/>
              </a:lnSpc>
              <a:spcBef>
                <a:spcPts val="1000"/>
              </a:spcBef>
              <a:buClr>
                <a:srgbClr val="024731"/>
              </a:buClr>
              <a:buFont typeface="+mj-lt"/>
              <a:buNone/>
              <a:defRPr sz="3200" kern="1200">
                <a:solidFill>
                  <a:srgbClr val="024731"/>
                </a:solidFill>
                <a:latin typeface="Lloyds Bank Jack Medium" panose="02000606060000020004" pitchFamily="50" charset="0"/>
                <a:ea typeface="+mn-ea"/>
                <a:cs typeface="+mn-cs"/>
              </a:defRPr>
            </a:lvl1pPr>
            <a:lvl2pPr marL="457200" indent="0" algn="l" defTabSz="914400" rtl="0" eaLnBrk="1" latinLnBrk="0" hangingPunct="1">
              <a:lnSpc>
                <a:spcPct val="90000"/>
              </a:lnSpc>
              <a:spcBef>
                <a:spcPts val="500"/>
              </a:spcBef>
              <a:buClr>
                <a:srgbClr val="024731"/>
              </a:buClr>
              <a:buFont typeface="+mj-lt"/>
              <a:buNone/>
              <a:defRPr sz="2400" kern="1200">
                <a:solidFill>
                  <a:srgbClr val="024731"/>
                </a:solidFill>
                <a:latin typeface="Lloyds Bank Jack" panose="02000503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2400"/>
              <a:t>Gyms</a:t>
            </a:r>
          </a:p>
        </p:txBody>
      </p:sp>
      <p:sp>
        <p:nvSpPr>
          <p:cNvPr id="21" name="Text Placeholder 1">
            <a:extLst>
              <a:ext uri="{FF2B5EF4-FFF2-40B4-BE49-F238E27FC236}">
                <a16:creationId xmlns:a16="http://schemas.microsoft.com/office/drawing/2014/main" id="{234E4CDA-984D-6F8A-38CF-29AEAC4354A7}"/>
              </a:ext>
            </a:extLst>
          </p:cNvPr>
          <p:cNvSpPr txBox="1">
            <a:spLocks/>
          </p:cNvSpPr>
          <p:nvPr/>
        </p:nvSpPr>
        <p:spPr>
          <a:xfrm>
            <a:off x="9038493" y="3756973"/>
            <a:ext cx="1812216" cy="424732"/>
          </a:xfrm>
          <a:prstGeom prst="rect">
            <a:avLst/>
          </a:prstGeom>
          <a:noFill/>
        </p:spPr>
        <p:txBody>
          <a:bodyPr wrap="square" anchor="ctr">
            <a:spAutoFit/>
          </a:bodyPr>
          <a:lstStyle>
            <a:lvl1pPr marL="0" indent="0" algn="l" defTabSz="914400" rtl="0" eaLnBrk="1" latinLnBrk="0" hangingPunct="1">
              <a:lnSpc>
                <a:spcPct val="90000"/>
              </a:lnSpc>
              <a:spcBef>
                <a:spcPts val="1000"/>
              </a:spcBef>
              <a:buClr>
                <a:srgbClr val="024731"/>
              </a:buClr>
              <a:buFont typeface="+mj-lt"/>
              <a:buNone/>
              <a:defRPr sz="3200" kern="1200">
                <a:solidFill>
                  <a:srgbClr val="024731"/>
                </a:solidFill>
                <a:latin typeface="Lloyds Bank Jack Medium" panose="02000606060000020004" pitchFamily="50" charset="0"/>
                <a:ea typeface="+mn-ea"/>
                <a:cs typeface="+mn-cs"/>
              </a:defRPr>
            </a:lvl1pPr>
            <a:lvl2pPr marL="457200" indent="0" algn="l" defTabSz="914400" rtl="0" eaLnBrk="1" latinLnBrk="0" hangingPunct="1">
              <a:lnSpc>
                <a:spcPct val="90000"/>
              </a:lnSpc>
              <a:spcBef>
                <a:spcPts val="500"/>
              </a:spcBef>
              <a:buClr>
                <a:srgbClr val="024731"/>
              </a:buClr>
              <a:buFont typeface="+mj-lt"/>
              <a:buNone/>
              <a:defRPr sz="2400" kern="1200">
                <a:solidFill>
                  <a:srgbClr val="024731"/>
                </a:solidFill>
                <a:latin typeface="Lloyds Bank Jack" panose="02000503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near me</a:t>
            </a:r>
          </a:p>
        </p:txBody>
      </p:sp>
      <p:sp>
        <p:nvSpPr>
          <p:cNvPr id="4" name="Rectangle 3">
            <a:extLst>
              <a:ext uri="{FF2B5EF4-FFF2-40B4-BE49-F238E27FC236}">
                <a16:creationId xmlns:a16="http://schemas.microsoft.com/office/drawing/2014/main" id="{D2BA8EE6-FEC6-6CC2-362E-B5FF2C72FF28}"/>
              </a:ext>
            </a:extLst>
          </p:cNvPr>
          <p:cNvSpPr/>
          <p:nvPr/>
        </p:nvSpPr>
        <p:spPr>
          <a:xfrm>
            <a:off x="7096481" y="2296887"/>
            <a:ext cx="3884023" cy="13076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4774351-6A0F-77FA-ED0B-8C97566A9850}"/>
              </a:ext>
            </a:extLst>
          </p:cNvPr>
          <p:cNvSpPr/>
          <p:nvPr/>
        </p:nvSpPr>
        <p:spPr>
          <a:xfrm>
            <a:off x="7096481" y="4339489"/>
            <a:ext cx="3884023" cy="13076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Placeholder 14">
            <a:extLst>
              <a:ext uri="{FF2B5EF4-FFF2-40B4-BE49-F238E27FC236}">
                <a16:creationId xmlns:a16="http://schemas.microsoft.com/office/drawing/2014/main" id="{319D8850-E199-4288-4FF7-E13EB6F6397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4131" r="142"/>
          <a:stretch/>
        </p:blipFill>
        <p:spPr>
          <a:xfrm>
            <a:off x="8634046" y="2153239"/>
            <a:ext cx="2968594" cy="3920345"/>
          </a:xfrm>
          <a:prstGeom prst="rect">
            <a:avLst/>
          </a:prstGeom>
        </p:spPr>
      </p:pic>
      <p:pic>
        <p:nvPicPr>
          <p:cNvPr id="15" name="Picture Placeholder 14">
            <a:extLst>
              <a:ext uri="{FF2B5EF4-FFF2-40B4-BE49-F238E27FC236}">
                <a16:creationId xmlns:a16="http://schemas.microsoft.com/office/drawing/2014/main" id="{9C6B327F-2FCD-EB64-38CD-29861BAFB3E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46663"/>
          <a:stretch/>
        </p:blipFill>
        <p:spPr>
          <a:xfrm>
            <a:off x="6548751" y="2153238"/>
            <a:ext cx="2085297" cy="3920345"/>
          </a:xfrm>
        </p:spPr>
      </p:pic>
    </p:spTree>
    <p:extLst>
      <p:ext uri="{BB962C8B-B14F-4D97-AF65-F5344CB8AC3E}">
        <p14:creationId xmlns:p14="http://schemas.microsoft.com/office/powerpoint/2010/main" val="364712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4" repeatCount="0" fill="hold" grpId="0" nodeType="afterEffect">
                                  <p:stCondLst>
                                    <p:cond delay="2500"/>
                                  </p:stCondLst>
                                  <p:childTnLst>
                                    <p:anim calcmode="lin" valueType="num">
                                      <p:cBhvr additive="base">
                                        <p:cTn id="6" dur="1000"/>
                                        <p:tgtEl>
                                          <p:spTgt spid="17"/>
                                        </p:tgtEl>
                                        <p:attrNameLst>
                                          <p:attrName>ppt_y</p:attrName>
                                        </p:attrNameLst>
                                      </p:cBhvr>
                                      <p:tavLst>
                                        <p:tav tm="0">
                                          <p:val>
                                            <p:strVal val="#ppt_y"/>
                                          </p:val>
                                        </p:tav>
                                        <p:tav tm="100000">
                                          <p:val>
                                            <p:strVal val="#ppt_y+#ppt_h*1.125000"/>
                                          </p:val>
                                        </p:tav>
                                      </p:tavLst>
                                    </p:anim>
                                    <p:animEffect transition="out" filter="wipe(down)">
                                      <p:cBhvr>
                                        <p:cTn id="7" dur="1000"/>
                                        <p:tgtEl>
                                          <p:spTgt spid="17"/>
                                        </p:tgtEl>
                                      </p:cBhvr>
                                    </p:animEffect>
                                    <p:set>
                                      <p:cBhvr>
                                        <p:cTn id="8" dur="1" fill="hold">
                                          <p:stCondLst>
                                            <p:cond delay="999"/>
                                          </p:stCondLst>
                                        </p:cTn>
                                        <p:tgtEl>
                                          <p:spTgt spid="17"/>
                                        </p:tgtEl>
                                        <p:attrNameLst>
                                          <p:attrName>style.visibility</p:attrName>
                                        </p:attrNameLst>
                                      </p:cBhvr>
                                      <p:to>
                                        <p:strVal val="hidden"/>
                                      </p:to>
                                    </p:set>
                                  </p:childTnLst>
                                </p:cTn>
                              </p:par>
                              <p:par>
                                <p:cTn id="9" presetID="12" presetClass="entr" presetSubtype="1" repeatCount="0" fill="hold" grpId="1" nodeType="withEffect">
                                  <p:stCondLst>
                                    <p:cond delay="2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p:tgtEl>
                                          <p:spTgt spid="18"/>
                                        </p:tgtEl>
                                        <p:attrNameLst>
                                          <p:attrName>ppt_y</p:attrName>
                                        </p:attrNameLst>
                                      </p:cBhvr>
                                      <p:tavLst>
                                        <p:tav tm="0">
                                          <p:val>
                                            <p:strVal val="#ppt_y-#ppt_h*1.125000"/>
                                          </p:val>
                                        </p:tav>
                                        <p:tav tm="100000">
                                          <p:val>
                                            <p:strVal val="#ppt_y"/>
                                          </p:val>
                                        </p:tav>
                                      </p:tavLst>
                                    </p:anim>
                                    <p:animEffect transition="in" filter="wipe(down)">
                                      <p:cBhvr>
                                        <p:cTn id="12" dur="1000"/>
                                        <p:tgtEl>
                                          <p:spTgt spid="18"/>
                                        </p:tgtEl>
                                      </p:cBhvr>
                                    </p:animEffect>
                                  </p:childTnLst>
                                </p:cTn>
                              </p:par>
                            </p:childTnLst>
                          </p:cTn>
                        </p:par>
                        <p:par>
                          <p:cTn id="13" fill="hold">
                            <p:stCondLst>
                              <p:cond delay="3500"/>
                            </p:stCondLst>
                            <p:childTnLst>
                              <p:par>
                                <p:cTn id="14" presetID="12" presetClass="exit" presetSubtype="4" repeatCount="0" fill="hold" grpId="0" nodeType="afterEffect">
                                  <p:stCondLst>
                                    <p:cond delay="2500"/>
                                  </p:stCondLst>
                                  <p:childTnLst>
                                    <p:anim calcmode="lin" valueType="num">
                                      <p:cBhvr additive="base">
                                        <p:cTn id="15" dur="1000"/>
                                        <p:tgtEl>
                                          <p:spTgt spid="18"/>
                                        </p:tgtEl>
                                        <p:attrNameLst>
                                          <p:attrName>ppt_y</p:attrName>
                                        </p:attrNameLst>
                                      </p:cBhvr>
                                      <p:tavLst>
                                        <p:tav tm="0">
                                          <p:val>
                                            <p:strVal val="#ppt_y"/>
                                          </p:val>
                                        </p:tav>
                                        <p:tav tm="100000">
                                          <p:val>
                                            <p:strVal val="#ppt_y+#ppt_h*1.125000"/>
                                          </p:val>
                                        </p:tav>
                                      </p:tavLst>
                                    </p:anim>
                                    <p:animEffect transition="out" filter="wipe(down)">
                                      <p:cBhvr>
                                        <p:cTn id="16" dur="1000"/>
                                        <p:tgtEl>
                                          <p:spTgt spid="18"/>
                                        </p:tgtEl>
                                      </p:cBhvr>
                                    </p:animEffect>
                                    <p:set>
                                      <p:cBhvr>
                                        <p:cTn id="17" dur="1" fill="hold">
                                          <p:stCondLst>
                                            <p:cond delay="999"/>
                                          </p:stCondLst>
                                        </p:cTn>
                                        <p:tgtEl>
                                          <p:spTgt spid="18"/>
                                        </p:tgtEl>
                                        <p:attrNameLst>
                                          <p:attrName>style.visibility</p:attrName>
                                        </p:attrNameLst>
                                      </p:cBhvr>
                                      <p:to>
                                        <p:strVal val="hidden"/>
                                      </p:to>
                                    </p:set>
                                  </p:childTnLst>
                                </p:cTn>
                              </p:par>
                              <p:par>
                                <p:cTn id="18" presetID="12" presetClass="entr" presetSubtype="1" repeatCount="0" fill="hold" grpId="1" nodeType="withEffect">
                                  <p:stCondLst>
                                    <p:cond delay="250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000"/>
                                        <p:tgtEl>
                                          <p:spTgt spid="20"/>
                                        </p:tgtEl>
                                        <p:attrNameLst>
                                          <p:attrName>ppt_y</p:attrName>
                                        </p:attrNameLst>
                                      </p:cBhvr>
                                      <p:tavLst>
                                        <p:tav tm="0">
                                          <p:val>
                                            <p:strVal val="#ppt_y-#ppt_h*1.125000"/>
                                          </p:val>
                                        </p:tav>
                                        <p:tav tm="100000">
                                          <p:val>
                                            <p:strVal val="#ppt_y"/>
                                          </p:val>
                                        </p:tav>
                                      </p:tavLst>
                                    </p:anim>
                                    <p:animEffect transition="in" filter="wipe(down)">
                                      <p:cBhvr>
                                        <p:cTn id="21" dur="1000"/>
                                        <p:tgtEl>
                                          <p:spTgt spid="20"/>
                                        </p:tgtEl>
                                      </p:cBhvr>
                                    </p:animEffect>
                                  </p:childTnLst>
                                </p:cTn>
                              </p:par>
                            </p:childTnLst>
                          </p:cTn>
                        </p:par>
                        <p:par>
                          <p:cTn id="22" fill="hold">
                            <p:stCondLst>
                              <p:cond delay="7000"/>
                            </p:stCondLst>
                            <p:childTnLst>
                              <p:par>
                                <p:cTn id="23" presetID="12" presetClass="exit" presetSubtype="4" repeatCount="0" fill="hold" grpId="0" nodeType="afterEffect">
                                  <p:stCondLst>
                                    <p:cond delay="2500"/>
                                  </p:stCondLst>
                                  <p:childTnLst>
                                    <p:anim calcmode="lin" valueType="num">
                                      <p:cBhvr additive="base">
                                        <p:cTn id="24" dur="1000"/>
                                        <p:tgtEl>
                                          <p:spTgt spid="20"/>
                                        </p:tgtEl>
                                        <p:attrNameLst>
                                          <p:attrName>ppt_y</p:attrName>
                                        </p:attrNameLst>
                                      </p:cBhvr>
                                      <p:tavLst>
                                        <p:tav tm="0">
                                          <p:val>
                                            <p:strVal val="#ppt_y"/>
                                          </p:val>
                                        </p:tav>
                                        <p:tav tm="100000">
                                          <p:val>
                                            <p:strVal val="#ppt_y+#ppt_h*1.125000"/>
                                          </p:val>
                                        </p:tav>
                                      </p:tavLst>
                                    </p:anim>
                                    <p:animEffect transition="out" filter="wipe(down)">
                                      <p:cBhvr>
                                        <p:cTn id="25" dur="1000"/>
                                        <p:tgtEl>
                                          <p:spTgt spid="20"/>
                                        </p:tgtEl>
                                      </p:cBhvr>
                                    </p:animEffect>
                                    <p:set>
                                      <p:cBhvr>
                                        <p:cTn id="26" dur="1" fill="hold">
                                          <p:stCondLst>
                                            <p:cond delay="999"/>
                                          </p:stCondLst>
                                        </p:cTn>
                                        <p:tgtEl>
                                          <p:spTgt spid="20"/>
                                        </p:tgtEl>
                                        <p:attrNameLst>
                                          <p:attrName>style.visibility</p:attrName>
                                        </p:attrNameLst>
                                      </p:cBhvr>
                                      <p:to>
                                        <p:strVal val="hidden"/>
                                      </p:to>
                                    </p:set>
                                  </p:childTnLst>
                                </p:cTn>
                              </p:par>
                              <p:par>
                                <p:cTn id="27" presetID="12" presetClass="entr" presetSubtype="1" repeatCount="0" fill="hold" grpId="1" nodeType="withEffect">
                                  <p:stCondLst>
                                    <p:cond delay="250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p:tgtEl>
                                          <p:spTgt spid="19"/>
                                        </p:tgtEl>
                                        <p:attrNameLst>
                                          <p:attrName>ppt_y</p:attrName>
                                        </p:attrNameLst>
                                      </p:cBhvr>
                                      <p:tavLst>
                                        <p:tav tm="0">
                                          <p:val>
                                            <p:strVal val="#ppt_y-#ppt_h*1.125000"/>
                                          </p:val>
                                        </p:tav>
                                        <p:tav tm="100000">
                                          <p:val>
                                            <p:strVal val="#ppt_y"/>
                                          </p:val>
                                        </p:tav>
                                      </p:tavLst>
                                    </p:anim>
                                    <p:animEffect transition="in" filter="wipe(down)">
                                      <p:cBhvr>
                                        <p:cTn id="30" dur="1000"/>
                                        <p:tgtEl>
                                          <p:spTgt spid="19"/>
                                        </p:tgtEl>
                                      </p:cBhvr>
                                    </p:animEffect>
                                  </p:childTnLst>
                                </p:cTn>
                              </p:par>
                            </p:childTnLst>
                          </p:cTn>
                        </p:par>
                        <p:par>
                          <p:cTn id="31" fill="hold">
                            <p:stCondLst>
                              <p:cond delay="10500"/>
                            </p:stCondLst>
                            <p:childTnLst>
                              <p:par>
                                <p:cTn id="32" presetID="12" presetClass="exit" presetSubtype="4" repeatCount="0" fill="hold" grpId="0" nodeType="afterEffect">
                                  <p:stCondLst>
                                    <p:cond delay="2500"/>
                                  </p:stCondLst>
                                  <p:childTnLst>
                                    <p:anim calcmode="lin" valueType="num">
                                      <p:cBhvr additive="base">
                                        <p:cTn id="33" dur="1000"/>
                                        <p:tgtEl>
                                          <p:spTgt spid="19"/>
                                        </p:tgtEl>
                                        <p:attrNameLst>
                                          <p:attrName>ppt_y</p:attrName>
                                        </p:attrNameLst>
                                      </p:cBhvr>
                                      <p:tavLst>
                                        <p:tav tm="0">
                                          <p:val>
                                            <p:strVal val="#ppt_y"/>
                                          </p:val>
                                        </p:tav>
                                        <p:tav tm="100000">
                                          <p:val>
                                            <p:strVal val="#ppt_y+#ppt_h*1.125000"/>
                                          </p:val>
                                        </p:tav>
                                      </p:tavLst>
                                    </p:anim>
                                    <p:animEffect transition="out" filter="wipe(down)">
                                      <p:cBhvr>
                                        <p:cTn id="34" dur="1000"/>
                                        <p:tgtEl>
                                          <p:spTgt spid="19"/>
                                        </p:tgtEl>
                                      </p:cBhvr>
                                    </p:animEffect>
                                    <p:set>
                                      <p:cBhvr>
                                        <p:cTn id="35" dur="1" fill="hold">
                                          <p:stCondLst>
                                            <p:cond delay="999"/>
                                          </p:stCondLst>
                                        </p:cTn>
                                        <p:tgtEl>
                                          <p:spTgt spid="19"/>
                                        </p:tgtEl>
                                        <p:attrNameLst>
                                          <p:attrName>style.visibility</p:attrName>
                                        </p:attrNameLst>
                                      </p:cBhvr>
                                      <p:to>
                                        <p:strVal val="hidden"/>
                                      </p:to>
                                    </p:set>
                                  </p:childTnLst>
                                </p:cTn>
                              </p:par>
                              <p:par>
                                <p:cTn id="36" presetID="12" presetClass="entr" presetSubtype="1" repeatCount="0" fill="hold" grpId="1" nodeType="withEffect">
                                  <p:stCondLst>
                                    <p:cond delay="250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1000"/>
                                        <p:tgtEl>
                                          <p:spTgt spid="17"/>
                                        </p:tgtEl>
                                        <p:attrNameLst>
                                          <p:attrName>ppt_y</p:attrName>
                                        </p:attrNameLst>
                                      </p:cBhvr>
                                      <p:tavLst>
                                        <p:tav tm="0">
                                          <p:val>
                                            <p:strVal val="#ppt_y-#ppt_h*1.125000"/>
                                          </p:val>
                                        </p:tav>
                                        <p:tav tm="100000">
                                          <p:val>
                                            <p:strVal val="#ppt_y"/>
                                          </p:val>
                                        </p:tav>
                                      </p:tavLst>
                                    </p:anim>
                                    <p:animEffect transition="in" filter="wipe(down)">
                                      <p:cBhvr>
                                        <p:cTn id="3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P spid="19" grpId="0"/>
      <p:bldP spid="19" grpId="1"/>
      <p:bldP spid="20" grpId="0" animBg="1"/>
      <p:bldP spid="2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6B02DAE-6650-60E1-B36B-1F963FDF57F1}"/>
              </a:ext>
            </a:extLst>
          </p:cNvPr>
          <p:cNvPicPr>
            <a:picLocks noGrp="1" noChangeAspect="1" noChangeArrowheads="1"/>
          </p:cNvPicPr>
          <p:nvPr>
            <p:ph type="pic" sz="quarter" idx="10"/>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p:blipFill>
        <p:spPr bwMode="auto">
          <a:xfrm>
            <a:off x="889807" y="2646000"/>
            <a:ext cx="3713698" cy="2964583"/>
          </a:xfrm>
          <a:prstGeom prst="rect">
            <a:avLst/>
          </a:prstGeom>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p:txBody>
          <a:bodyPr/>
          <a:lstStyle/>
          <a:p>
            <a:r>
              <a:rPr lang="en-GB"/>
              <a:t>Using apps/ websites </a:t>
            </a:r>
          </a:p>
        </p:txBody>
      </p:sp>
      <p:sp>
        <p:nvSpPr>
          <p:cNvPr id="9" name="Text Placeholder 8">
            <a:extLst>
              <a:ext uri="{FF2B5EF4-FFF2-40B4-BE49-F238E27FC236}">
                <a16:creationId xmlns:a16="http://schemas.microsoft.com/office/drawing/2014/main" id="{82EA26B0-BA26-0525-9B9C-BE7808E1BA6F}"/>
              </a:ext>
            </a:extLst>
          </p:cNvPr>
          <p:cNvSpPr>
            <a:spLocks noGrp="1"/>
          </p:cNvSpPr>
          <p:nvPr>
            <p:ph type="body" sz="quarter" idx="12"/>
          </p:nvPr>
        </p:nvSpPr>
        <p:spPr/>
        <p:txBody>
          <a:bodyPr/>
          <a:lstStyle/>
          <a:p>
            <a:pPr marL="514350" indent="-514350">
              <a:buFont typeface="+mj-lt"/>
              <a:buAutoNum type="arabicPeriod"/>
            </a:pPr>
            <a:r>
              <a:rPr lang="en-GB"/>
              <a:t>Download app or visit website</a:t>
            </a:r>
          </a:p>
          <a:p>
            <a:pPr marL="514350" indent="-514350">
              <a:buFont typeface="+mj-lt"/>
              <a:buAutoNum type="arabicPeriod"/>
            </a:pPr>
            <a:r>
              <a:rPr lang="en-GB"/>
              <a:t>See what options are available</a:t>
            </a:r>
          </a:p>
          <a:p>
            <a:pPr marL="514350" indent="-514350">
              <a:buFont typeface="+mj-lt"/>
              <a:buAutoNum type="arabicPeriod"/>
            </a:pPr>
            <a:r>
              <a:rPr lang="en-GB"/>
              <a:t>Book or order what you need</a:t>
            </a:r>
          </a:p>
        </p:txBody>
      </p:sp>
      <p:pic>
        <p:nvPicPr>
          <p:cNvPr id="2" name="Graphic 1">
            <a:extLst>
              <a:ext uri="{FF2B5EF4-FFF2-40B4-BE49-F238E27FC236}">
                <a16:creationId xmlns:a16="http://schemas.microsoft.com/office/drawing/2014/main" id="{E25E3D75-C016-40F9-3267-10FF300FE7E7}"/>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0025" b="60240"/>
          <a:stretch/>
        </p:blipFill>
        <p:spPr>
          <a:xfrm>
            <a:off x="142753" y="1974759"/>
            <a:ext cx="5207806" cy="1027776"/>
          </a:xfrm>
          <a:prstGeom prst="rect">
            <a:avLst/>
          </a:prstGeom>
        </p:spPr>
      </p:pic>
      <p:pic>
        <p:nvPicPr>
          <p:cNvPr id="5" name="Graphic 4">
            <a:extLst>
              <a:ext uri="{FF2B5EF4-FFF2-40B4-BE49-F238E27FC236}">
                <a16:creationId xmlns:a16="http://schemas.microsoft.com/office/drawing/2014/main" id="{C32D139F-B04E-E545-8785-3A492CF94C2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2914" b="60240"/>
          <a:stretch/>
        </p:blipFill>
        <p:spPr>
          <a:xfrm>
            <a:off x="142753" y="2645999"/>
            <a:ext cx="5207806" cy="2964583"/>
          </a:xfrm>
          <a:prstGeom prst="rect">
            <a:avLst/>
          </a:prstGeom>
        </p:spPr>
      </p:pic>
    </p:spTree>
    <p:extLst>
      <p:ext uri="{BB962C8B-B14F-4D97-AF65-F5344CB8AC3E}">
        <p14:creationId xmlns:p14="http://schemas.microsoft.com/office/powerpoint/2010/main" val="846422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a:t>Local council websites </a:t>
            </a:r>
          </a:p>
        </p:txBody>
      </p:sp>
      <p:sp>
        <p:nvSpPr>
          <p:cNvPr id="4" name="Text Placeholder 3">
            <a:extLst>
              <a:ext uri="{FF2B5EF4-FFF2-40B4-BE49-F238E27FC236}">
                <a16:creationId xmlns:a16="http://schemas.microsoft.com/office/drawing/2014/main" id="{CCD5F4C5-52F0-C63D-4C2E-7B35EB50EF46}"/>
              </a:ext>
            </a:extLst>
          </p:cNvPr>
          <p:cNvSpPr>
            <a:spLocks noGrp="1"/>
          </p:cNvSpPr>
          <p:nvPr>
            <p:ph type="body" sz="quarter" idx="12"/>
          </p:nvPr>
        </p:nvSpPr>
        <p:spPr/>
        <p:txBody>
          <a:bodyPr/>
          <a:lstStyle/>
          <a:p>
            <a:pPr marL="514350" indent="-514350">
              <a:buFont typeface="+mj-lt"/>
              <a:buAutoNum type="arabicPeriod"/>
            </a:pPr>
            <a:r>
              <a:rPr lang="en-GB"/>
              <a:t>Visit your council's website</a:t>
            </a:r>
          </a:p>
          <a:p>
            <a:pPr marL="514350" indent="-514350">
              <a:buFont typeface="+mj-lt"/>
              <a:buAutoNum type="arabicPeriod"/>
            </a:pPr>
            <a:r>
              <a:rPr lang="en-GB"/>
              <a:t>Find the service you need</a:t>
            </a:r>
          </a:p>
          <a:p>
            <a:pPr marL="514350" indent="-514350">
              <a:buFont typeface="+mj-lt"/>
              <a:buAutoNum type="arabicPeriod"/>
            </a:pPr>
            <a:r>
              <a:rPr lang="en-GB"/>
              <a:t>Make your request</a:t>
            </a:r>
          </a:p>
        </p:txBody>
      </p:sp>
      <p:pic>
        <p:nvPicPr>
          <p:cNvPr id="5" name="Graphic 4">
            <a:extLst>
              <a:ext uri="{FF2B5EF4-FFF2-40B4-BE49-F238E27FC236}">
                <a16:creationId xmlns:a16="http://schemas.microsoft.com/office/drawing/2014/main" id="{84B85985-117A-6482-7E11-6263F8D0091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0025" b="60240"/>
          <a:stretch/>
        </p:blipFill>
        <p:spPr>
          <a:xfrm>
            <a:off x="6815927" y="2437185"/>
            <a:ext cx="5207806" cy="1027776"/>
          </a:xfrm>
          <a:prstGeom prst="rect">
            <a:avLst/>
          </a:prstGeom>
        </p:spPr>
      </p:pic>
      <p:pic>
        <p:nvPicPr>
          <p:cNvPr id="9" name="Picture Placeholder 8">
            <a:extLst>
              <a:ext uri="{FF2B5EF4-FFF2-40B4-BE49-F238E27FC236}">
                <a16:creationId xmlns:a16="http://schemas.microsoft.com/office/drawing/2014/main" id="{9E3AE394-9242-9A9C-397D-3EA7DD022C2D}"/>
              </a:ext>
            </a:extLst>
          </p:cNvPr>
          <p:cNvPicPr>
            <a:picLocks noGrp="1" noChangeAspect="1"/>
          </p:cNvPicPr>
          <p:nvPr>
            <p:ph type="pic" sz="quarter" idx="10"/>
          </p:nvPr>
        </p:nvPicPr>
        <p:blipFill rotWithShape="1">
          <a:blip r:embed="rId5"/>
          <a:stretch/>
        </p:blipFill>
        <p:spPr>
          <a:xfrm>
            <a:off x="7528800" y="3028558"/>
            <a:ext cx="3780000" cy="2057121"/>
          </a:xfrm>
          <a:prstGeom prst="rect">
            <a:avLst/>
          </a:prstGeom>
        </p:spPr>
      </p:pic>
      <p:pic>
        <p:nvPicPr>
          <p:cNvPr id="6" name="Graphic 5">
            <a:extLst>
              <a:ext uri="{FF2B5EF4-FFF2-40B4-BE49-F238E27FC236}">
                <a16:creationId xmlns:a16="http://schemas.microsoft.com/office/drawing/2014/main" id="{CFCE3C0B-02CC-EB7E-EE05-9AFA2DC1DDE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3091" b="60240"/>
          <a:stretch/>
        </p:blipFill>
        <p:spPr>
          <a:xfrm>
            <a:off x="6815927" y="3028558"/>
            <a:ext cx="5212800" cy="2057121"/>
          </a:xfrm>
          <a:prstGeom prst="rect">
            <a:avLst/>
          </a:prstGeom>
        </p:spPr>
      </p:pic>
    </p:spTree>
    <p:extLst>
      <p:ext uri="{BB962C8B-B14F-4D97-AF65-F5344CB8AC3E}">
        <p14:creationId xmlns:p14="http://schemas.microsoft.com/office/powerpoint/2010/main" val="3830901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02F1E5E-14DB-20EE-8F9B-CE9F9A48493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3" name="Text Placeholder 2">
            <a:extLst>
              <a:ext uri="{FF2B5EF4-FFF2-40B4-BE49-F238E27FC236}">
                <a16:creationId xmlns:a16="http://schemas.microsoft.com/office/drawing/2014/main" id="{17411C81-66C1-579B-BD0D-6104674F712F}"/>
              </a:ext>
            </a:extLst>
          </p:cNvPr>
          <p:cNvSpPr>
            <a:spLocks noGrp="1"/>
          </p:cNvSpPr>
          <p:nvPr>
            <p:ph type="body" sz="quarter" idx="11"/>
          </p:nvPr>
        </p:nvSpPr>
        <p:spPr/>
        <p:txBody>
          <a:bodyPr/>
          <a:lstStyle/>
          <a:p>
            <a:r>
              <a:rPr lang="en-GB"/>
              <a:t>How to access health services online </a:t>
            </a:r>
          </a:p>
        </p:txBody>
      </p:sp>
      <p:sp>
        <p:nvSpPr>
          <p:cNvPr id="4" name="Text Placeholder 3">
            <a:extLst>
              <a:ext uri="{FF2B5EF4-FFF2-40B4-BE49-F238E27FC236}">
                <a16:creationId xmlns:a16="http://schemas.microsoft.com/office/drawing/2014/main" id="{77626AEB-F6E8-6A6B-43FD-7C499BECE2AB}"/>
              </a:ext>
            </a:extLst>
          </p:cNvPr>
          <p:cNvSpPr>
            <a:spLocks noGrp="1"/>
          </p:cNvSpPr>
          <p:nvPr>
            <p:ph type="body" sz="quarter" idx="12"/>
          </p:nvPr>
        </p:nvSpPr>
        <p:spPr/>
        <p:txBody>
          <a:bodyPr/>
          <a:lstStyle/>
          <a:p>
            <a:r>
              <a:rPr lang="en-GB"/>
              <a:t>Local health services</a:t>
            </a:r>
          </a:p>
          <a:p>
            <a:endParaRPr lang="en-GB"/>
          </a:p>
          <a:p>
            <a:r>
              <a:rPr lang="en-GB"/>
              <a:t>NHS websites and apps</a:t>
            </a:r>
          </a:p>
        </p:txBody>
      </p:sp>
    </p:spTree>
    <p:extLst>
      <p:ext uri="{BB962C8B-B14F-4D97-AF65-F5344CB8AC3E}">
        <p14:creationId xmlns:p14="http://schemas.microsoft.com/office/powerpoint/2010/main" val="3750815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682DB3-72D2-3FFE-FA09-079A7A1B2B4A}"/>
              </a:ext>
            </a:extLst>
          </p:cNvPr>
          <p:cNvSpPr>
            <a:spLocks noGrp="1"/>
          </p:cNvSpPr>
          <p:nvPr>
            <p:ph type="body" sz="quarter" idx="11"/>
          </p:nvPr>
        </p:nvSpPr>
        <p:spPr/>
        <p:txBody>
          <a:bodyPr/>
          <a:lstStyle/>
          <a:p>
            <a:r>
              <a:rPr lang="en-GB"/>
              <a:t>Local health services </a:t>
            </a:r>
          </a:p>
        </p:txBody>
      </p:sp>
      <p:sp>
        <p:nvSpPr>
          <p:cNvPr id="2" name="Text Placeholder 1">
            <a:extLst>
              <a:ext uri="{FF2B5EF4-FFF2-40B4-BE49-F238E27FC236}">
                <a16:creationId xmlns:a16="http://schemas.microsoft.com/office/drawing/2014/main" id="{AF31CCA2-4F88-51D7-3179-039FE1D6B409}"/>
              </a:ext>
            </a:extLst>
          </p:cNvPr>
          <p:cNvSpPr>
            <a:spLocks noGrp="1"/>
          </p:cNvSpPr>
          <p:nvPr>
            <p:ph type="body" sz="quarter" idx="12"/>
          </p:nvPr>
        </p:nvSpPr>
        <p:spPr/>
        <p:txBody>
          <a:bodyPr/>
          <a:lstStyle/>
          <a:p>
            <a:pPr marL="514350" indent="-514350">
              <a:buFont typeface="+mj-lt"/>
              <a:buAutoNum type="arabicPeriod"/>
            </a:pPr>
            <a:r>
              <a:rPr lang="en-GB"/>
              <a:t>Visit the website or download the app</a:t>
            </a:r>
          </a:p>
          <a:p>
            <a:pPr marL="514350" indent="-514350">
              <a:buFont typeface="+mj-lt"/>
              <a:buAutoNum type="arabicPeriod"/>
            </a:pPr>
            <a:r>
              <a:rPr lang="en-GB"/>
              <a:t>See the services available</a:t>
            </a:r>
          </a:p>
          <a:p>
            <a:pPr marL="514350" indent="-514350">
              <a:buFont typeface="+mj-lt"/>
              <a:buAutoNum type="arabicPeriod"/>
            </a:pPr>
            <a:r>
              <a:rPr lang="en-GB"/>
              <a:t>Book or order what you need</a:t>
            </a:r>
          </a:p>
        </p:txBody>
      </p:sp>
      <p:pic>
        <p:nvPicPr>
          <p:cNvPr id="2054" name="Picture 6" descr="Appointment Booking Interaction by Shivam Kaushik on Dribbble">
            <a:extLst>
              <a:ext uri="{FF2B5EF4-FFF2-40B4-BE49-F238E27FC236}">
                <a16:creationId xmlns:a16="http://schemas.microsoft.com/office/drawing/2014/main" id="{B6F5BF8D-9102-D130-FA90-E723EAC3C10A}"/>
              </a:ext>
            </a:extLst>
          </p:cNvPr>
          <p:cNvPicPr>
            <a:picLocks noGrp="1" noChangeAspect="1" noChangeArrowheads="1"/>
          </p:cNvPicPr>
          <p:nvPr>
            <p:ph type="pic" sz="quarter" idx="10"/>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35734" t="26785" r="35080" b="15602"/>
          <a:stretch/>
        </p:blipFill>
        <p:spPr bwMode="auto">
          <a:xfrm>
            <a:off x="8592856" y="2207712"/>
            <a:ext cx="1811032" cy="2681451"/>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6D69EF0E-0B3F-588C-3810-F46A252F605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8689" t="37934" r="14351" b="22268"/>
          <a:stretch/>
        </p:blipFill>
        <p:spPr>
          <a:xfrm>
            <a:off x="8166654" y="2000838"/>
            <a:ext cx="2658194" cy="3924000"/>
          </a:xfrm>
          <a:prstGeom prst="rect">
            <a:avLst/>
          </a:prstGeom>
        </p:spPr>
      </p:pic>
      <p:sp>
        <p:nvSpPr>
          <p:cNvPr id="9" name="TextBox 8">
            <a:extLst>
              <a:ext uri="{FF2B5EF4-FFF2-40B4-BE49-F238E27FC236}">
                <a16:creationId xmlns:a16="http://schemas.microsoft.com/office/drawing/2014/main" id="{0929E1A5-B4E4-071A-B230-BEB098D7DA52}"/>
              </a:ext>
            </a:extLst>
          </p:cNvPr>
          <p:cNvSpPr txBox="1"/>
          <p:nvPr/>
        </p:nvSpPr>
        <p:spPr>
          <a:xfrm>
            <a:off x="8688887" y="2329842"/>
            <a:ext cx="1027135" cy="100208"/>
          </a:xfrm>
          <a:prstGeom prst="rect">
            <a:avLst/>
          </a:prstGeom>
          <a:solidFill>
            <a:schemeClr val="bg1"/>
          </a:solidFill>
        </p:spPr>
        <p:txBody>
          <a:bodyPr wrap="square" rtlCol="0" anchor="ctr" anchorCtr="0">
            <a:noAutofit/>
          </a:bodyPr>
          <a:lstStyle/>
          <a:p>
            <a:r>
              <a:rPr lang="en-GB" sz="1400">
                <a:solidFill>
                  <a:srgbClr val="024731"/>
                </a:solidFill>
                <a:latin typeface="Lloyds Bank Jack" panose="02000503040000020004" pitchFamily="2" charset="77"/>
              </a:rPr>
              <a:t>GP</a:t>
            </a:r>
          </a:p>
        </p:txBody>
      </p:sp>
    </p:spTree>
    <p:extLst>
      <p:ext uri="{BB962C8B-B14F-4D97-AF65-F5344CB8AC3E}">
        <p14:creationId xmlns:p14="http://schemas.microsoft.com/office/powerpoint/2010/main" val="393331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screenshot of a web page&#10;&#10;Description automatically generated">
            <a:extLst>
              <a:ext uri="{FF2B5EF4-FFF2-40B4-BE49-F238E27FC236}">
                <a16:creationId xmlns:a16="http://schemas.microsoft.com/office/drawing/2014/main" id="{B6BFF968-0DB9-5C53-9A9B-53F4A7CF50F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tretch/>
        </p:blipFill>
        <p:spPr>
          <a:xfrm>
            <a:off x="743879" y="3234104"/>
            <a:ext cx="3924000" cy="1952362"/>
          </a:xfrm>
          <a:prstGeom prst="rect">
            <a:avLst/>
          </a:prstGeom>
        </p:spPr>
      </p:pic>
      <p:sp>
        <p:nvSpPr>
          <p:cNvPr id="3" name="Text Placeholder 2">
            <a:extLst>
              <a:ext uri="{FF2B5EF4-FFF2-40B4-BE49-F238E27FC236}">
                <a16:creationId xmlns:a16="http://schemas.microsoft.com/office/drawing/2014/main" id="{D79A077A-5E00-7DAA-1A32-0291A32EAE34}"/>
              </a:ext>
            </a:extLst>
          </p:cNvPr>
          <p:cNvSpPr>
            <a:spLocks noGrp="1"/>
          </p:cNvSpPr>
          <p:nvPr>
            <p:ph type="body" sz="quarter" idx="11"/>
          </p:nvPr>
        </p:nvSpPr>
        <p:spPr/>
        <p:txBody>
          <a:bodyPr/>
          <a:lstStyle/>
          <a:p>
            <a:r>
              <a:rPr lang="en-GB"/>
              <a:t>NHS websites and apps </a:t>
            </a:r>
          </a:p>
        </p:txBody>
      </p:sp>
      <p:sp>
        <p:nvSpPr>
          <p:cNvPr id="2" name="Text Placeholder 1">
            <a:extLst>
              <a:ext uri="{FF2B5EF4-FFF2-40B4-BE49-F238E27FC236}">
                <a16:creationId xmlns:a16="http://schemas.microsoft.com/office/drawing/2014/main" id="{88B91D21-C2DC-5CD2-BDD8-BFD5D83CC4DF}"/>
              </a:ext>
            </a:extLst>
          </p:cNvPr>
          <p:cNvSpPr>
            <a:spLocks noGrp="1"/>
          </p:cNvSpPr>
          <p:nvPr>
            <p:ph type="body" sz="quarter" idx="12"/>
          </p:nvPr>
        </p:nvSpPr>
        <p:spPr/>
        <p:txBody>
          <a:bodyPr/>
          <a:lstStyle/>
          <a:p>
            <a:pPr marL="514350" indent="-514350">
              <a:buFont typeface="Arial" panose="020B0604020202020204" pitchFamily="34" charset="0"/>
              <a:buChar char="•"/>
            </a:pPr>
            <a:r>
              <a:rPr lang="en-GB"/>
              <a:t>Find info on health conditions</a:t>
            </a:r>
          </a:p>
          <a:p>
            <a:pPr marL="514350" indent="-514350">
              <a:buFont typeface="Arial" panose="020B0604020202020204" pitchFamily="34" charset="0"/>
              <a:buChar char="•"/>
            </a:pPr>
            <a:r>
              <a:rPr lang="en-GB"/>
              <a:t>Get health advice</a:t>
            </a:r>
          </a:p>
          <a:p>
            <a:pPr marL="514350" indent="-514350">
              <a:buFont typeface="Arial" panose="020B0604020202020204" pitchFamily="34" charset="0"/>
              <a:buChar char="•"/>
            </a:pPr>
            <a:r>
              <a:rPr lang="en-GB"/>
              <a:t>Look up local or UK healthcare services</a:t>
            </a:r>
          </a:p>
          <a:p>
            <a:pPr marL="514350" indent="-514350">
              <a:buFont typeface="Arial" panose="020B0604020202020204" pitchFamily="34" charset="0"/>
              <a:buChar char="•"/>
            </a:pPr>
            <a:r>
              <a:rPr lang="en-GB"/>
              <a:t>Your NHS account</a:t>
            </a:r>
          </a:p>
        </p:txBody>
      </p:sp>
      <p:pic>
        <p:nvPicPr>
          <p:cNvPr id="9" name="Graphic 8">
            <a:extLst>
              <a:ext uri="{FF2B5EF4-FFF2-40B4-BE49-F238E27FC236}">
                <a16:creationId xmlns:a16="http://schemas.microsoft.com/office/drawing/2014/main" id="{E89B0D3F-F31A-141E-2545-2771663EF0A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0025" b="60240"/>
          <a:stretch/>
        </p:blipFill>
        <p:spPr>
          <a:xfrm>
            <a:off x="101976" y="2583583"/>
            <a:ext cx="5207806" cy="1027776"/>
          </a:xfrm>
          <a:prstGeom prst="rect">
            <a:avLst/>
          </a:prstGeom>
        </p:spPr>
      </p:pic>
      <p:pic>
        <p:nvPicPr>
          <p:cNvPr id="10" name="Graphic 9">
            <a:extLst>
              <a:ext uri="{FF2B5EF4-FFF2-40B4-BE49-F238E27FC236}">
                <a16:creationId xmlns:a16="http://schemas.microsoft.com/office/drawing/2014/main" id="{F234E0EB-38D4-E047-89D3-ED46E1794EB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3091" b="60240"/>
          <a:stretch/>
        </p:blipFill>
        <p:spPr>
          <a:xfrm>
            <a:off x="101976" y="3174957"/>
            <a:ext cx="5207806" cy="2070655"/>
          </a:xfrm>
          <a:prstGeom prst="rect">
            <a:avLst/>
          </a:prstGeom>
        </p:spPr>
      </p:pic>
    </p:spTree>
    <p:extLst>
      <p:ext uri="{BB962C8B-B14F-4D97-AF65-F5344CB8AC3E}">
        <p14:creationId xmlns:p14="http://schemas.microsoft.com/office/powerpoint/2010/main" val="118081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384572" y="460852"/>
            <a:ext cx="8883501" cy="880759"/>
          </a:xfrm>
        </p:spPr>
        <p:txBody>
          <a:bodyPr lIns="91440" tIns="45720" rIns="91440" bIns="45720" anchor="t"/>
          <a:lstStyle/>
          <a:p>
            <a:r>
              <a:rPr lang="en-GB">
                <a:latin typeface="Lloyds Bank Jack Medium"/>
              </a:rPr>
              <a:t>Today you've seen how to:</a:t>
            </a:r>
            <a:endParaRPr lang="en-US"/>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a:lstStyle/>
          <a:p>
            <a:pPr>
              <a:buFont typeface="Wingdings" pitchFamily="2" charset="2"/>
              <a:buChar char="ü"/>
            </a:pPr>
            <a:r>
              <a:rPr lang="en-GB"/>
              <a:t>List services you can book online</a:t>
            </a:r>
          </a:p>
          <a:p>
            <a:pPr>
              <a:buFont typeface="Wingdings" pitchFamily="2" charset="2"/>
              <a:buChar char="ü"/>
            </a:pPr>
            <a:r>
              <a:rPr lang="en-GB"/>
              <a:t>Find and book local services</a:t>
            </a:r>
          </a:p>
          <a:p>
            <a:pPr>
              <a:buFont typeface="Wingdings" pitchFamily="2" charset="2"/>
              <a:buChar char="ü"/>
            </a:pPr>
            <a:r>
              <a:rPr lang="en-GB"/>
              <a:t>Access health services online</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Tree>
    <p:extLst>
      <p:ext uri="{BB962C8B-B14F-4D97-AF65-F5344CB8AC3E}">
        <p14:creationId xmlns:p14="http://schemas.microsoft.com/office/powerpoint/2010/main" val="1374845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A6160-CADC-6367-E89C-1969F9465DB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AF8472-B1F4-19BE-1F7E-8A12917D1098}"/>
              </a:ext>
            </a:extLst>
          </p:cNvPr>
          <p:cNvSpPr>
            <a:spLocks noGrp="1"/>
          </p:cNvSpPr>
          <p:nvPr>
            <p:ph type="body" sz="quarter" idx="11"/>
          </p:nvPr>
        </p:nvSpPr>
        <p:spPr>
          <a:xfrm>
            <a:off x="941388" y="3304267"/>
            <a:ext cx="5154612" cy="1971862"/>
          </a:xfrm>
        </p:spPr>
        <p:txBody>
          <a:bodyPr/>
          <a:lstStyle/>
          <a:p>
            <a:r>
              <a:rPr lang="en-GB" sz="4800" dirty="0"/>
              <a:t>Post-session survey</a:t>
            </a:r>
          </a:p>
        </p:txBody>
      </p:sp>
      <p:pic>
        <p:nvPicPr>
          <p:cNvPr id="5" name="Picture Placeholder 4">
            <a:extLst>
              <a:ext uri="{FF2B5EF4-FFF2-40B4-BE49-F238E27FC236}">
                <a16:creationId xmlns:a16="http://schemas.microsoft.com/office/drawing/2014/main" id="{4F399F67-8BF6-88D9-61C6-5A483F70ED0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45" r="145"/>
          <a:stretch/>
        </p:blipFill>
        <p:spPr/>
      </p:pic>
    </p:spTree>
    <p:extLst>
      <p:ext uri="{BB962C8B-B14F-4D97-AF65-F5344CB8AC3E}">
        <p14:creationId xmlns:p14="http://schemas.microsoft.com/office/powerpoint/2010/main" val="238182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02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87D8D1-504D-E83F-6676-CA9A61DBB658}"/>
              </a:ext>
            </a:extLst>
          </p:cNvPr>
          <p:cNvSpPr>
            <a:spLocks noGrp="1"/>
          </p:cNvSpPr>
          <p:nvPr>
            <p:ph type="body" sz="quarter" idx="11"/>
          </p:nvPr>
        </p:nvSpPr>
        <p:spPr>
          <a:xfrm>
            <a:off x="941388" y="3304267"/>
            <a:ext cx="5154612" cy="1971862"/>
          </a:xfrm>
        </p:spPr>
        <p:txBody>
          <a:bodyPr/>
          <a:lstStyle/>
          <a:p>
            <a:r>
              <a:rPr lang="en-GB" sz="4800" dirty="0"/>
              <a:t>Pre-session survey</a:t>
            </a:r>
          </a:p>
        </p:txBody>
      </p:sp>
      <p:pic>
        <p:nvPicPr>
          <p:cNvPr id="5" name="Picture Placeholder 4" descr="A qr code on a white background&#10;&#10;Description automatically generated">
            <a:extLst>
              <a:ext uri="{FF2B5EF4-FFF2-40B4-BE49-F238E27FC236}">
                <a16:creationId xmlns:a16="http://schemas.microsoft.com/office/drawing/2014/main" id="{7ABB7A5D-EDE9-2440-1EDA-D0432D714BA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2" r="162"/>
          <a:stretch>
            <a:fillRect/>
          </a:stretch>
        </p:blipFill>
        <p:spPr/>
      </p:pic>
    </p:spTree>
    <p:extLst>
      <p:ext uri="{BB962C8B-B14F-4D97-AF65-F5344CB8AC3E}">
        <p14:creationId xmlns:p14="http://schemas.microsoft.com/office/powerpoint/2010/main" val="1776877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EE74-3DB1-6C6C-D81E-6920ACF7B20C}"/>
              </a:ext>
            </a:extLst>
          </p:cNvPr>
          <p:cNvSpPr>
            <a:spLocks noGrp="1"/>
          </p:cNvSpPr>
          <p:nvPr>
            <p:ph type="body" sz="quarter" idx="11"/>
          </p:nvPr>
        </p:nvSpPr>
        <p:spPr>
          <a:xfrm>
            <a:off x="397378" y="2936034"/>
            <a:ext cx="6605306" cy="985931"/>
          </a:xfrm>
        </p:spPr>
        <p:txBody>
          <a:bodyPr/>
          <a:lstStyle/>
          <a:p>
            <a:r>
              <a:rPr lang="en-GB"/>
              <a:t>How to get the most from this session</a:t>
            </a:r>
          </a:p>
        </p:txBody>
      </p:sp>
      <p:pic>
        <p:nvPicPr>
          <p:cNvPr id="1026" name="Picture 2">
            <a:extLst>
              <a:ext uri="{FF2B5EF4-FFF2-40B4-BE49-F238E27FC236}">
                <a16:creationId xmlns:a16="http://schemas.microsoft.com/office/drawing/2014/main" id="{AC7D6C5A-8888-D7AF-93DD-2654D892000B}"/>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62" r="16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3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411922" y="427457"/>
            <a:ext cx="8883501" cy="880759"/>
          </a:xfrm>
        </p:spPr>
        <p:txBody>
          <a:bodyPr lIns="91440" tIns="45720" rIns="91440" bIns="45720" anchor="t"/>
          <a:lstStyle/>
          <a:p>
            <a:r>
              <a:rPr lang="en-GB">
                <a:latin typeface="Lloyds Bank Jack Medium"/>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pPr>
              <a:buFont typeface="Wingdings" pitchFamily="2" charset="2"/>
              <a:buChar char="ü"/>
            </a:pPr>
            <a:r>
              <a:rPr lang="en-GB"/>
              <a:t>List services you can book online</a:t>
            </a:r>
          </a:p>
          <a:p>
            <a:pPr>
              <a:buFont typeface="Wingdings" pitchFamily="2" charset="2"/>
              <a:buChar char="ü"/>
            </a:pPr>
            <a:r>
              <a:rPr lang="en-GB"/>
              <a:t>Find and book local services</a:t>
            </a:r>
          </a:p>
          <a:p>
            <a:pPr>
              <a:buFont typeface="Wingdings" pitchFamily="2" charset="2"/>
              <a:buChar char="ü"/>
            </a:pPr>
            <a:r>
              <a:rPr lang="en-GB"/>
              <a:t>Access health services online</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C6759EA-37BF-4569-72A3-C99EC693735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96" b="1796"/>
          <a:stretch>
            <a:fillRect/>
          </a:stretch>
        </p:blipFill>
        <p:spPr/>
      </p:pic>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a:xfrm>
            <a:off x="310439" y="460852"/>
            <a:ext cx="9789274" cy="995777"/>
          </a:xfrm>
        </p:spPr>
        <p:txBody>
          <a:bodyPr/>
          <a:lstStyle/>
          <a:p>
            <a:r>
              <a:rPr lang="en-GB"/>
              <a:t>Why access services online? </a:t>
            </a:r>
          </a:p>
        </p:txBody>
      </p:sp>
    </p:spTree>
    <p:extLst>
      <p:ext uri="{BB962C8B-B14F-4D97-AF65-F5344CB8AC3E}">
        <p14:creationId xmlns:p14="http://schemas.microsoft.com/office/powerpoint/2010/main" val="319559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04A36D3-8A36-C39D-AEFF-C3FD4A33F79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96" b="1796"/>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a:t>What services can you access online? </a:t>
            </a:r>
          </a:p>
        </p:txBody>
      </p:sp>
    </p:spTree>
    <p:extLst>
      <p:ext uri="{BB962C8B-B14F-4D97-AF65-F5344CB8AC3E}">
        <p14:creationId xmlns:p14="http://schemas.microsoft.com/office/powerpoint/2010/main" val="344595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09F4B0B-3C57-9705-D71B-3374D4B16FB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p:pic>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a:t>Some examples </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pPr marL="457200" indent="-457200">
              <a:buFont typeface="Arial" panose="020B0604020202020204" pitchFamily="34" charset="0"/>
              <a:buChar char="•"/>
            </a:pPr>
            <a:r>
              <a:rPr lang="en-GB" dirty="0"/>
              <a:t>Make an appointment</a:t>
            </a:r>
          </a:p>
          <a:p>
            <a:pPr marL="457200" indent="-457200">
              <a:buFont typeface="Arial" panose="020B0604020202020204" pitchFamily="34" charset="0"/>
              <a:buChar char="•"/>
            </a:pPr>
            <a:r>
              <a:rPr lang="en-GB" dirty="0"/>
              <a:t>Book a trip or activity</a:t>
            </a:r>
          </a:p>
          <a:p>
            <a:pPr marL="457200" indent="-457200">
              <a:buFont typeface="Arial" panose="020B0604020202020204" pitchFamily="34" charset="0"/>
              <a:buChar char="•"/>
            </a:pPr>
            <a:r>
              <a:rPr lang="en-GB" dirty="0"/>
              <a:t>Eat in – or out</a:t>
            </a:r>
          </a:p>
          <a:p>
            <a:pPr marL="457200" indent="-457200">
              <a:buFont typeface="Arial" panose="020B0604020202020204" pitchFamily="34" charset="0"/>
              <a:buChar char="•"/>
            </a:pPr>
            <a:r>
              <a:rPr lang="en-GB" dirty="0"/>
              <a:t>Sign up to keep fit</a:t>
            </a:r>
          </a:p>
          <a:p>
            <a:pPr marL="457200" indent="-457200">
              <a:buFont typeface="Arial" panose="020B0604020202020204" pitchFamily="34" charset="0"/>
              <a:buChar char="•"/>
            </a:pPr>
            <a:r>
              <a:rPr lang="en-GB" dirty="0"/>
              <a:t>Contact your council</a:t>
            </a:r>
          </a:p>
        </p:txBody>
      </p:sp>
    </p:spTree>
    <p:extLst>
      <p:ext uri="{BB962C8B-B14F-4D97-AF65-F5344CB8AC3E}">
        <p14:creationId xmlns:p14="http://schemas.microsoft.com/office/powerpoint/2010/main" val="4051229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9EB03DE-F8E7-C83D-59CB-FCF8F30E2F0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p:pic>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lIns="91440" tIns="45720" rIns="91440" bIns="45720" anchor="t"/>
          <a:lstStyle/>
          <a:p>
            <a:r>
              <a:rPr lang="en-GB">
                <a:latin typeface="Lloyds Bank Jack Medium"/>
              </a:rPr>
              <a:t>How to access local services online </a:t>
            </a:r>
            <a:endParaRPr lang="en-US"/>
          </a:p>
        </p:txBody>
      </p:sp>
      <p:sp>
        <p:nvSpPr>
          <p:cNvPr id="7" name="Text Placeholder 6">
            <a:extLst>
              <a:ext uri="{FF2B5EF4-FFF2-40B4-BE49-F238E27FC236}">
                <a16:creationId xmlns:a16="http://schemas.microsoft.com/office/drawing/2014/main" id="{B5D32C8B-0DFD-E781-C6AF-445E91C93F72}"/>
              </a:ext>
            </a:extLst>
          </p:cNvPr>
          <p:cNvSpPr>
            <a:spLocks noGrp="1"/>
          </p:cNvSpPr>
          <p:nvPr>
            <p:ph type="body" sz="quarter" idx="12"/>
          </p:nvPr>
        </p:nvSpPr>
        <p:spPr/>
        <p:txBody>
          <a:bodyPr/>
          <a:lstStyle/>
          <a:p>
            <a:pPr marL="457200" indent="-457200">
              <a:buFont typeface="Arial" panose="020B0604020202020204" pitchFamily="34" charset="0"/>
              <a:buChar char="•"/>
            </a:pPr>
            <a:r>
              <a:rPr lang="en-GB"/>
              <a:t>Search by company name or type of service</a:t>
            </a:r>
          </a:p>
          <a:p>
            <a:pPr marL="457200" indent="-457200">
              <a:buFont typeface="Arial" panose="020B0604020202020204" pitchFamily="34" charset="0"/>
              <a:buChar char="•"/>
            </a:pPr>
            <a:r>
              <a:rPr lang="en-GB"/>
              <a:t>Using apps / websites</a:t>
            </a:r>
          </a:p>
          <a:p>
            <a:pPr marL="457200" indent="-457200">
              <a:buFont typeface="Arial" panose="020B0604020202020204" pitchFamily="34" charset="0"/>
              <a:buChar char="•"/>
            </a:pPr>
            <a:r>
              <a:rPr lang="en-GB"/>
              <a:t>Local council websites</a:t>
            </a:r>
          </a:p>
        </p:txBody>
      </p:sp>
    </p:spTree>
    <p:extLst>
      <p:ext uri="{BB962C8B-B14F-4D97-AF65-F5344CB8AC3E}">
        <p14:creationId xmlns:p14="http://schemas.microsoft.com/office/powerpoint/2010/main" val="1439334267"/>
      </p:ext>
    </p:extLst>
  </p:cSld>
  <p:clrMapOvr>
    <a:masterClrMapping/>
  </p:clrMapOvr>
</p:sld>
</file>

<file path=ppt/theme/theme1.xml><?xml version="1.0" encoding="utf-8"?>
<a:theme xmlns:a="http://schemas.openxmlformats.org/drawingml/2006/main" name="Custom Design">
  <a:themeElements>
    <a:clrScheme name="LBA">
      <a:dk1>
        <a:srgbClr val="323233"/>
      </a:dk1>
      <a:lt1>
        <a:srgbClr val="FFFFFF"/>
      </a:lt1>
      <a:dk2>
        <a:srgbClr val="505050"/>
      </a:dk2>
      <a:lt2>
        <a:srgbClr val="F1F1F1"/>
      </a:lt2>
      <a:accent1>
        <a:srgbClr val="024730"/>
      </a:accent1>
      <a:accent2>
        <a:srgbClr val="00694D"/>
      </a:accent2>
      <a:accent3>
        <a:srgbClr val="649C00"/>
      </a:accent3>
      <a:accent4>
        <a:srgbClr val="77BA00"/>
      </a:accent4>
      <a:accent5>
        <a:srgbClr val="2078B0"/>
      </a:accent5>
      <a:accent6>
        <a:srgbClr val="025C69"/>
      </a:accent6>
      <a:hlink>
        <a:srgbClr val="0C5595"/>
      </a:hlink>
      <a:folHlink>
        <a:srgbClr val="48146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296b18e-8234-4d94-91b1-3ed3998a7eb5">
      <Terms xmlns="http://schemas.microsoft.com/office/infopath/2007/PartnerControls"/>
    </lcf76f155ced4ddcb4097134ff3c332f>
    <TaxCatchAll xmlns="a26ea033-2852-474a-8cc8-30d2b3b4aa0f" xsi:nil="true"/>
    <_ip_UnifiedCompliancePolicyUIAction xmlns="http://schemas.microsoft.com/sharepoint/v3" xsi:nil="true"/>
    <_ip_UnifiedCompliancePolicyProperties xmlns="http://schemas.microsoft.com/sharepoint/v3" xsi:nil="true"/>
    <SharedWithUsers xmlns="a26ea033-2852-474a-8cc8-30d2b3b4aa0f">
      <UserInfo>
        <DisplayName>Williams, Nicola ((Group Customer Inclusion))</DisplayName>
        <AccountId>20</AccountId>
        <AccountType/>
      </UserInfo>
      <UserInfo>
        <DisplayName>Holmes, Em (Group Customer Inclusion)</DisplayName>
        <AccountId>31</AccountId>
        <AccountType/>
      </UserInfo>
      <UserInfo>
        <DisplayName>Brady, Claire (Group Customer Inclusion)</DisplayName>
        <AccountId>184</AccountId>
        <AccountType/>
      </UserInfo>
      <UserInfo>
        <DisplayName>O'Connell, Lauren ((Group Customer Inclusion))</DisplayName>
        <AccountId>424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DBFF71-83EB-4B6E-8E2C-BBB1A0E3D126}">
  <ds:schemaRefs>
    <ds:schemaRef ds:uri="a26ea033-2852-474a-8cc8-30d2b3b4aa0f"/>
    <ds:schemaRef ds:uri="http://schemas.microsoft.com/sharepoint/v3"/>
    <ds:schemaRef ds:uri="8296b18e-8234-4d94-91b1-3ed3998a7eb5"/>
    <ds:schemaRef ds:uri="http://purl.org/dc/terms/"/>
    <ds:schemaRef ds:uri="http://schemas.openxmlformats.org/package/2006/metadata/core-propertie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4B41D776-5206-40EC-828D-6A86C2E090FE}">
  <ds:schemaRefs>
    <ds:schemaRef ds:uri="http://schemas.microsoft.com/sharepoint/v3/contenttype/forms"/>
  </ds:schemaRefs>
</ds:datastoreItem>
</file>

<file path=customXml/itemProps3.xml><?xml version="1.0" encoding="utf-8"?>
<ds:datastoreItem xmlns:ds="http://schemas.openxmlformats.org/officeDocument/2006/customXml" ds:itemID="{23BF0DB1-6AA6-4EF8-8231-E46D48A3B7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3445</Words>
  <Application>Microsoft Office PowerPoint</Application>
  <PresentationFormat>Widescreen</PresentationFormat>
  <Paragraphs>204</Paragraphs>
  <Slides>19</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Symbol</vt:lpstr>
      <vt:lpstr>Courier New</vt:lpstr>
      <vt:lpstr>Lloyds Bank Jack Medium</vt:lpstr>
      <vt:lpstr>Calibri</vt:lpstr>
      <vt:lpstr>Lloyds Bank Jack</vt:lpstr>
      <vt:lpstr>Times New Roman</vt:lpstr>
      <vt:lpstr>Lloyds Bank Jack Light</vt:lpstr>
      <vt:lpstr>Wingdings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Holmes, Em (Group Customer Inclusion)</cp:lastModifiedBy>
  <cp:revision>6</cp:revision>
  <cp:lastPrinted>2023-08-30T17:26:52Z</cp:lastPrinted>
  <dcterms:created xsi:type="dcterms:W3CDTF">2023-08-16T10:45:07Z</dcterms:created>
  <dcterms:modified xsi:type="dcterms:W3CDTF">2024-05-14T08:32:20Z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Classification: Limited</vt:lpwstr>
  </property>
  <property fmtid="{D5CDD505-2E9C-101B-9397-08002B2CF9AE}" pid="4" name="ContentTypeId">
    <vt:lpwstr>0x010100544CB9857E5E2A4892872DEF097EB12C</vt:lpwstr>
  </property>
  <property fmtid="{D5CDD505-2E9C-101B-9397-08002B2CF9AE}" pid="5" name="MediaServiceImageTags">
    <vt:lpwstr/>
  </property>
</Properties>
</file>