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1" r:id="rId5"/>
  </p:sldMasterIdLst>
  <p:notesMasterIdLst>
    <p:notesMasterId r:id="rId27"/>
  </p:notesMasterIdLst>
  <p:handoutMasterIdLst>
    <p:handoutMasterId r:id="rId28"/>
  </p:handoutMasterIdLst>
  <p:sldIdLst>
    <p:sldId id="281" r:id="rId6"/>
    <p:sldId id="2147473295" r:id="rId7"/>
    <p:sldId id="282" r:id="rId8"/>
    <p:sldId id="2147473293" r:id="rId9"/>
    <p:sldId id="271" r:id="rId10"/>
    <p:sldId id="272" r:id="rId11"/>
    <p:sldId id="273" r:id="rId12"/>
    <p:sldId id="274" r:id="rId13"/>
    <p:sldId id="275" r:id="rId14"/>
    <p:sldId id="283" r:id="rId15"/>
    <p:sldId id="284" r:id="rId16"/>
    <p:sldId id="285" r:id="rId17"/>
    <p:sldId id="286" r:id="rId18"/>
    <p:sldId id="287" r:id="rId19"/>
    <p:sldId id="288" r:id="rId20"/>
    <p:sldId id="276" r:id="rId21"/>
    <p:sldId id="277" r:id="rId22"/>
    <p:sldId id="279" r:id="rId23"/>
    <p:sldId id="289" r:id="rId24"/>
    <p:sldId id="2147473294" r:id="rId25"/>
    <p:sldId id="2147473296" r:id="rId26"/>
  </p:sldIdLst>
  <p:sldSz cx="12192000" cy="6858000"/>
  <p:notesSz cx="6858000" cy="9144000"/>
  <p:embeddedFontLst>
    <p:embeddedFont>
      <p:font typeface="Lloyds Bank Jack" panose="02000503040000020004" pitchFamily="50" charset="0"/>
      <p:regular r:id="rId29"/>
      <p:bold r:id="rId30"/>
      <p:italic r:id="rId31"/>
      <p:boldItalic r:id="rId32"/>
    </p:embeddedFont>
    <p:embeddedFont>
      <p:font typeface="Lloyds Bank Jack Light" panose="02000503040000020004" pitchFamily="50" charset="0"/>
      <p:regular r:id="rId33"/>
      <p:italic r:id="rId34"/>
    </p:embeddedFont>
    <p:embeddedFont>
      <p:font typeface="Lloyds Bank Jack Medium" panose="02000606060000020004" pitchFamily="50"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sfXUvFc//6VsjMrNQKP9g==" hashData="r3C0tliU5nIuEyJobNu7AHLXeBJf9+Oofmsj1tpalS9yd6ZErepnWZkfHdfd0RKA1XF3q7QV9upF+QWR69d3PQ=="/>
  <p:extLst>
    <p:ext uri="{EFAFB233-063F-42B5-8137-9DF3F51BA10A}">
      <p15:sldGuideLst xmlns:p15="http://schemas.microsoft.com/office/powerpoint/2012/main">
        <p15:guide id="1" orient="horz" pos="279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6ADA9-AF04-E283-5A99-A5910D57E2C5}" name="Michael Osborne" initials="" userId="S::mike@upskilldigital.com::9c0de20d-36c4-4497-93c0-fd6961c417d7" providerId="AD"/>
  <p188:author id="{865A1CD2-5D88-1B70-DA30-1BDDB54B120C}" name="Franklin, Chris (Customer Inclusion, Customer Channel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731"/>
    <a:srgbClr val="649C00"/>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FA3C4-F39C-492D-93C4-106F49533F2F}" v="2" dt="2024-04-24T14:05:14.031"/>
    <p1510:client id="{EC5A5F6E-130B-045F-A1BF-08CAD7D56D16}" v="1" dt="2024-04-24T14:14:24.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35" autoAdjust="0"/>
  </p:normalViewPr>
  <p:slideViewPr>
    <p:cSldViewPr snapToGrid="0" showGuides="1">
      <p:cViewPr varScale="1">
        <p:scale>
          <a:sx n="78" d="100"/>
          <a:sy n="78" d="100"/>
        </p:scale>
        <p:origin x="1836" y="84"/>
      </p:cViewPr>
      <p:guideLst>
        <p:guide orient="horz" pos="2795"/>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6.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CAC86-20BE-9AEB-1606-D38D62D67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0BBF86-CD31-7916-BDDB-3D263A220C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6166-586A-5345-A6F2-2F2645122A24}" type="datetimeFigureOut">
              <a:rPr lang="en-US" smtClean="0"/>
              <a:t>5/14/2024</a:t>
            </a:fld>
            <a:endParaRPr lang="en-US"/>
          </a:p>
        </p:txBody>
      </p:sp>
      <p:sp>
        <p:nvSpPr>
          <p:cNvPr id="4" name="Footer Placeholder 3">
            <a:extLst>
              <a:ext uri="{FF2B5EF4-FFF2-40B4-BE49-F238E27FC236}">
                <a16:creationId xmlns:a16="http://schemas.microsoft.com/office/drawing/2014/main" id="{34925D9D-1491-3C2F-3291-055385BD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097C5-9136-B344-9521-A1DB1458B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FA3876-0DF2-E143-86FD-F0484958282D}" type="slidenum">
              <a:rPr lang="en-US" smtClean="0"/>
              <a:t>‹#›</a:t>
            </a:fld>
            <a:endParaRPr lang="en-US"/>
          </a:p>
        </p:txBody>
      </p:sp>
    </p:spTree>
    <p:extLst>
      <p:ext uri="{BB962C8B-B14F-4D97-AF65-F5344CB8AC3E}">
        <p14:creationId xmlns:p14="http://schemas.microsoft.com/office/powerpoint/2010/main" val="39475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ypal.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apple.com/uk/apple-pay/" TargetMode="External"/><Relationship Id="rId4" Type="http://schemas.openxmlformats.org/officeDocument/2006/relationships/hyperlink" Target="https://pay.google.com/abou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hopping.google.co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kelkoo.co.uk/" TargetMode="External"/><Relationship Id="rId4" Type="http://schemas.openxmlformats.org/officeDocument/2006/relationships/hyperlink" Target="https://www.pricerunner.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k.trustpilot.co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aypal.co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loydsbankacademy.co.uk/learn-for-life-new/get-started-online/shopping-onlin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loydsbankacademy.co.uk/learn-for-life/get-started-onlin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currysplc.com/" TargetMode="External"/><Relationship Id="rId13" Type="http://schemas.openxmlformats.org/officeDocument/2006/relationships/hyperlink" Target="https://www.waterstones.com/" TargetMode="External"/><Relationship Id="rId18" Type="http://schemas.openxmlformats.org/officeDocument/2006/relationships/hyperlink" Target="https://www.lastminute.com/" TargetMode="External"/><Relationship Id="rId26" Type="http://schemas.openxmlformats.org/officeDocument/2006/relationships/hyperlink" Target="https://www.seetickets.com/" TargetMode="External"/><Relationship Id="rId3" Type="http://schemas.openxmlformats.org/officeDocument/2006/relationships/hyperlink" Target="https://www.matalan.co.uk/" TargetMode="External"/><Relationship Id="rId21" Type="http://schemas.openxmlformats.org/officeDocument/2006/relationships/hyperlink" Target="https://www.disneyplus.com/" TargetMode="External"/><Relationship Id="rId7" Type="http://schemas.openxmlformats.org/officeDocument/2006/relationships/hyperlink" Target="https://www.boohoo.com/" TargetMode="External"/><Relationship Id="rId12" Type="http://schemas.openxmlformats.org/officeDocument/2006/relationships/hyperlink" Target="https://www.whsmith.co.uk/" TargetMode="External"/><Relationship Id="rId17" Type="http://schemas.openxmlformats.org/officeDocument/2006/relationships/hyperlink" Target="https://www.booking.com/" TargetMode="External"/><Relationship Id="rId25" Type="http://schemas.openxmlformats.org/officeDocument/2006/relationships/hyperlink" Target="https://www.ticketmaster.co.uk/" TargetMode="External"/><Relationship Id="rId2" Type="http://schemas.openxmlformats.org/officeDocument/2006/relationships/slide" Target="../slides/slide7.xml"/><Relationship Id="rId16" Type="http://schemas.openxmlformats.org/officeDocument/2006/relationships/hyperlink" Target="https://www.ocado.com/" TargetMode="External"/><Relationship Id="rId20" Type="http://schemas.openxmlformats.org/officeDocument/2006/relationships/hyperlink" Target="https://www.netflix.com/gb/" TargetMode="External"/><Relationship Id="rId1" Type="http://schemas.openxmlformats.org/officeDocument/2006/relationships/notesMaster" Target="../notesMasters/notesMaster1.xml"/><Relationship Id="rId6" Type="http://schemas.openxmlformats.org/officeDocument/2006/relationships/hyperlink" Target="https://www.asos.com/" TargetMode="External"/><Relationship Id="rId11" Type="http://schemas.openxmlformats.org/officeDocument/2006/relationships/hyperlink" Target="https://uk.bookshop.org/" TargetMode="External"/><Relationship Id="rId24" Type="http://schemas.openxmlformats.org/officeDocument/2006/relationships/hyperlink" Target="https://www.apple.com/uk/apple-music/" TargetMode="External"/><Relationship Id="rId5" Type="http://schemas.openxmlformats.org/officeDocument/2006/relationships/hyperlink" Target="https://www.newlook.com/uk/?" TargetMode="External"/><Relationship Id="rId15" Type="http://schemas.openxmlformats.org/officeDocument/2006/relationships/hyperlink" Target="https://www.sainsburys.co.uk/" TargetMode="External"/><Relationship Id="rId23" Type="http://schemas.openxmlformats.org/officeDocument/2006/relationships/hyperlink" Target="https://open.spotify.com/" TargetMode="External"/><Relationship Id="rId10" Type="http://schemas.openxmlformats.org/officeDocument/2006/relationships/hyperlink" Target="https://ao.com/" TargetMode="External"/><Relationship Id="rId19" Type="http://schemas.openxmlformats.org/officeDocument/2006/relationships/hyperlink" Target="https://www.airbnb.co.uk/" TargetMode="External"/><Relationship Id="rId4" Type="http://schemas.openxmlformats.org/officeDocument/2006/relationships/hyperlink" Target="https://www3.next.co.uk/" TargetMode="External"/><Relationship Id="rId9" Type="http://schemas.openxmlformats.org/officeDocument/2006/relationships/hyperlink" Target="https://www.amazon.co.uk/" TargetMode="External"/><Relationship Id="rId14" Type="http://schemas.openxmlformats.org/officeDocument/2006/relationships/hyperlink" Target="https://www.tesco.com/" TargetMode="External"/><Relationship Id="rId22" Type="http://schemas.openxmlformats.org/officeDocument/2006/relationships/hyperlink" Target="https://www.primevideo.co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mazon.co.u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vinted.co.uk/" TargetMode="External"/><Relationship Id="rId5" Type="http://schemas.openxmlformats.org/officeDocument/2006/relationships/hyperlink" Target="https://www.etsy.com/uk/" TargetMode="External"/><Relationship Id="rId4" Type="http://schemas.openxmlformats.org/officeDocument/2006/relationships/hyperlink" Target="https://www.ebay.co.u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Go to the next slide when you’re ready to start the lesson</a:t>
            </a:r>
            <a:r>
              <a:rPr lang="en-GB" b="1">
                <a:effectLst/>
              </a:rPr>
              <a:t> </a:t>
            </a:r>
            <a:endParaRPr lang="en-GB" sz="10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indent="-342900">
              <a:lnSpc>
                <a:spcPct val="120000"/>
              </a:lnSpc>
              <a:spcAft>
                <a:spcPts val="1200"/>
              </a:spcAft>
              <a:buFont typeface="Symbol" pitchFamily="2" charset="2"/>
              <a:buChar char=""/>
              <a:tabLst>
                <a:tab pos="457200" algn="l"/>
              </a:tabLst>
            </a:pPr>
            <a:r>
              <a:rPr lang="en-GB" i="1" dirty="0">
                <a:solidFill>
                  <a:srgbClr val="313233"/>
                </a:solidFill>
              </a:rPr>
              <a:t>Once you've found </a:t>
            </a:r>
            <a:r>
              <a:rPr lang="en-GB" i="1" dirty="0">
                <a:solidFill>
                  <a:srgbClr val="313233"/>
                </a:solidFill>
                <a:effectLst/>
              </a:rPr>
              <a:t>the things </a:t>
            </a:r>
            <a:r>
              <a:rPr lang="en-GB" i="1" dirty="0">
                <a:solidFill>
                  <a:srgbClr val="313233"/>
                </a:solidFill>
              </a:rPr>
              <a:t>you’re looking for, </a:t>
            </a:r>
            <a:r>
              <a:rPr lang="en-GB" b="1" i="1" dirty="0">
                <a:solidFill>
                  <a:srgbClr val="313233"/>
                </a:solidFill>
              </a:rPr>
              <a:t>add them </a:t>
            </a:r>
            <a:r>
              <a:rPr lang="en-GB" b="1" i="1" dirty="0">
                <a:solidFill>
                  <a:srgbClr val="313233"/>
                </a:solidFill>
                <a:effectLst/>
              </a:rPr>
              <a:t>to </a:t>
            </a:r>
            <a:r>
              <a:rPr lang="en-GB" b="1" i="1" dirty="0">
                <a:solidFill>
                  <a:srgbClr val="313233"/>
                </a:solidFill>
              </a:rPr>
              <a:t>your basket</a:t>
            </a:r>
          </a:p>
          <a:p>
            <a:pPr marL="342900" indent="-342900">
              <a:lnSpc>
                <a:spcPct val="120000"/>
              </a:lnSpc>
              <a:spcAft>
                <a:spcPts val="1200"/>
              </a:spcAft>
              <a:buFont typeface="Symbol" pitchFamily="2" charset="2"/>
              <a:buChar char=""/>
              <a:tabLst>
                <a:tab pos="457200" algn="l"/>
              </a:tabLst>
            </a:pPr>
            <a:r>
              <a:rPr lang="en-GB" sz="1800" b="0" i="1" dirty="0">
                <a:solidFill>
                  <a:srgbClr val="313233"/>
                </a:solidFill>
                <a:latin typeface="Lloyds Bank Jack Light"/>
              </a:rPr>
              <a:t>You can repeat these two steps – searching for what you want then adding to your basket – until you’ve found everything you want to buy</a:t>
            </a:r>
            <a:endParaRPr lang="en-GB" sz="1800" b="0" dirty="0">
              <a:solidFill>
                <a:srgbClr val="313233"/>
              </a:solidFill>
              <a:latin typeface="Lloyds Bank Jack Ligh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02651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you’ve finished adding items,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your basket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to make sure you've put the right items and quantities in there</a:t>
            </a: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a:t>
            </a:r>
            <a:r>
              <a:rPr lang="en-US" sz="1800" i="1" dirty="0">
                <a:solidFill>
                  <a:srgbClr val="313233"/>
                </a:solidFill>
                <a:effectLst/>
                <a:latin typeface="Times New Roman" panose="02020603050405020304" pitchFamily="18" charset="0"/>
                <a:ea typeface="Times New Roman" panose="02020603050405020304" pitchFamily="18" charset="0"/>
              </a:rPr>
              <a:t>t this stage, if something's not quite right, you can change it. So if you can see quantity is two but you only want one of this item, you can change it. Or if you decide you don't want to buy something, you can clear it out of your basket completely</a:t>
            </a:r>
            <a:endParaRPr lang="en-GB" sz="1800" i="1" dirty="0">
              <a:solidFill>
                <a:srgbClr val="313233"/>
              </a:solidFill>
              <a:effectLst/>
              <a:latin typeface="Times New Roman" panose="02020603050405020304" pitchFamily="18" charset="0"/>
              <a:ea typeface="Times New Roman" panose="02020603050405020304" pitchFamily="18" charset="0"/>
            </a:endParaRPr>
          </a:p>
          <a:p>
            <a:pPr marL="342900" lvl="0" indent="-342900">
              <a:lnSpc>
                <a:spcPct val="120000"/>
              </a:lnSpc>
              <a:buFont typeface="Arial" panose="020F0302020204030204"/>
              <a:buChar char="•"/>
              <a:tabLst>
                <a:tab pos="457200" algn="l"/>
              </a:tabLst>
            </a:pPr>
            <a:endParaRPr lang="en-GB" b="0" i="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98908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you're happy with the things in your basket,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head to the checkout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just like you would in a physical store</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you’ve changed your mind on something you have already added to your basket, no problem, you can make changes at this stage. Whether it's adjusting quantities or removing an item, you have flexibility</a:t>
            </a:r>
            <a:endParaRPr lang="en-GB" b="0" i="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1371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the check-out stage, you'll need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provide your details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the purchase. This will include things like your delivery address and payment information</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During the checkout, you'll often be able to </a:t>
            </a: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choose a delivery option</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This could include standard, next-day, or named day delivery, as well as options for collection from a store or an alternative pickup point. Bear in mind that the delivery costs may vary depending on which option you pick</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endParaRPr lang="en-GB" sz="1800" b="0" i="1" dirty="0">
              <a:solidFill>
                <a:srgbClr val="313233"/>
              </a:solidFill>
              <a:latin typeface="Lloyds Bank Jack Ligh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32697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spcAft>
                <a:spcPts val="1200"/>
              </a:spcAft>
              <a:buFont typeface="Arial" panose="020F0302020204030204"/>
              <a:buChar char="•"/>
              <a:tabLst>
                <a:tab pos="457200" algn="l"/>
              </a:tabLst>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Choose your preferred payment method</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Depending on the site, you may see different payment options available. These include credit or debit cards, payment services like </a:t>
            </a:r>
            <a:r>
              <a:rPr lang="en-GB" sz="1800" i="1" u="sng"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hlinkClick r:id="rId3"/>
              </a:rPr>
              <a:t>PayPal</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u="sng" dirty="0" err="1">
                <a:solidFill>
                  <a:srgbClr val="313233"/>
                </a:solidFill>
                <a:effectLst/>
                <a:latin typeface="Lloyds Bank Jack Light" panose="02000503040000020004" pitchFamily="50" charset="0"/>
                <a:ea typeface="Arial" panose="020B0604020202020204" pitchFamily="34" charset="0"/>
                <a:cs typeface="Arial" panose="020B0604020202020204" pitchFamily="34" charset="0"/>
                <a:hlinkClick r:id="rId4"/>
              </a:rPr>
              <a:t>GooglePay</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u="sng" dirty="0" err="1">
                <a:solidFill>
                  <a:srgbClr val="313233"/>
                </a:solidFill>
                <a:effectLst/>
                <a:latin typeface="Lloyds Bank Jack Light" panose="02000503040000020004" pitchFamily="50" charset="0"/>
                <a:ea typeface="Arial" panose="020B0604020202020204" pitchFamily="34" charset="0"/>
                <a:cs typeface="Arial" panose="020B0604020202020204" pitchFamily="34" charset="0"/>
                <a:hlinkClick r:id="rId5"/>
              </a:rPr>
              <a:t>ApplePay</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and 'buy now, pay later' or pay-in-instalments options. Keep in mind that some options may come with additional costs, so it's good to be aware of them</a:t>
            </a:r>
            <a:endParaRPr lang="en-GB" sz="2800" b="0" dirty="0">
              <a:ea typeface="Calibri"/>
              <a:cs typeface="Calibri"/>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93279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rtl="0">
              <a:lnSpc>
                <a:spcPct val="120000"/>
              </a:lnSpc>
              <a:spcAft>
                <a:spcPts val="12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Finally, once you’ve made your choices, </a:t>
            </a: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confirm the purchase</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After this step, you'll can usually expect to receive a confirmation email</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248804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how to use comparison site. Encourage learners to follow along</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 talk about using comparison sites to make our money go further when shopping online. Comparison sites are a great tool to help you find the best deals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b="1" i="1" u="sng"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Visit a comparison site of your choice</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 Choose a comparison site that suits your needs. Some general examples include </a:t>
            </a:r>
            <a:r>
              <a:rPr lang="en-GB" sz="1800" i="1" u="sng"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hlinkClick r:id="rId3"/>
              </a:rPr>
              <a:t>Google Shopping</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u="sng" dirty="0" err="1">
                <a:solidFill>
                  <a:srgbClr val="313233"/>
                </a:solidFill>
                <a:effectLst/>
                <a:latin typeface="Lloyds Bank Jack Light" panose="02000503040000020004" pitchFamily="50" charset="0"/>
                <a:ea typeface="Arial" panose="020B0604020202020204" pitchFamily="34" charset="0"/>
                <a:cs typeface="Arial" panose="020B0604020202020204" pitchFamily="34" charset="0"/>
                <a:hlinkClick r:id="rId4"/>
              </a:rPr>
              <a:t>PriceRunner</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and </a:t>
            </a:r>
            <a:r>
              <a:rPr lang="en-GB" sz="1800" i="1" u="sng" dirty="0" err="1">
                <a:solidFill>
                  <a:srgbClr val="313233"/>
                </a:solidFill>
                <a:effectLst/>
                <a:latin typeface="Lloyds Bank Jack Light" panose="02000503040000020004" pitchFamily="50" charset="0"/>
                <a:ea typeface="Arial" panose="020B0604020202020204" pitchFamily="34" charset="0"/>
                <a:cs typeface="Arial" panose="020B0604020202020204" pitchFamily="34" charset="0"/>
                <a:hlinkClick r:id="rId5"/>
              </a:rPr>
              <a:t>Kelkoo</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Plus, there are sites that focus on certain things like insurance, travel, and holidays</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Enter the product or service you want to compare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Type in what you're looking for; for example, 'air fryer' or 'mobile phone'. The more specific you are, the more relevant your results will be</a:t>
            </a:r>
            <a:r>
              <a:rPr lang="en-US" sz="1800" dirty="0">
                <a:solidFill>
                  <a:srgbClr val="313233"/>
                </a:solidFill>
                <a:effectLst/>
                <a:latin typeface="Times New Roman" panose="02020603050405020304" pitchFamily="18" charset="0"/>
                <a:ea typeface="Times New Roman" panose="02020603050405020304" pitchFamily="18"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t>
            </a: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instance, you might say 'iPhone 14' instead of 'mobile phone.' If you have a certain make or model in mind, naming it can give you more relevant results quicker</a:t>
            </a:r>
            <a:r>
              <a:rPr lang="en-GB" sz="2800" dirty="0">
                <a:effectLst/>
              </a:rPr>
              <a:t> </a:t>
            </a:r>
            <a:r>
              <a:rPr lang="en-US" sz="1800" dirty="0">
                <a:solidFill>
                  <a:srgbClr val="313233"/>
                </a:solidFill>
                <a:effectLst/>
                <a:latin typeface="Times New Roman" panose="02020603050405020304" pitchFamily="18" charset="0"/>
                <a:ea typeface="Times New Roman" panose="02020603050405020304" pitchFamily="18" charset="0"/>
              </a:rPr>
              <a:t> </a:t>
            </a:r>
          </a:p>
          <a:p>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Browse through the options and filter by your preferences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Explore the options presented to you and use filters to narrow your search. Most comparison sites allow you to set preferences like price range, helping you stick to your budget, or sorting by customer reviews to check what you’re buying is of the quality you’d expect. Some comparison sites let you sort results by 'base price' (excludes postage) or 'total price' (includes postage) - this can help you decide whether you want to buy online or in-store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how filtering works, such as setting a minimum and maximum price, or searching by brand</a:t>
            </a:r>
          </a:p>
          <a:p>
            <a:pPr>
              <a:lnSpc>
                <a:spcPct val="107000"/>
              </a:lnSpc>
              <a:spcAft>
                <a:spcPts val="800"/>
              </a:spcAf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startAt="4"/>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Compare prices, features, and customer reviews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Take your time to compare the options you are shown. Look for details about the product, prices, and what other customers have to say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startAt="4"/>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Select the best option for your needs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Once you've compared, choose the option that suits you best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startAt="4"/>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Follow the link to the seller.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Comparison sites usually provide direct links to the seller's website, making it easy to go and buy what you were looking for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Demo clicking through on to the seller’s website, but stop there</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 look at how to keep yourself safe when shopping online. It's important to protect your information for a secure shopping experience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safe websites.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Make sure you're using a known site with a good reputation.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Look for the padlock symbol in the browser's address bar. This indicates a secure connection. Plus, check for 'https' in the URL, and verify the site's address and reviews on platforms like </a:t>
            </a:r>
            <a:r>
              <a:rPr lang="en-GB" sz="1800" i="1" u="sng" dirty="0" err="1">
                <a:solidFill>
                  <a:srgbClr val="313233"/>
                </a:solidFill>
                <a:effectLst/>
                <a:latin typeface="Lloyds Bank Jack Light" panose="02000503040000020004" pitchFamily="50" charset="0"/>
                <a:ea typeface="Arial" panose="020B0604020202020204" pitchFamily="34" charset="0"/>
                <a:cs typeface="Arial" panose="020B0604020202020204" pitchFamily="34" charset="0"/>
                <a:hlinkClick r:id="rId3"/>
              </a:rPr>
              <a:t>TrustPilot</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or Google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Point out the padlock symbol in the browsers address bar – mention that a padlock you see elsewhere on the retailers screen may not mean anything at all</a:t>
            </a:r>
          </a:p>
          <a:p>
            <a:pPr>
              <a:lnSpc>
                <a:spcPct val="107000"/>
              </a:lnSpc>
              <a:spcAft>
                <a:spcPts val="800"/>
              </a:spcAf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Keep your account details a secret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avoid using the same usernames and passwords across different sites.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Check whether or not learners know/remember what makes a strong password. If the answers are vague, quickly run through the following</a:t>
            </a:r>
          </a:p>
          <a:p>
            <a:pPr>
              <a:lnSpc>
                <a:spcPct val="107000"/>
              </a:lnSpc>
              <a:spcAft>
                <a:spcPts val="800"/>
              </a:spcAft>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Choose a unique combination of letters, numbers, and symbols and remember to change it from time to time to keep your account extra safe</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Here’s a tip for strong passwords: 'Think of three short words, string them together and pop in some numbers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Avoid sharing payment information when you’re on public Wi-Fi.</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When shopping online, use secure, private connections or your phone’s data</a:t>
            </a:r>
          </a:p>
          <a:p>
            <a:pPr marL="0" lvl="0" indent="0">
              <a:lnSpc>
                <a:spcPct val="120000"/>
              </a:lnSpc>
              <a:spcAft>
                <a:spcPts val="1200"/>
              </a:spcAft>
              <a:buFont typeface="Symbol" pitchFamily="2" charset="2"/>
              <a:buNone/>
              <a:tabLst>
                <a:tab pos="457200" algn="l"/>
              </a:tabLst>
            </a:pPr>
            <a:endPar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Understand different payment options and what they do to make and keep your payments and details safe.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Different payment methods offer various levels of security.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Be aware of options like 'Verified by Visa' or 'Secure Code' for extra checks. If given a choice, some methods may be more secure than others. Platforms like </a:t>
            </a:r>
            <a:r>
              <a:rPr lang="en-GB" sz="1800" i="1" u="sng"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hlinkClick r:id="rId4"/>
              </a:rPr>
              <a:t>PayPal</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provide additional security compared to direct money transfers</a:t>
            </a:r>
            <a:r>
              <a:rPr lang="en-US" sz="1800" dirty="0">
                <a:solidFill>
                  <a:srgbClr val="313233"/>
                </a:solidFill>
                <a:effectLst/>
                <a:latin typeface="Times New Roman" panose="02020603050405020304" pitchFamily="18" charset="0"/>
                <a:ea typeface="Times New Roman" panose="02020603050405020304" pitchFamily="18" charset="0"/>
              </a:rPr>
              <a:t> </a:t>
            </a:r>
            <a:endParaRPr lang="en-GB" sz="1800"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take a moment to reflect on what you've accomplished today</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We've explored various online services, from booking local appointments to accessing health information</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should now be able to</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Start shopping online</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from finding products and services, to adding them to your basket, and how to check out and pay</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Compare prices to choose where you shop</a:t>
            </a: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Stay safe when shopping online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best way to learn is by doing. Try out what you've learned in this lesson</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need further assistance or want to explore more, visit our Academy site. Specifically, check out ‘</a:t>
            </a:r>
            <a:r>
              <a:rPr lang="en-GB" sz="12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Shopping online</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lesson</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MODERATOR NOTE – Share in chat: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https://www.lloydsbankacademy.co.uk/learn-for-life-new/get-started-online/shopping-online</a:t>
            </a:r>
            <a:b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br>
            <a:endParaRPr lang="en-GB" sz="1200" i="1" kern="1200" dirty="0">
              <a:solidFill>
                <a:srgbClr val="313233"/>
              </a:solidFill>
              <a:effectLst/>
              <a:latin typeface="Lloyds Bank Jack Light" panose="02000503040000020004" pitchFamily="2" charset="77"/>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90452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20000"/>
              </a:lnSpc>
              <a:buFont typeface="Symbol" panose="05050102010706020507" pitchFamily="18" charset="2"/>
              <a:buNone/>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Trainer notes</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have plenty of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online resources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to help you as you continue learning</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find these resources, you can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visit our website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https://www.lloydsbankacademy.co.uk/learn-for-life/get-started-online/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search for "Lloyds Bank Academy get started online" in your browser, or if you're using a smartphone, use the camera to scan the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QR code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 the screen. It's like a digital shortcut that takes you straight to the webpage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Don't forget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save our website as a favourite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so you can easily find it in the future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ever need one-to-one support, remember that we have a Digital Helpline ready to help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if appropriate, do a ‘follow-me’ demo to search for the Academy page and save it as a favourite</a:t>
            </a:r>
            <a:r>
              <a:rPr lang="en-GB" sz="1800" b="1" dirty="0">
                <a:effectLst/>
              </a:rPr>
              <a:t> </a:t>
            </a:r>
          </a:p>
          <a:p>
            <a:endParaRPr lang="en-GB" sz="18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5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to today’s lesson on shopping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My name is _ and I’m here to help you today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excited to be here with you as you start to shop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get started, it’s worth noting that you don't have to replace your in-person shop with online shopping. Online shopping can be a helpful addition to the way you shop, or you can choose to do almost every type of shop you do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to make today’s learning experience practical, relatable, and, most importantly, helpful to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room (or virtually) we also have [Any Co-Presenter's Name] who is here to help you during this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in today’s session, we will walk you through the general steps to help you shop online. We'll also cover delivery options and how to stay safe and save money while you shop</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have your device with you, we’ll help you through the steps as you go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don’t have a device with you today, you can still learn what you can do when you use it next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few tips on how to get the most from this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we mention any resources during the session, we’ll share these with you at the end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this lesson to be as interactive as possible, so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be asking questions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as we go along – and we want you to ask lots of questions, too!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indent="-342900" algn="just">
              <a:lnSpc>
                <a:spcPct val="114999"/>
              </a:lnSpc>
              <a:buFont typeface="Symbol" pitchFamily="2" charset="2"/>
              <a:buChar char=""/>
            </a:pPr>
            <a:r>
              <a:rPr lang="en-GB" sz="1800" i="1" dirty="0">
                <a:solidFill>
                  <a:srgbClr val="313233"/>
                </a:solidFill>
                <a:latin typeface="Lloyds Bank Jack Light"/>
                <a:ea typeface="Arial" panose="020B0604020202020204" pitchFamily="34" charset="0"/>
                <a:cs typeface="Arial" panose="020B0604020202020204" pitchFamily="34" charset="0"/>
              </a:rPr>
              <a:t>For this session, I'll be mostly asking for your own ideas, thoughts and suggestions. So think about your own experiences, and where you think online access might be an option</a:t>
            </a: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Sometimes we’ll have a short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discussion </a:t>
            </a:r>
            <a:r>
              <a:rPr lang="en-GB" sz="1800" b="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about what we’re looking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or we might move on. It will depend on how we’re doing for time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a:lnSpc>
                <a:spcPct val="114999"/>
              </a:lnSpc>
            </a:pPr>
            <a:endParaRPr lang="en-GB" sz="1800" i="1" dirty="0">
              <a:solidFill>
                <a:srgbClr val="313233"/>
              </a:solidFill>
              <a:latin typeface="Lloyds Bank Jack Light"/>
            </a:endParaRPr>
          </a:p>
          <a:p>
            <a:pPr lvl="0" algn="just" fontAlgn="base"/>
            <a:r>
              <a:rPr lang="en-GB" sz="2800" b="1" i="0" u="none" strike="noStrike" dirty="0">
                <a:solidFill>
                  <a:srgbClr val="313233"/>
                </a:solidFill>
                <a:effectLst/>
                <a:latin typeface="Lloyds Bank Jack Light" panose="02000503040000020004" pitchFamily="50" charset="0"/>
              </a:rPr>
              <a:t>NOTE FOR VIRTUAL DELIVERY – Encourage people to comment and ask questions in the chat or experiment and try using the emojis. (Describe what an emoji is if needed)</a:t>
            </a:r>
            <a:r>
              <a:rPr lang="en-US" sz="2800" b="0" i="0" dirty="0">
                <a:solidFill>
                  <a:srgbClr val="000000"/>
                </a:solidFill>
                <a:effectLst/>
                <a:latin typeface="Lloyds Bank Jack Light" panose="02000503040000020004" pitchFamily="50" charset="0"/>
              </a:rPr>
              <a:t>​</a:t>
            </a:r>
            <a:r>
              <a:rPr lang="en-GB" sz="2800" b="0" i="0" u="none" strike="noStrike" dirty="0">
                <a:solidFill>
                  <a:srgbClr val="313233"/>
                </a:solidFill>
                <a:effectLst/>
                <a:latin typeface="Lloyds Bank Jack Light" panose="02000503040000020004" pitchFamily="50" charset="0"/>
              </a:rPr>
              <a:t> </a:t>
            </a:r>
            <a:r>
              <a:rPr lang="en-US" sz="2800" b="0" i="0" dirty="0">
                <a:solidFill>
                  <a:srgbClr val="000000"/>
                </a:solidFill>
                <a:effectLst/>
                <a:latin typeface="Lloyds Bank Jack Light" panose="02000503040000020004" pitchFamily="50" charset="0"/>
              </a:rPr>
              <a:t>​</a:t>
            </a: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dirty="0">
                <a:solidFill>
                  <a:srgbClr val="313233"/>
                </a:solidFill>
                <a:effectLst/>
                <a:latin typeface="Lloyds Bank Jack Light" panose="02000503040000020004" pitchFamily="50" charset="0"/>
              </a:rPr>
              <a:t>To </a:t>
            </a:r>
            <a:r>
              <a:rPr lang="en-GB" sz="1800" b="1" i="1" u="none" strike="noStrike" dirty="0">
                <a:solidFill>
                  <a:srgbClr val="313233"/>
                </a:solidFill>
                <a:effectLst/>
                <a:latin typeface="Lloyds Bank Jack Light" panose="02000503040000020004" pitchFamily="50" charset="0"/>
              </a:rPr>
              <a:t>comment in the chat</a:t>
            </a:r>
            <a:r>
              <a:rPr lang="en-GB" sz="1800" b="0" i="1" u="none" strike="noStrike" dirty="0">
                <a:solidFill>
                  <a:srgbClr val="313233"/>
                </a:solidFill>
                <a:effectLst/>
                <a:latin typeface="Lloyds Bank Jack Light" panose="02000503040000020004" pitchFamily="50"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b="0" i="0" dirty="0">
                <a:solidFill>
                  <a:srgbClr val="000000"/>
                </a:solidFill>
                <a:effectLst/>
                <a:latin typeface="Lloyds Bank Jack Light" panose="02000503040000020004" pitchFamily="50" charset="0"/>
              </a:rPr>
              <a:t>​</a:t>
            </a:r>
            <a:endParaRPr lang="en-GB"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1" u="none" strike="noStrike" dirty="0">
                <a:solidFill>
                  <a:srgbClr val="313233"/>
                </a:solidFill>
                <a:effectLst/>
                <a:latin typeface="Lloyds Bank Jack Light"/>
              </a:rPr>
              <a:t>We’d like to make today as interactive as possible to make your experience more interesting</a:t>
            </a:r>
            <a:r>
              <a:rPr lang="en-GB" sz="1800" b="0" i="0" dirty="0">
                <a:solidFill>
                  <a:srgbClr val="000000"/>
                </a:solidFill>
                <a:effectLst/>
                <a:latin typeface="Lloyds Bank Jack Light"/>
              </a:rPr>
              <a:t>​</a:t>
            </a:r>
            <a:r>
              <a:rPr lang="en-GB" sz="1800" dirty="0">
                <a:solidFill>
                  <a:srgbClr val="000000"/>
                </a:solidFill>
                <a:latin typeface="Lloyds Bank Jack Light"/>
              </a:rPr>
              <a:t>, so we'll make sure you have time to pop your answer in the chat when I'm asking for your thoughts or ideas on a particular topic. </a:t>
            </a:r>
            <a:r>
              <a:rPr lang="en-GB" sz="1800" b="1" dirty="0">
                <a:solidFill>
                  <a:srgbClr val="000000"/>
                </a:solidFill>
                <a:latin typeface="Lloyds Bank Jack Light"/>
              </a:rPr>
              <a:t>NOTE: if the virtual group is small enough, also show / encourage the 'hands up and speak' option</a:t>
            </a:r>
            <a:endParaRPr lang="en-GB"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Here’s what we’d like you to get out of today. By the time we finish, you should feel able to shop online safely and confidently. We want to help you:</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Find</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buy</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things online – from searching for products and services through to paying for and getting them</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Compare prices </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just like shopping around, but from the comfort of your sofa. You can then decide the app or site you'll use to shop for a particular item</a:t>
            </a: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Know how to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shop more safely online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every device is slightly different, so today we’ll share general steps, tips and what to look for</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 you need more help with your type of device, we’ll share some useful resources at the end of the session</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discuss: What can you buy online?</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Share your ideas and experiences</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spcAft>
                <a:spcPts val="1200"/>
              </a:spcAf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Run a short discussion/chat-based activity</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explore some examples of things you can buy online. Keep in mind you can find a wide range of goods and services online. Most of what you need is just a click (or tap) away. Here are just a few examples: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Clothes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Explore endless options in size, colour, and style. Whether it's comfy casual wear, clothes for work, or fun costumes, you'll find it online. Many high street clothing shops (like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Matalan</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4"/>
              </a:rPr>
              <a:t>Next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5"/>
              </a:rPr>
              <a:t>New Look</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also have websites and apps, and you may find there’s a wider range online compared with their high street stores. So if your local store doesn't have those shoes  in your size, try their website! There are also online only options such as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6"/>
              </a:rPr>
              <a:t>Asos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7"/>
              </a:rPr>
              <a:t>boohoo.com</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Electronics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Upgrade the technology in your home with online purchases. From televisions to game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consoles</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‘smart’ devices, both high street retailers with online platforms and online-only stores offer a range of options. Sites like </a:t>
            </a:r>
            <a:r>
              <a:rPr lang="en-GB" sz="1800" i="1" u="sng"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8"/>
              </a:rPr>
              <a:t>Currys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9"/>
              </a:rPr>
              <a:t>Amazon</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0"/>
              </a:rPr>
              <a:t>AO</a:t>
            </a:r>
            <a:r>
              <a:rPr lang="en-GB" sz="18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all sell electronics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Books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Immerse yourself in the world of literature. Whether you prefer physical copies or digital versions, there's something for every book lover. There are online-only options like </a:t>
            </a:r>
            <a:r>
              <a:rPr lang="en-GB" sz="18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1"/>
              </a:rPr>
              <a:t>Bookshop.org</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alongside well-known high street choices such as </a:t>
            </a:r>
            <a:r>
              <a:rPr lang="en-GB" sz="1800" i="1" u="sng"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2"/>
              </a:rPr>
              <a:t>WHSmiths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3"/>
              </a:rPr>
              <a:t>Waterstones</a:t>
            </a:r>
            <a:r>
              <a:rPr lang="en-US" sz="1800" i="0" u="sng"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hlinkClick r:id="rId13"/>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Groceries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Simplify your life by ordering groceries online. Choose between in-store pickup or convenient home delivery. These include big supermarkets like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4"/>
              </a:rPr>
              <a:t>Tesco</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5"/>
              </a:rPr>
              <a:t>Sainsbury's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the online-only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6"/>
              </a:rPr>
              <a:t>Ocado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Holidays and mini breaks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Plan your getaway from the comfort of your home. Book flights, accommodations, or appointments online. Examples include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7"/>
              </a:rPr>
              <a:t>booking.com</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8"/>
              </a:rPr>
              <a:t>lastminute.com</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the </a:t>
            </a:r>
            <a:r>
              <a:rPr lang="en-GB" sz="1800" i="1" u="sng"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9"/>
              </a:rPr>
              <a:t>AirBnB</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u="none" dirty="0">
                <a:solidFill>
                  <a:srgbClr val="024731"/>
                </a:solidFill>
                <a:effectLst/>
                <a:latin typeface="Lloyds Bank Jack Light" panose="02000503040000020004" pitchFamily="2" charset="77"/>
                <a:ea typeface="Arial" panose="020B0604020202020204" pitchFamily="34" charset="0"/>
                <a:cs typeface="Arial" panose="020B0604020202020204" pitchFamily="34" charset="0"/>
              </a:rPr>
              <a:t>app</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Entertainment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can spend your leisure time with online options. Enjoy streaming subscriptions like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20"/>
              </a:rPr>
              <a:t>Netflix</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21"/>
              </a:rPr>
              <a:t>Disney+</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22"/>
              </a:rPr>
              <a:t>Amazon Prime</a:t>
            </a:r>
            <a:r>
              <a:rPr lang="en-US" sz="1800" u="sng"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hlinkClick r:id="rId22"/>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Additionally, explore music streaming services like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23"/>
              </a:rPr>
              <a:t>Spotify</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24"/>
              </a:rPr>
              <a:t>Apple Music</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Don't forget, you can also buy cinema, theatre, or event tickets online, either directly from the venue or through official ticket sellers like </a:t>
            </a:r>
            <a:r>
              <a:rPr lang="en-GB" sz="18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25"/>
              </a:rPr>
              <a:t>Ticketmaster</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a:t>
            </a:r>
            <a:r>
              <a:rPr lang="en-GB" sz="1800" i="1" u="sng"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26"/>
              </a:rPr>
              <a:t>SeeTickets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 hear from you. What's on your (online) shopping list? Feel free to share. We'll look at how to buy online shortly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spcAft>
                <a:spcPts val="1200"/>
              </a:spcAft>
              <a:buFont typeface="Symbol" pitchFamily="2" charset="2"/>
              <a:buChar char=""/>
              <a:tabLst>
                <a:tab pos="457200" algn="l"/>
              </a:tabLs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 learners what kind of thing they want to buy online, and use their answers to show how much of this can be done online</a:t>
            </a:r>
          </a:p>
          <a:p>
            <a:pPr marL="342900" lvl="0" indent="-342900">
              <a:lnSpc>
                <a:spcPct val="120000"/>
              </a:lnSpc>
              <a:spcAft>
                <a:spcPts val="1200"/>
              </a:spcAft>
              <a:buFont typeface="Symbol" pitchFamily="2" charset="2"/>
              <a:buChar char=""/>
              <a:tabLst>
                <a:tab pos="457200" algn="l"/>
              </a:tabLs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Encourage people to ask if they have specific items or questions about certain products</a:t>
            </a:r>
            <a:r>
              <a:rPr lang="en-GB" sz="2800" b="1" dirty="0">
                <a:effectLst/>
              </a:rPr>
              <a:t> </a:t>
            </a:r>
            <a:r>
              <a:rPr lang="en-US" sz="1800" b="1" dirty="0">
                <a:solidFill>
                  <a:srgbClr val="313233"/>
                </a:solidFill>
                <a:effectLst/>
                <a:latin typeface="Times New Roman" panose="02020603050405020304" pitchFamily="18" charset="0"/>
                <a:ea typeface="Times New Roman" panose="02020603050405020304" pitchFamily="18" charset="0"/>
              </a:rPr>
              <a:t> Give examples here - maybe a mix of high street retailers with websites/apps plus some online-only examples</a:t>
            </a:r>
            <a:endParaRPr lang="en-GB" sz="1800" b="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explore some of  the various ways you can dive into the world of online shopping. Knowing your options can boost your confidence and make your online shopping experience even more enjoyable</a:t>
            </a:r>
            <a:endParaRPr lang="en-GB" sz="1400"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Here are some of the ways you can buy goods and services online:</a:t>
            </a:r>
            <a:endParaRPr lang="en-GB" sz="1400"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Websites</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 </a:t>
            </a:r>
            <a:r>
              <a:rPr lang="en-GB"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any device</a:t>
            </a:r>
            <a:r>
              <a:rPr lang="en-US" sz="800" b="1" u="none">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Accessing online stores through the websites of your favourite retailers is an option that gives you a lot of options. Whether you're using a </a:t>
            </a:r>
            <a:r>
              <a:rPr lang="en-GB"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computer</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laptop</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any device with internet access, this method offers direct links through search engines, plus you don’t need to download anything</a:t>
            </a:r>
            <a:endParaRPr lang="en-GB" sz="1400"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Mobile apps</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 your </a:t>
            </a:r>
            <a:r>
              <a:rPr lang="en-GB"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smartphone</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a:t>
            </a:r>
            <a:r>
              <a:rPr lang="en-GB"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tablet</a:t>
            </a:r>
            <a:r>
              <a:rPr lang="en-US" sz="800" u="none">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a more tailored and mobile-friendly experience, many online stores have an app to help you shop. These are designed specifically for smartphones or tablets, providing a user-friendly interface. Not all retailers have apps, but for those that do, it can make the shopping process a lot easier</a:t>
            </a:r>
            <a:endParaRPr lang="en-GB" sz="1400"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Online marketplaces</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a:t>
            </a:r>
            <a:r>
              <a:rPr lang="en-US" sz="800" u="none">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Imagine an online market with various stalls, each run by different sellers. That's essentially how online marketplaces like </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Amazon</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4"/>
              </a:rPr>
              <a:t>eBay</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5"/>
              </a:rPr>
              <a:t>Etsy</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6"/>
              </a:rPr>
              <a:t>Vinted</a:t>
            </a: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work. They are one-stop-shops where many different sellers offer their products. </a:t>
            </a:r>
            <a:endParaRPr lang="en-GB" sz="1400"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Each of these methods has its own advantages, and the best choice might depend on what it is you are buying</a:t>
            </a:r>
            <a:endParaRPr lang="en-GB" sz="1400"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Knowing where and how to shop online will make it easier and more useful for you </a:t>
            </a:r>
            <a:endParaRPr lang="en-GB" sz="1400"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have a specific device or platform you're interested in, please feel free to ask. Your online shopping journey is about to get even more exciting!</a:t>
            </a:r>
            <a:endParaRPr lang="en-GB" sz="1400" u="none">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 look at the buying process when shopping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Arial" panose="020F0302020204030204"/>
              <a:buChar char="•"/>
            </a:pPr>
            <a:r>
              <a:rPr lang="en-GB" sz="1800" i="1" dirty="0">
                <a:solidFill>
                  <a:srgbClr val="313233"/>
                </a:solidFill>
                <a:effectLst/>
                <a:latin typeface="Lloyds Bank Jack Light"/>
                <a:ea typeface="Arial" panose="020B0604020202020204" pitchFamily="34" charset="0"/>
                <a:cs typeface="Arial" panose="020B0604020202020204" pitchFamily="34" charset="0"/>
              </a:rPr>
              <a:t>The first thing you'll need to do is </a:t>
            </a:r>
            <a:r>
              <a:rPr lang="en-GB" sz="1800" b="1" i="1" dirty="0">
                <a:solidFill>
                  <a:srgbClr val="313233"/>
                </a:solidFill>
                <a:effectLst/>
                <a:latin typeface="Lloyds Bank Jack Light"/>
                <a:ea typeface="Arial" panose="020B0604020202020204" pitchFamily="34" charset="0"/>
                <a:cs typeface="Arial" panose="020B0604020202020204" pitchFamily="34" charset="0"/>
              </a:rPr>
              <a:t>find the things you want to buy</a:t>
            </a:r>
            <a:r>
              <a:rPr lang="en-GB" sz="1800" i="1" dirty="0">
                <a:solidFill>
                  <a:srgbClr val="313233"/>
                </a:solidFill>
                <a:effectLst/>
                <a:latin typeface="Lloyds Bank Jack Light"/>
                <a:ea typeface="Arial" panose="020B0604020202020204" pitchFamily="34" charset="0"/>
                <a:cs typeface="Arial" panose="020B0604020202020204" pitchFamily="34" charset="0"/>
              </a:rPr>
              <a:t>. You can do this by searching on a website or app</a:t>
            </a:r>
          </a:p>
          <a:p>
            <a:pPr marL="457200" indent="-228600">
              <a:lnSpc>
                <a:spcPct val="120000"/>
              </a:lnSpc>
              <a:spcAft>
                <a:spcPts val="1200"/>
              </a:spcAft>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spcAft>
                <a:spcPts val="12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Question/prompt the learners into thinking about how they’d search for what they need</a:t>
            </a:r>
          </a:p>
          <a:p>
            <a:pPr marL="228600">
              <a:lnSpc>
                <a:spcPct val="107000"/>
              </a:lnSpc>
              <a:spcAft>
                <a:spcPts val="800"/>
              </a:spcAft>
            </a:pPr>
            <a:endPar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Look out for the search icon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often an easily recognisable magnifying glass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2" name="Picture 1">
            <a:extLst>
              <a:ext uri="{FF2B5EF4-FFF2-40B4-BE49-F238E27FC236}">
                <a16:creationId xmlns:a16="http://schemas.microsoft.com/office/drawing/2014/main" id="{CAE78586-68CE-BCDD-47C6-CA4DF901A203}"/>
              </a:ext>
            </a:extLst>
          </p:cNvPr>
          <p:cNvPicPr>
            <a:picLocks noChangeAspect="1"/>
          </p:cNvPicPr>
          <p:nvPr userDrawn="1"/>
        </p:nvPicPr>
        <p:blipFill rotWithShape="1">
          <a:blip r:embed="rId2"/>
          <a:srcRect t="1213"/>
          <a:stretch/>
        </p:blipFill>
        <p:spPr>
          <a:xfrm>
            <a:off x="0" y="1533166"/>
            <a:ext cx="12192000" cy="5324833"/>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A33D304E-0FB6-DF9C-5381-8F7CBAAB96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41" y="5069448"/>
            <a:ext cx="1561670" cy="1561670"/>
          </a:xfrm>
          <a:prstGeom prst="rect">
            <a:avLst/>
          </a:prstGeom>
        </p:spPr>
      </p:pic>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531621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95145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403348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64621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80257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422375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487679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2796011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50133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424572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30960889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svg"/><Relationship Id="rId11"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8.svg"/><Relationship Id="rId11"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5.xml"/><Relationship Id="rId16" Type="http://schemas.openxmlformats.org/officeDocument/2006/relationships/image" Target="../media/image27.svg"/><Relationship Id="rId1" Type="http://schemas.openxmlformats.org/officeDocument/2006/relationships/slideLayout" Target="../slideLayouts/slideLayout8.xml"/><Relationship Id="rId6" Type="http://schemas.openxmlformats.org/officeDocument/2006/relationships/image" Target="../media/image8.svg"/><Relationship Id="rId11"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Shopping online</a:t>
            </a:r>
          </a:p>
        </p:txBody>
      </p:sp>
      <p:pic>
        <p:nvPicPr>
          <p:cNvPr id="4" name="Picture Placeholder 3">
            <a:extLst>
              <a:ext uri="{FF2B5EF4-FFF2-40B4-BE49-F238E27FC236}">
                <a16:creationId xmlns:a16="http://schemas.microsoft.com/office/drawing/2014/main" id="{E0CD641C-BE43-8027-79A9-25A55DF4D65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buying process </a:t>
            </a:r>
          </a:p>
        </p:txBody>
      </p:sp>
      <p:pic>
        <p:nvPicPr>
          <p:cNvPr id="2" name="Graphic 1">
            <a:extLst>
              <a:ext uri="{FF2B5EF4-FFF2-40B4-BE49-F238E27FC236}">
                <a16:creationId xmlns:a16="http://schemas.microsoft.com/office/drawing/2014/main" id="{A7DFA5EE-817A-7DF6-8D87-9BB63D146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17" y="2735011"/>
            <a:ext cx="1260000" cy="1260000"/>
          </a:xfrm>
          <a:prstGeom prst="rect">
            <a:avLst/>
          </a:prstGeom>
        </p:spPr>
      </p:pic>
      <p:pic>
        <p:nvPicPr>
          <p:cNvPr id="5" name="Graphic 4">
            <a:extLst>
              <a:ext uri="{FF2B5EF4-FFF2-40B4-BE49-F238E27FC236}">
                <a16:creationId xmlns:a16="http://schemas.microsoft.com/office/drawing/2014/main" id="{339C071C-63D5-802A-BEF2-1D34DF2F72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461" y="2735011"/>
            <a:ext cx="1260000" cy="1260000"/>
          </a:xfrm>
          <a:prstGeom prst="rect">
            <a:avLst/>
          </a:prstGeom>
        </p:spPr>
      </p:pic>
      <p:sp>
        <p:nvSpPr>
          <p:cNvPr id="14" name="Arrow: Right 13">
            <a:extLst>
              <a:ext uri="{FF2B5EF4-FFF2-40B4-BE49-F238E27FC236}">
                <a16:creationId xmlns:a16="http://schemas.microsoft.com/office/drawing/2014/main" id="{FE032BE5-B14F-4B03-A547-B640CA6A4978}"/>
              </a:ext>
            </a:extLst>
          </p:cNvPr>
          <p:cNvSpPr/>
          <p:nvPr/>
        </p:nvSpPr>
        <p:spPr>
          <a:xfrm>
            <a:off x="1788086"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F44F085-94E0-F1F5-85DC-5BD2C2AA62B1}"/>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24731"/>
                </a:solidFill>
              </a:rPr>
              <a:t>Find</a:t>
            </a:r>
          </a:p>
        </p:txBody>
      </p:sp>
      <p:sp>
        <p:nvSpPr>
          <p:cNvPr id="21" name="TextBox 20">
            <a:extLst>
              <a:ext uri="{FF2B5EF4-FFF2-40B4-BE49-F238E27FC236}">
                <a16:creationId xmlns:a16="http://schemas.microsoft.com/office/drawing/2014/main" id="{A00D3958-51B7-A5A5-2FC0-B0437B503CE3}"/>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24731"/>
                </a:solidFill>
              </a:rPr>
              <a:t>Add</a:t>
            </a:r>
          </a:p>
        </p:txBody>
      </p:sp>
    </p:spTree>
    <p:extLst>
      <p:ext uri="{BB962C8B-B14F-4D97-AF65-F5344CB8AC3E}">
        <p14:creationId xmlns:p14="http://schemas.microsoft.com/office/powerpoint/2010/main" val="210139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buying process </a:t>
            </a:r>
          </a:p>
        </p:txBody>
      </p:sp>
      <p:pic>
        <p:nvPicPr>
          <p:cNvPr id="2" name="Graphic 1">
            <a:extLst>
              <a:ext uri="{FF2B5EF4-FFF2-40B4-BE49-F238E27FC236}">
                <a16:creationId xmlns:a16="http://schemas.microsoft.com/office/drawing/2014/main" id="{D4892428-4845-B51E-279E-F5C4858A17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17" y="2735011"/>
            <a:ext cx="1260000" cy="1260000"/>
          </a:xfrm>
          <a:prstGeom prst="rect">
            <a:avLst/>
          </a:prstGeom>
        </p:spPr>
      </p:pic>
      <p:pic>
        <p:nvPicPr>
          <p:cNvPr id="5" name="Graphic 4">
            <a:extLst>
              <a:ext uri="{FF2B5EF4-FFF2-40B4-BE49-F238E27FC236}">
                <a16:creationId xmlns:a16="http://schemas.microsoft.com/office/drawing/2014/main" id="{0F1E4DB0-DC0A-04CE-E98D-8C41B5904F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461" y="2735011"/>
            <a:ext cx="1260000" cy="1260000"/>
          </a:xfrm>
          <a:prstGeom prst="rect">
            <a:avLst/>
          </a:prstGeom>
        </p:spPr>
      </p:pic>
      <p:pic>
        <p:nvPicPr>
          <p:cNvPr id="7" name="Graphic 6">
            <a:extLst>
              <a:ext uri="{FF2B5EF4-FFF2-40B4-BE49-F238E27FC236}">
                <a16:creationId xmlns:a16="http://schemas.microsoft.com/office/drawing/2014/main" id="{F47A3BB2-D64A-970F-A71A-D2884D2334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8640" y="2735011"/>
            <a:ext cx="1260000" cy="1260000"/>
          </a:xfrm>
          <a:prstGeom prst="rect">
            <a:avLst/>
          </a:prstGeom>
        </p:spPr>
      </p:pic>
      <p:sp>
        <p:nvSpPr>
          <p:cNvPr id="14" name="Arrow: Right 13">
            <a:extLst>
              <a:ext uri="{FF2B5EF4-FFF2-40B4-BE49-F238E27FC236}">
                <a16:creationId xmlns:a16="http://schemas.microsoft.com/office/drawing/2014/main" id="{A168B534-47AB-3A0A-F433-1995B63BA439}"/>
              </a:ext>
            </a:extLst>
          </p:cNvPr>
          <p:cNvSpPr/>
          <p:nvPr/>
        </p:nvSpPr>
        <p:spPr>
          <a:xfrm>
            <a:off x="1788086"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0C500550-C09E-BA77-6E47-4E15752AEBE5}"/>
              </a:ext>
            </a:extLst>
          </p:cNvPr>
          <p:cNvSpPr/>
          <p:nvPr/>
        </p:nvSpPr>
        <p:spPr>
          <a:xfrm>
            <a:off x="3254909"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36B8B24-6703-D2ED-F0CB-5591BB1C45F2}"/>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24731"/>
                </a:solidFill>
              </a:rPr>
              <a:t>Find</a:t>
            </a:r>
          </a:p>
        </p:txBody>
      </p:sp>
      <p:sp>
        <p:nvSpPr>
          <p:cNvPr id="21" name="TextBox 20">
            <a:extLst>
              <a:ext uri="{FF2B5EF4-FFF2-40B4-BE49-F238E27FC236}">
                <a16:creationId xmlns:a16="http://schemas.microsoft.com/office/drawing/2014/main" id="{F7E64A66-3F33-6FF9-2030-8C063750934C}"/>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24731"/>
                </a:solidFill>
              </a:rPr>
              <a:t>Add</a:t>
            </a:r>
          </a:p>
        </p:txBody>
      </p:sp>
      <p:sp>
        <p:nvSpPr>
          <p:cNvPr id="22" name="TextBox 21">
            <a:extLst>
              <a:ext uri="{FF2B5EF4-FFF2-40B4-BE49-F238E27FC236}">
                <a16:creationId xmlns:a16="http://schemas.microsoft.com/office/drawing/2014/main" id="{8808F66A-EA3F-6472-994A-E16BB4B17C8B}"/>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24731"/>
                </a:solidFill>
              </a:rPr>
              <a:t>Check</a:t>
            </a:r>
            <a:endParaRPr lang="en-US" dirty="0"/>
          </a:p>
        </p:txBody>
      </p:sp>
    </p:spTree>
    <p:extLst>
      <p:ext uri="{BB962C8B-B14F-4D97-AF65-F5344CB8AC3E}">
        <p14:creationId xmlns:p14="http://schemas.microsoft.com/office/powerpoint/2010/main" val="61334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buying process </a:t>
            </a:r>
          </a:p>
        </p:txBody>
      </p:sp>
      <p:pic>
        <p:nvPicPr>
          <p:cNvPr id="2" name="Graphic 1">
            <a:extLst>
              <a:ext uri="{FF2B5EF4-FFF2-40B4-BE49-F238E27FC236}">
                <a16:creationId xmlns:a16="http://schemas.microsoft.com/office/drawing/2014/main" id="{B1679BFF-171D-EFCE-7CF4-8FD51F8F7B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17" y="2735011"/>
            <a:ext cx="1260000" cy="1260000"/>
          </a:xfrm>
          <a:prstGeom prst="rect">
            <a:avLst/>
          </a:prstGeom>
        </p:spPr>
      </p:pic>
      <p:pic>
        <p:nvPicPr>
          <p:cNvPr id="5" name="Graphic 4">
            <a:extLst>
              <a:ext uri="{FF2B5EF4-FFF2-40B4-BE49-F238E27FC236}">
                <a16:creationId xmlns:a16="http://schemas.microsoft.com/office/drawing/2014/main" id="{DCF58B55-E2CF-C699-54ED-5C62272506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461" y="2735011"/>
            <a:ext cx="1260000" cy="1260000"/>
          </a:xfrm>
          <a:prstGeom prst="rect">
            <a:avLst/>
          </a:prstGeom>
        </p:spPr>
      </p:pic>
      <p:pic>
        <p:nvPicPr>
          <p:cNvPr id="7" name="Graphic 6">
            <a:extLst>
              <a:ext uri="{FF2B5EF4-FFF2-40B4-BE49-F238E27FC236}">
                <a16:creationId xmlns:a16="http://schemas.microsoft.com/office/drawing/2014/main" id="{B4052887-4472-842D-F4C3-737BBAC1B8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8640" y="2735011"/>
            <a:ext cx="1260000" cy="1260000"/>
          </a:xfrm>
          <a:prstGeom prst="rect">
            <a:avLst/>
          </a:prstGeom>
        </p:spPr>
      </p:pic>
      <p:pic>
        <p:nvPicPr>
          <p:cNvPr id="9" name="Graphic 8">
            <a:extLst>
              <a:ext uri="{FF2B5EF4-FFF2-40B4-BE49-F238E27FC236}">
                <a16:creationId xmlns:a16="http://schemas.microsoft.com/office/drawing/2014/main" id="{B1B7E6D2-30BB-04FD-134D-DA3BB38B22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53434" y="2735011"/>
            <a:ext cx="1260000" cy="1260000"/>
          </a:xfrm>
          <a:prstGeom prst="rect">
            <a:avLst/>
          </a:prstGeom>
        </p:spPr>
      </p:pic>
      <p:sp>
        <p:nvSpPr>
          <p:cNvPr id="14" name="Arrow: Right 13">
            <a:extLst>
              <a:ext uri="{FF2B5EF4-FFF2-40B4-BE49-F238E27FC236}">
                <a16:creationId xmlns:a16="http://schemas.microsoft.com/office/drawing/2014/main" id="{1E64D51C-757F-B18D-36A6-69E42FBD10F8}"/>
              </a:ext>
            </a:extLst>
          </p:cNvPr>
          <p:cNvSpPr/>
          <p:nvPr/>
        </p:nvSpPr>
        <p:spPr>
          <a:xfrm>
            <a:off x="1788086"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63D64961-F886-FB47-19C5-DB8F02E9384E}"/>
              </a:ext>
            </a:extLst>
          </p:cNvPr>
          <p:cNvSpPr/>
          <p:nvPr/>
        </p:nvSpPr>
        <p:spPr>
          <a:xfrm>
            <a:off x="3254909"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C8F4DBAC-7925-3086-1484-DEBC0F36919E}"/>
              </a:ext>
            </a:extLst>
          </p:cNvPr>
          <p:cNvSpPr/>
          <p:nvPr/>
        </p:nvSpPr>
        <p:spPr>
          <a:xfrm>
            <a:off x="4932752"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4495799-0E7E-9ADC-B238-595868A3211B}"/>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24731"/>
                </a:solidFill>
              </a:rPr>
              <a:t>Find</a:t>
            </a:r>
          </a:p>
        </p:txBody>
      </p:sp>
      <p:sp>
        <p:nvSpPr>
          <p:cNvPr id="21" name="TextBox 20">
            <a:extLst>
              <a:ext uri="{FF2B5EF4-FFF2-40B4-BE49-F238E27FC236}">
                <a16:creationId xmlns:a16="http://schemas.microsoft.com/office/drawing/2014/main" id="{FC30FB4F-F000-6983-6482-681B98343E9F}"/>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24731"/>
                </a:solidFill>
              </a:rPr>
              <a:t>Add</a:t>
            </a:r>
          </a:p>
        </p:txBody>
      </p:sp>
      <p:sp>
        <p:nvSpPr>
          <p:cNvPr id="22" name="TextBox 21">
            <a:extLst>
              <a:ext uri="{FF2B5EF4-FFF2-40B4-BE49-F238E27FC236}">
                <a16:creationId xmlns:a16="http://schemas.microsoft.com/office/drawing/2014/main" id="{951791AE-632A-2D1D-914F-0FF87FEBC808}"/>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24731"/>
                </a:solidFill>
              </a:rPr>
              <a:t>Check</a:t>
            </a:r>
            <a:endParaRPr lang="en-US" dirty="0"/>
          </a:p>
        </p:txBody>
      </p:sp>
      <p:sp>
        <p:nvSpPr>
          <p:cNvPr id="24" name="TextBox 23">
            <a:extLst>
              <a:ext uri="{FF2B5EF4-FFF2-40B4-BE49-F238E27FC236}">
                <a16:creationId xmlns:a16="http://schemas.microsoft.com/office/drawing/2014/main" id="{E6C1DA53-089D-012C-4236-53AC2FE5E428}"/>
              </a:ext>
            </a:extLst>
          </p:cNvPr>
          <p:cNvSpPr txBox="1"/>
          <p:nvPr/>
        </p:nvSpPr>
        <p:spPr>
          <a:xfrm>
            <a:off x="5395501" y="4206237"/>
            <a:ext cx="1399194" cy="461665"/>
          </a:xfrm>
          <a:prstGeom prst="rect">
            <a:avLst/>
          </a:prstGeom>
          <a:noFill/>
        </p:spPr>
        <p:txBody>
          <a:bodyPr wrap="square" rtlCol="0">
            <a:spAutoFit/>
          </a:bodyPr>
          <a:lstStyle/>
          <a:p>
            <a:r>
              <a:rPr lang="en-GB" sz="2400" b="1">
                <a:solidFill>
                  <a:srgbClr val="024731"/>
                </a:solidFill>
              </a:rPr>
              <a:t>Checkout</a:t>
            </a:r>
          </a:p>
        </p:txBody>
      </p:sp>
    </p:spTree>
    <p:extLst>
      <p:ext uri="{BB962C8B-B14F-4D97-AF65-F5344CB8AC3E}">
        <p14:creationId xmlns:p14="http://schemas.microsoft.com/office/powerpoint/2010/main" val="392315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buying process </a:t>
            </a:r>
          </a:p>
        </p:txBody>
      </p:sp>
      <p:pic>
        <p:nvPicPr>
          <p:cNvPr id="2" name="Graphic 1">
            <a:extLst>
              <a:ext uri="{FF2B5EF4-FFF2-40B4-BE49-F238E27FC236}">
                <a16:creationId xmlns:a16="http://schemas.microsoft.com/office/drawing/2014/main" id="{0EB9158D-430D-1C37-CC98-41BFBD56BA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17" y="2735011"/>
            <a:ext cx="1260000" cy="1260000"/>
          </a:xfrm>
          <a:prstGeom prst="rect">
            <a:avLst/>
          </a:prstGeom>
        </p:spPr>
      </p:pic>
      <p:pic>
        <p:nvPicPr>
          <p:cNvPr id="5" name="Graphic 4">
            <a:extLst>
              <a:ext uri="{FF2B5EF4-FFF2-40B4-BE49-F238E27FC236}">
                <a16:creationId xmlns:a16="http://schemas.microsoft.com/office/drawing/2014/main" id="{199EA85C-B126-B1E9-607D-586731DD9F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461" y="2735011"/>
            <a:ext cx="1260000" cy="1260000"/>
          </a:xfrm>
          <a:prstGeom prst="rect">
            <a:avLst/>
          </a:prstGeom>
        </p:spPr>
      </p:pic>
      <p:pic>
        <p:nvPicPr>
          <p:cNvPr id="7" name="Graphic 6">
            <a:extLst>
              <a:ext uri="{FF2B5EF4-FFF2-40B4-BE49-F238E27FC236}">
                <a16:creationId xmlns:a16="http://schemas.microsoft.com/office/drawing/2014/main" id="{2AF143E9-C034-E0A4-EABE-EB3DDDF733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8640" y="2735011"/>
            <a:ext cx="1260000" cy="1260000"/>
          </a:xfrm>
          <a:prstGeom prst="rect">
            <a:avLst/>
          </a:prstGeom>
        </p:spPr>
      </p:pic>
      <p:pic>
        <p:nvPicPr>
          <p:cNvPr id="9" name="Graphic 8">
            <a:extLst>
              <a:ext uri="{FF2B5EF4-FFF2-40B4-BE49-F238E27FC236}">
                <a16:creationId xmlns:a16="http://schemas.microsoft.com/office/drawing/2014/main" id="{79409E5A-E914-6CB0-57C7-7D3809E8C8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53434" y="2735011"/>
            <a:ext cx="1260000" cy="1260000"/>
          </a:xfrm>
          <a:prstGeom prst="rect">
            <a:avLst/>
          </a:prstGeom>
        </p:spPr>
      </p:pic>
      <p:pic>
        <p:nvPicPr>
          <p:cNvPr id="12" name="Graphic 11">
            <a:extLst>
              <a:ext uri="{FF2B5EF4-FFF2-40B4-BE49-F238E27FC236}">
                <a16:creationId xmlns:a16="http://schemas.microsoft.com/office/drawing/2014/main" id="{174FD264-77C5-63D2-C2D7-3BBD5FA4A9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22758" y="2735011"/>
            <a:ext cx="1260000" cy="1260000"/>
          </a:xfrm>
          <a:prstGeom prst="rect">
            <a:avLst/>
          </a:prstGeom>
        </p:spPr>
      </p:pic>
      <p:sp>
        <p:nvSpPr>
          <p:cNvPr id="14" name="Arrow: Right 13">
            <a:extLst>
              <a:ext uri="{FF2B5EF4-FFF2-40B4-BE49-F238E27FC236}">
                <a16:creationId xmlns:a16="http://schemas.microsoft.com/office/drawing/2014/main" id="{76D74130-DEA8-2BA7-D2DB-CE82A3719713}"/>
              </a:ext>
            </a:extLst>
          </p:cNvPr>
          <p:cNvSpPr/>
          <p:nvPr/>
        </p:nvSpPr>
        <p:spPr>
          <a:xfrm>
            <a:off x="1788086"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FA3B712E-7363-3129-37D8-00102B02FF01}"/>
              </a:ext>
            </a:extLst>
          </p:cNvPr>
          <p:cNvSpPr/>
          <p:nvPr/>
        </p:nvSpPr>
        <p:spPr>
          <a:xfrm>
            <a:off x="3254909"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A45AFB7B-F9F2-9CD6-60F1-4DF655DA5876}"/>
              </a:ext>
            </a:extLst>
          </p:cNvPr>
          <p:cNvSpPr/>
          <p:nvPr/>
        </p:nvSpPr>
        <p:spPr>
          <a:xfrm>
            <a:off x="4932752"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99D5DBC4-7113-9139-4E43-052850708B56}"/>
              </a:ext>
            </a:extLst>
          </p:cNvPr>
          <p:cNvSpPr/>
          <p:nvPr/>
        </p:nvSpPr>
        <p:spPr>
          <a:xfrm>
            <a:off x="6807547"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C67EB1E-B56D-EDFE-7551-77DDDA18BE0E}"/>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24731"/>
                </a:solidFill>
              </a:rPr>
              <a:t>Find</a:t>
            </a:r>
          </a:p>
        </p:txBody>
      </p:sp>
      <p:sp>
        <p:nvSpPr>
          <p:cNvPr id="21" name="TextBox 20">
            <a:extLst>
              <a:ext uri="{FF2B5EF4-FFF2-40B4-BE49-F238E27FC236}">
                <a16:creationId xmlns:a16="http://schemas.microsoft.com/office/drawing/2014/main" id="{8B89E83A-6DAA-F50B-3AEE-7A02F824D565}"/>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24731"/>
                </a:solidFill>
              </a:rPr>
              <a:t>Add</a:t>
            </a:r>
          </a:p>
        </p:txBody>
      </p:sp>
      <p:sp>
        <p:nvSpPr>
          <p:cNvPr id="22" name="TextBox 21">
            <a:extLst>
              <a:ext uri="{FF2B5EF4-FFF2-40B4-BE49-F238E27FC236}">
                <a16:creationId xmlns:a16="http://schemas.microsoft.com/office/drawing/2014/main" id="{5DB33251-4F24-B40F-90AE-C8C59860C81B}"/>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24731"/>
                </a:solidFill>
              </a:rPr>
              <a:t>Check</a:t>
            </a:r>
          </a:p>
        </p:txBody>
      </p:sp>
      <p:sp>
        <p:nvSpPr>
          <p:cNvPr id="24" name="TextBox 23">
            <a:extLst>
              <a:ext uri="{FF2B5EF4-FFF2-40B4-BE49-F238E27FC236}">
                <a16:creationId xmlns:a16="http://schemas.microsoft.com/office/drawing/2014/main" id="{310C994E-9833-C26C-F0A1-7EFD6849AE56}"/>
              </a:ext>
            </a:extLst>
          </p:cNvPr>
          <p:cNvSpPr txBox="1"/>
          <p:nvPr/>
        </p:nvSpPr>
        <p:spPr>
          <a:xfrm>
            <a:off x="5395501" y="4206237"/>
            <a:ext cx="1399194" cy="461665"/>
          </a:xfrm>
          <a:prstGeom prst="rect">
            <a:avLst/>
          </a:prstGeom>
          <a:noFill/>
        </p:spPr>
        <p:txBody>
          <a:bodyPr wrap="square" rtlCol="0">
            <a:spAutoFit/>
          </a:bodyPr>
          <a:lstStyle/>
          <a:p>
            <a:r>
              <a:rPr lang="en-GB" sz="2400" b="1">
                <a:solidFill>
                  <a:srgbClr val="024731"/>
                </a:solidFill>
              </a:rPr>
              <a:t>Checkout</a:t>
            </a:r>
          </a:p>
        </p:txBody>
      </p:sp>
      <p:sp>
        <p:nvSpPr>
          <p:cNvPr id="25" name="TextBox 24">
            <a:extLst>
              <a:ext uri="{FF2B5EF4-FFF2-40B4-BE49-F238E27FC236}">
                <a16:creationId xmlns:a16="http://schemas.microsoft.com/office/drawing/2014/main" id="{C0112468-086E-50E3-F327-16D13E3CB65A}"/>
              </a:ext>
            </a:extLst>
          </p:cNvPr>
          <p:cNvSpPr txBox="1"/>
          <p:nvPr/>
        </p:nvSpPr>
        <p:spPr>
          <a:xfrm>
            <a:off x="7201141" y="4206237"/>
            <a:ext cx="1229208" cy="461665"/>
          </a:xfrm>
          <a:prstGeom prst="rect">
            <a:avLst/>
          </a:prstGeom>
          <a:noFill/>
        </p:spPr>
        <p:txBody>
          <a:bodyPr wrap="square" rtlCol="0">
            <a:spAutoFit/>
          </a:bodyPr>
          <a:lstStyle/>
          <a:p>
            <a:pPr algn="ctr"/>
            <a:r>
              <a:rPr lang="en-GB" sz="2400" b="1">
                <a:solidFill>
                  <a:srgbClr val="024731"/>
                </a:solidFill>
              </a:rPr>
              <a:t>Details</a:t>
            </a:r>
          </a:p>
        </p:txBody>
      </p:sp>
    </p:spTree>
    <p:extLst>
      <p:ext uri="{BB962C8B-B14F-4D97-AF65-F5344CB8AC3E}">
        <p14:creationId xmlns:p14="http://schemas.microsoft.com/office/powerpoint/2010/main" val="19274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buying process </a:t>
            </a:r>
          </a:p>
        </p:txBody>
      </p:sp>
      <p:pic>
        <p:nvPicPr>
          <p:cNvPr id="21" name="Graphic 20">
            <a:extLst>
              <a:ext uri="{FF2B5EF4-FFF2-40B4-BE49-F238E27FC236}">
                <a16:creationId xmlns:a16="http://schemas.microsoft.com/office/drawing/2014/main" id="{CE489D6A-D64B-6640-D6E8-CC64603A3B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17" y="2735011"/>
            <a:ext cx="1260000" cy="1260000"/>
          </a:xfrm>
          <a:prstGeom prst="rect">
            <a:avLst/>
          </a:prstGeom>
        </p:spPr>
      </p:pic>
      <p:pic>
        <p:nvPicPr>
          <p:cNvPr id="22" name="Graphic 21">
            <a:extLst>
              <a:ext uri="{FF2B5EF4-FFF2-40B4-BE49-F238E27FC236}">
                <a16:creationId xmlns:a16="http://schemas.microsoft.com/office/drawing/2014/main" id="{E4DEE163-F8F6-FC06-56D2-303E88E0FA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461" y="2735011"/>
            <a:ext cx="1260000" cy="1260000"/>
          </a:xfrm>
          <a:prstGeom prst="rect">
            <a:avLst/>
          </a:prstGeom>
        </p:spPr>
      </p:pic>
      <p:pic>
        <p:nvPicPr>
          <p:cNvPr id="24" name="Graphic 23">
            <a:extLst>
              <a:ext uri="{FF2B5EF4-FFF2-40B4-BE49-F238E27FC236}">
                <a16:creationId xmlns:a16="http://schemas.microsoft.com/office/drawing/2014/main" id="{183674C8-6913-F907-C8FF-09B9BCB4A9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8640" y="2735011"/>
            <a:ext cx="1260000" cy="1260000"/>
          </a:xfrm>
          <a:prstGeom prst="rect">
            <a:avLst/>
          </a:prstGeom>
        </p:spPr>
      </p:pic>
      <p:pic>
        <p:nvPicPr>
          <p:cNvPr id="25" name="Graphic 24">
            <a:extLst>
              <a:ext uri="{FF2B5EF4-FFF2-40B4-BE49-F238E27FC236}">
                <a16:creationId xmlns:a16="http://schemas.microsoft.com/office/drawing/2014/main" id="{36A95772-43E8-EE21-B4BC-7CBDE4481E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53434" y="2735011"/>
            <a:ext cx="1260000" cy="1260000"/>
          </a:xfrm>
          <a:prstGeom prst="rect">
            <a:avLst/>
          </a:prstGeom>
        </p:spPr>
      </p:pic>
      <p:pic>
        <p:nvPicPr>
          <p:cNvPr id="26" name="Graphic 25">
            <a:extLst>
              <a:ext uri="{FF2B5EF4-FFF2-40B4-BE49-F238E27FC236}">
                <a16:creationId xmlns:a16="http://schemas.microsoft.com/office/drawing/2014/main" id="{CF8F8B3D-99D5-DB67-EDED-E2AA619D2E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22758" y="2735011"/>
            <a:ext cx="1260000" cy="1260000"/>
          </a:xfrm>
          <a:prstGeom prst="rect">
            <a:avLst/>
          </a:prstGeom>
        </p:spPr>
      </p:pic>
      <p:pic>
        <p:nvPicPr>
          <p:cNvPr id="27" name="Graphic 26">
            <a:extLst>
              <a:ext uri="{FF2B5EF4-FFF2-40B4-BE49-F238E27FC236}">
                <a16:creationId xmlns:a16="http://schemas.microsoft.com/office/drawing/2014/main" id="{96134E93-6583-2FAE-E97D-4E000409CA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38242" y="2735011"/>
            <a:ext cx="1260000" cy="1260000"/>
          </a:xfrm>
          <a:prstGeom prst="rect">
            <a:avLst/>
          </a:prstGeom>
        </p:spPr>
      </p:pic>
      <p:sp>
        <p:nvSpPr>
          <p:cNvPr id="28" name="Arrow: Right 27">
            <a:extLst>
              <a:ext uri="{FF2B5EF4-FFF2-40B4-BE49-F238E27FC236}">
                <a16:creationId xmlns:a16="http://schemas.microsoft.com/office/drawing/2014/main" id="{5744A975-C1B1-5E8B-930E-601D2E53A0D7}"/>
              </a:ext>
            </a:extLst>
          </p:cNvPr>
          <p:cNvSpPr/>
          <p:nvPr/>
        </p:nvSpPr>
        <p:spPr>
          <a:xfrm>
            <a:off x="1788086"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6ADA3B4E-A7B2-4CCD-C29F-199F74E3A17A}"/>
              </a:ext>
            </a:extLst>
          </p:cNvPr>
          <p:cNvSpPr/>
          <p:nvPr/>
        </p:nvSpPr>
        <p:spPr>
          <a:xfrm>
            <a:off x="3254909"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74F144F1-2309-5502-7F4E-2BF29C9EC2B0}"/>
              </a:ext>
            </a:extLst>
          </p:cNvPr>
          <p:cNvSpPr/>
          <p:nvPr/>
        </p:nvSpPr>
        <p:spPr>
          <a:xfrm>
            <a:off x="4932752"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E64397FF-15A6-B2B7-B3D3-73493C3A7E64}"/>
              </a:ext>
            </a:extLst>
          </p:cNvPr>
          <p:cNvSpPr/>
          <p:nvPr/>
        </p:nvSpPr>
        <p:spPr>
          <a:xfrm>
            <a:off x="6807547"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9D1B76F6-9F03-C6ED-D6F1-1F0011F6D547}"/>
              </a:ext>
            </a:extLst>
          </p:cNvPr>
          <p:cNvSpPr/>
          <p:nvPr/>
        </p:nvSpPr>
        <p:spPr>
          <a:xfrm>
            <a:off x="8471321"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49A34BB-CE93-3C2F-8108-39C42C4053AB}"/>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24731"/>
                </a:solidFill>
              </a:rPr>
              <a:t>Find</a:t>
            </a:r>
          </a:p>
        </p:txBody>
      </p:sp>
      <p:sp>
        <p:nvSpPr>
          <p:cNvPr id="34" name="TextBox 33">
            <a:extLst>
              <a:ext uri="{FF2B5EF4-FFF2-40B4-BE49-F238E27FC236}">
                <a16:creationId xmlns:a16="http://schemas.microsoft.com/office/drawing/2014/main" id="{2C5C8099-515A-F40E-AD4D-60EBB781C2CF}"/>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24731"/>
                </a:solidFill>
              </a:rPr>
              <a:t>Add</a:t>
            </a:r>
          </a:p>
        </p:txBody>
      </p:sp>
      <p:sp>
        <p:nvSpPr>
          <p:cNvPr id="35" name="TextBox 34">
            <a:extLst>
              <a:ext uri="{FF2B5EF4-FFF2-40B4-BE49-F238E27FC236}">
                <a16:creationId xmlns:a16="http://schemas.microsoft.com/office/drawing/2014/main" id="{DD94A9C1-4EF4-7A9F-A829-9B01ECC631DB}"/>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24731"/>
                </a:solidFill>
              </a:rPr>
              <a:t>Check</a:t>
            </a:r>
            <a:endParaRPr lang="en-US" dirty="0"/>
          </a:p>
        </p:txBody>
      </p:sp>
      <p:sp>
        <p:nvSpPr>
          <p:cNvPr id="36" name="TextBox 35">
            <a:extLst>
              <a:ext uri="{FF2B5EF4-FFF2-40B4-BE49-F238E27FC236}">
                <a16:creationId xmlns:a16="http://schemas.microsoft.com/office/drawing/2014/main" id="{04EDFEAD-5B57-48AE-F36B-24B1684E4CAA}"/>
              </a:ext>
            </a:extLst>
          </p:cNvPr>
          <p:cNvSpPr txBox="1"/>
          <p:nvPr/>
        </p:nvSpPr>
        <p:spPr>
          <a:xfrm>
            <a:off x="5395501" y="4206237"/>
            <a:ext cx="1399194" cy="461665"/>
          </a:xfrm>
          <a:prstGeom prst="rect">
            <a:avLst/>
          </a:prstGeom>
          <a:noFill/>
        </p:spPr>
        <p:txBody>
          <a:bodyPr wrap="square" rtlCol="0">
            <a:spAutoFit/>
          </a:bodyPr>
          <a:lstStyle/>
          <a:p>
            <a:r>
              <a:rPr lang="en-GB" sz="2400" b="1">
                <a:solidFill>
                  <a:srgbClr val="024731"/>
                </a:solidFill>
              </a:rPr>
              <a:t>Checkout</a:t>
            </a:r>
          </a:p>
        </p:txBody>
      </p:sp>
      <p:sp>
        <p:nvSpPr>
          <p:cNvPr id="37" name="TextBox 36">
            <a:extLst>
              <a:ext uri="{FF2B5EF4-FFF2-40B4-BE49-F238E27FC236}">
                <a16:creationId xmlns:a16="http://schemas.microsoft.com/office/drawing/2014/main" id="{2790FBB0-54FC-935A-ABF7-817D16E065CA}"/>
              </a:ext>
            </a:extLst>
          </p:cNvPr>
          <p:cNvSpPr txBox="1"/>
          <p:nvPr/>
        </p:nvSpPr>
        <p:spPr>
          <a:xfrm>
            <a:off x="7201141" y="4206237"/>
            <a:ext cx="1229208" cy="461665"/>
          </a:xfrm>
          <a:prstGeom prst="rect">
            <a:avLst/>
          </a:prstGeom>
          <a:noFill/>
        </p:spPr>
        <p:txBody>
          <a:bodyPr wrap="square" rtlCol="0">
            <a:spAutoFit/>
          </a:bodyPr>
          <a:lstStyle/>
          <a:p>
            <a:pPr algn="ctr"/>
            <a:r>
              <a:rPr lang="en-GB" sz="2400" b="1">
                <a:solidFill>
                  <a:srgbClr val="024731"/>
                </a:solidFill>
              </a:rPr>
              <a:t>Details</a:t>
            </a:r>
          </a:p>
        </p:txBody>
      </p:sp>
      <p:sp>
        <p:nvSpPr>
          <p:cNvPr id="38" name="TextBox 37">
            <a:extLst>
              <a:ext uri="{FF2B5EF4-FFF2-40B4-BE49-F238E27FC236}">
                <a16:creationId xmlns:a16="http://schemas.microsoft.com/office/drawing/2014/main" id="{68D041B7-8841-5604-244B-F47BAC2DF0E7}"/>
              </a:ext>
            </a:extLst>
          </p:cNvPr>
          <p:cNvSpPr txBox="1"/>
          <p:nvPr/>
        </p:nvSpPr>
        <p:spPr>
          <a:xfrm>
            <a:off x="8836795" y="4206237"/>
            <a:ext cx="1144800" cy="461665"/>
          </a:xfrm>
          <a:prstGeom prst="rect">
            <a:avLst/>
          </a:prstGeom>
          <a:noFill/>
        </p:spPr>
        <p:txBody>
          <a:bodyPr wrap="square" rtlCol="0">
            <a:spAutoFit/>
          </a:bodyPr>
          <a:lstStyle/>
          <a:p>
            <a:pPr algn="ctr"/>
            <a:r>
              <a:rPr lang="en-GB" sz="2400" b="1">
                <a:solidFill>
                  <a:srgbClr val="024731"/>
                </a:solidFill>
              </a:rPr>
              <a:t>Pay</a:t>
            </a:r>
          </a:p>
        </p:txBody>
      </p:sp>
    </p:spTree>
    <p:extLst>
      <p:ext uri="{BB962C8B-B14F-4D97-AF65-F5344CB8AC3E}">
        <p14:creationId xmlns:p14="http://schemas.microsoft.com/office/powerpoint/2010/main" val="135075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buying process </a:t>
            </a:r>
          </a:p>
        </p:txBody>
      </p:sp>
      <p:pic>
        <p:nvPicPr>
          <p:cNvPr id="4" name="Graphic 3">
            <a:extLst>
              <a:ext uri="{FF2B5EF4-FFF2-40B4-BE49-F238E27FC236}">
                <a16:creationId xmlns:a16="http://schemas.microsoft.com/office/drawing/2014/main" id="{011C3100-5D68-A30F-E944-2082A0CF5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17" y="2735011"/>
            <a:ext cx="1260000" cy="1260000"/>
          </a:xfrm>
          <a:prstGeom prst="rect">
            <a:avLst/>
          </a:prstGeom>
        </p:spPr>
      </p:pic>
      <p:pic>
        <p:nvPicPr>
          <p:cNvPr id="6" name="Graphic 5">
            <a:extLst>
              <a:ext uri="{FF2B5EF4-FFF2-40B4-BE49-F238E27FC236}">
                <a16:creationId xmlns:a16="http://schemas.microsoft.com/office/drawing/2014/main" id="{D03CF19D-0FE1-36CE-4504-9F98701621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461" y="2735011"/>
            <a:ext cx="1260000" cy="1260000"/>
          </a:xfrm>
          <a:prstGeom prst="rect">
            <a:avLst/>
          </a:prstGeom>
        </p:spPr>
      </p:pic>
      <p:pic>
        <p:nvPicPr>
          <p:cNvPr id="8" name="Graphic 7">
            <a:extLst>
              <a:ext uri="{FF2B5EF4-FFF2-40B4-BE49-F238E27FC236}">
                <a16:creationId xmlns:a16="http://schemas.microsoft.com/office/drawing/2014/main" id="{104A4DEF-78DE-07B1-B24D-41895FEAD0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8640" y="2735011"/>
            <a:ext cx="1260000" cy="1260000"/>
          </a:xfrm>
          <a:prstGeom prst="rect">
            <a:avLst/>
          </a:prstGeom>
        </p:spPr>
      </p:pic>
      <p:pic>
        <p:nvPicPr>
          <p:cNvPr id="11" name="Graphic 10">
            <a:extLst>
              <a:ext uri="{FF2B5EF4-FFF2-40B4-BE49-F238E27FC236}">
                <a16:creationId xmlns:a16="http://schemas.microsoft.com/office/drawing/2014/main" id="{05FA817A-4970-1255-FB82-CCDE263579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53434" y="2735011"/>
            <a:ext cx="1260000" cy="1260000"/>
          </a:xfrm>
          <a:prstGeom prst="rect">
            <a:avLst/>
          </a:prstGeom>
        </p:spPr>
      </p:pic>
      <p:pic>
        <p:nvPicPr>
          <p:cNvPr id="13" name="Graphic 12">
            <a:extLst>
              <a:ext uri="{FF2B5EF4-FFF2-40B4-BE49-F238E27FC236}">
                <a16:creationId xmlns:a16="http://schemas.microsoft.com/office/drawing/2014/main" id="{6D879731-5BD2-3A52-728C-35FCCA6DD9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22758" y="2735011"/>
            <a:ext cx="1260000" cy="1260000"/>
          </a:xfrm>
          <a:prstGeom prst="rect">
            <a:avLst/>
          </a:prstGeom>
        </p:spPr>
      </p:pic>
      <p:pic>
        <p:nvPicPr>
          <p:cNvPr id="15" name="Graphic 14">
            <a:extLst>
              <a:ext uri="{FF2B5EF4-FFF2-40B4-BE49-F238E27FC236}">
                <a16:creationId xmlns:a16="http://schemas.microsoft.com/office/drawing/2014/main" id="{98B8B440-5573-E4F1-CBB3-EECC29056FE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38242" y="2735011"/>
            <a:ext cx="1260000" cy="1260000"/>
          </a:xfrm>
          <a:prstGeom prst="rect">
            <a:avLst/>
          </a:prstGeom>
        </p:spPr>
      </p:pic>
      <p:pic>
        <p:nvPicPr>
          <p:cNvPr id="17" name="Graphic 16">
            <a:extLst>
              <a:ext uri="{FF2B5EF4-FFF2-40B4-BE49-F238E27FC236}">
                <a16:creationId xmlns:a16="http://schemas.microsoft.com/office/drawing/2014/main" id="{89EBC812-E3D0-8F53-CD90-F11CBD3B651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88270" y="2735011"/>
            <a:ext cx="1260000" cy="1260000"/>
          </a:xfrm>
          <a:prstGeom prst="rect">
            <a:avLst/>
          </a:prstGeom>
        </p:spPr>
      </p:pic>
      <p:sp>
        <p:nvSpPr>
          <p:cNvPr id="18" name="Arrow: Right 17">
            <a:extLst>
              <a:ext uri="{FF2B5EF4-FFF2-40B4-BE49-F238E27FC236}">
                <a16:creationId xmlns:a16="http://schemas.microsoft.com/office/drawing/2014/main" id="{BD40D084-3A9D-042E-FD3F-46735A50963B}"/>
              </a:ext>
            </a:extLst>
          </p:cNvPr>
          <p:cNvSpPr/>
          <p:nvPr/>
        </p:nvSpPr>
        <p:spPr>
          <a:xfrm>
            <a:off x="1788086"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8270C505-BAD8-95BB-7BC9-0286C89A579B}"/>
              </a:ext>
            </a:extLst>
          </p:cNvPr>
          <p:cNvSpPr/>
          <p:nvPr/>
        </p:nvSpPr>
        <p:spPr>
          <a:xfrm>
            <a:off x="3254909"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18EE83D0-083C-5E36-98B6-C4EDF83516FA}"/>
              </a:ext>
            </a:extLst>
          </p:cNvPr>
          <p:cNvSpPr/>
          <p:nvPr/>
        </p:nvSpPr>
        <p:spPr>
          <a:xfrm>
            <a:off x="4932752"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CF552688-384A-34D7-E09C-4BD3BB9069F9}"/>
              </a:ext>
            </a:extLst>
          </p:cNvPr>
          <p:cNvSpPr/>
          <p:nvPr/>
        </p:nvSpPr>
        <p:spPr>
          <a:xfrm>
            <a:off x="6807547"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F1DA8DFC-9996-61E3-9ADE-6175503C5C6E}"/>
              </a:ext>
            </a:extLst>
          </p:cNvPr>
          <p:cNvSpPr/>
          <p:nvPr/>
        </p:nvSpPr>
        <p:spPr>
          <a:xfrm>
            <a:off x="8471321"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5F5B5301-3CD0-D094-55EB-4B818C1509EA}"/>
              </a:ext>
            </a:extLst>
          </p:cNvPr>
          <p:cNvSpPr/>
          <p:nvPr/>
        </p:nvSpPr>
        <p:spPr>
          <a:xfrm>
            <a:off x="9881874" y="4325779"/>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4F4CE66-95FB-8897-8055-52A9FE8C31CA}"/>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24731"/>
                </a:solidFill>
              </a:rPr>
              <a:t>Find</a:t>
            </a:r>
          </a:p>
        </p:txBody>
      </p:sp>
      <p:sp>
        <p:nvSpPr>
          <p:cNvPr id="28" name="TextBox 27">
            <a:extLst>
              <a:ext uri="{FF2B5EF4-FFF2-40B4-BE49-F238E27FC236}">
                <a16:creationId xmlns:a16="http://schemas.microsoft.com/office/drawing/2014/main" id="{1F17739E-2B50-AB36-43F3-77725A7A0ABB}"/>
              </a:ext>
            </a:extLst>
          </p:cNvPr>
          <p:cNvSpPr txBox="1"/>
          <p:nvPr/>
        </p:nvSpPr>
        <p:spPr>
          <a:xfrm>
            <a:off x="2124193" y="4206237"/>
            <a:ext cx="1229208" cy="461665"/>
          </a:xfrm>
          <a:prstGeom prst="rect">
            <a:avLst/>
          </a:prstGeom>
          <a:noFill/>
        </p:spPr>
        <p:txBody>
          <a:bodyPr wrap="square" rtlCol="0">
            <a:spAutoFit/>
          </a:bodyPr>
          <a:lstStyle/>
          <a:p>
            <a:pPr algn="ctr"/>
            <a:r>
              <a:rPr lang="en-GB" sz="2400" b="1">
                <a:solidFill>
                  <a:srgbClr val="024731"/>
                </a:solidFill>
              </a:rPr>
              <a:t>Add</a:t>
            </a:r>
          </a:p>
        </p:txBody>
      </p:sp>
      <p:sp>
        <p:nvSpPr>
          <p:cNvPr id="29" name="TextBox 28">
            <a:extLst>
              <a:ext uri="{FF2B5EF4-FFF2-40B4-BE49-F238E27FC236}">
                <a16:creationId xmlns:a16="http://schemas.microsoft.com/office/drawing/2014/main" id="{99025C79-C462-2E74-7340-1468C5056470}"/>
              </a:ext>
            </a:extLst>
          </p:cNvPr>
          <p:cNvSpPr txBox="1"/>
          <p:nvPr/>
        </p:nvSpPr>
        <p:spPr>
          <a:xfrm>
            <a:off x="3759847" y="4206237"/>
            <a:ext cx="1229208" cy="461665"/>
          </a:xfrm>
          <a:prstGeom prst="rect">
            <a:avLst/>
          </a:prstGeom>
          <a:noFill/>
        </p:spPr>
        <p:txBody>
          <a:bodyPr wrap="square" lIns="91440" tIns="45720" rIns="91440" bIns="45720" rtlCol="0" anchor="t">
            <a:spAutoFit/>
          </a:bodyPr>
          <a:lstStyle/>
          <a:p>
            <a:r>
              <a:rPr lang="en-GB" sz="2400" b="1" dirty="0">
                <a:solidFill>
                  <a:srgbClr val="024731"/>
                </a:solidFill>
              </a:rPr>
              <a:t>Check</a:t>
            </a:r>
          </a:p>
        </p:txBody>
      </p:sp>
      <p:sp>
        <p:nvSpPr>
          <p:cNvPr id="30" name="TextBox 29">
            <a:extLst>
              <a:ext uri="{FF2B5EF4-FFF2-40B4-BE49-F238E27FC236}">
                <a16:creationId xmlns:a16="http://schemas.microsoft.com/office/drawing/2014/main" id="{8F5A06CF-6887-C987-B9B5-BE34BA66A6BD}"/>
              </a:ext>
            </a:extLst>
          </p:cNvPr>
          <p:cNvSpPr txBox="1"/>
          <p:nvPr/>
        </p:nvSpPr>
        <p:spPr>
          <a:xfrm>
            <a:off x="5395501" y="4206237"/>
            <a:ext cx="1399194" cy="461665"/>
          </a:xfrm>
          <a:prstGeom prst="rect">
            <a:avLst/>
          </a:prstGeom>
          <a:noFill/>
        </p:spPr>
        <p:txBody>
          <a:bodyPr wrap="square" rtlCol="0">
            <a:spAutoFit/>
          </a:bodyPr>
          <a:lstStyle/>
          <a:p>
            <a:r>
              <a:rPr lang="en-GB" sz="2400" b="1">
                <a:solidFill>
                  <a:srgbClr val="024731"/>
                </a:solidFill>
              </a:rPr>
              <a:t>Checkout</a:t>
            </a:r>
          </a:p>
        </p:txBody>
      </p:sp>
      <p:sp>
        <p:nvSpPr>
          <p:cNvPr id="31" name="TextBox 30">
            <a:extLst>
              <a:ext uri="{FF2B5EF4-FFF2-40B4-BE49-F238E27FC236}">
                <a16:creationId xmlns:a16="http://schemas.microsoft.com/office/drawing/2014/main" id="{2821299F-6FD0-46B0-3C8B-DD52C67FE2E9}"/>
              </a:ext>
            </a:extLst>
          </p:cNvPr>
          <p:cNvSpPr txBox="1"/>
          <p:nvPr/>
        </p:nvSpPr>
        <p:spPr>
          <a:xfrm>
            <a:off x="7201141" y="4206237"/>
            <a:ext cx="1229208" cy="461665"/>
          </a:xfrm>
          <a:prstGeom prst="rect">
            <a:avLst/>
          </a:prstGeom>
          <a:noFill/>
        </p:spPr>
        <p:txBody>
          <a:bodyPr wrap="square" rtlCol="0">
            <a:spAutoFit/>
          </a:bodyPr>
          <a:lstStyle/>
          <a:p>
            <a:pPr algn="ctr"/>
            <a:r>
              <a:rPr lang="en-GB" sz="2400" b="1">
                <a:solidFill>
                  <a:srgbClr val="024731"/>
                </a:solidFill>
              </a:rPr>
              <a:t>Details</a:t>
            </a:r>
          </a:p>
        </p:txBody>
      </p:sp>
      <p:sp>
        <p:nvSpPr>
          <p:cNvPr id="32" name="TextBox 31">
            <a:extLst>
              <a:ext uri="{FF2B5EF4-FFF2-40B4-BE49-F238E27FC236}">
                <a16:creationId xmlns:a16="http://schemas.microsoft.com/office/drawing/2014/main" id="{6785E4B0-F828-E37D-83F6-048A287A83AF}"/>
              </a:ext>
            </a:extLst>
          </p:cNvPr>
          <p:cNvSpPr txBox="1"/>
          <p:nvPr/>
        </p:nvSpPr>
        <p:spPr>
          <a:xfrm>
            <a:off x="8836795" y="4206237"/>
            <a:ext cx="1144800" cy="461665"/>
          </a:xfrm>
          <a:prstGeom prst="rect">
            <a:avLst/>
          </a:prstGeom>
          <a:noFill/>
        </p:spPr>
        <p:txBody>
          <a:bodyPr wrap="square" rtlCol="0">
            <a:spAutoFit/>
          </a:bodyPr>
          <a:lstStyle/>
          <a:p>
            <a:pPr algn="ctr"/>
            <a:r>
              <a:rPr lang="en-GB" sz="2400" b="1">
                <a:solidFill>
                  <a:srgbClr val="024731"/>
                </a:solidFill>
              </a:rPr>
              <a:t>Pay</a:t>
            </a:r>
          </a:p>
        </p:txBody>
      </p:sp>
      <p:sp>
        <p:nvSpPr>
          <p:cNvPr id="33" name="TextBox 32">
            <a:extLst>
              <a:ext uri="{FF2B5EF4-FFF2-40B4-BE49-F238E27FC236}">
                <a16:creationId xmlns:a16="http://schemas.microsoft.com/office/drawing/2014/main" id="{3F84EE79-A9A9-CC9A-4F88-7769FEEC1E33}"/>
              </a:ext>
            </a:extLst>
          </p:cNvPr>
          <p:cNvSpPr txBox="1"/>
          <p:nvPr/>
        </p:nvSpPr>
        <p:spPr>
          <a:xfrm>
            <a:off x="10388043" y="4206237"/>
            <a:ext cx="1229208" cy="461665"/>
          </a:xfrm>
          <a:prstGeom prst="rect">
            <a:avLst/>
          </a:prstGeom>
          <a:noFill/>
        </p:spPr>
        <p:txBody>
          <a:bodyPr wrap="square" rtlCol="0">
            <a:spAutoFit/>
          </a:bodyPr>
          <a:lstStyle/>
          <a:p>
            <a:r>
              <a:rPr lang="en-GB" sz="2400" b="1">
                <a:solidFill>
                  <a:srgbClr val="024731"/>
                </a:solidFill>
              </a:rPr>
              <a:t>Confirm</a:t>
            </a:r>
          </a:p>
        </p:txBody>
      </p:sp>
    </p:spTree>
    <p:extLst>
      <p:ext uri="{BB962C8B-B14F-4D97-AF65-F5344CB8AC3E}">
        <p14:creationId xmlns:p14="http://schemas.microsoft.com/office/powerpoint/2010/main" val="252234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EA5EFD-7C8A-ABC9-11DC-3F681A61461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95" t="22132" r="12376" b="58393"/>
          <a:stretch/>
        </p:blipFill>
        <p:spPr>
          <a:xfrm>
            <a:off x="741760" y="2700096"/>
            <a:ext cx="3913200" cy="1006435"/>
          </a:xfrm>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t>Using comparison sites </a:t>
            </a:r>
          </a:p>
        </p:txBody>
      </p:sp>
      <p:sp>
        <p:nvSpPr>
          <p:cNvPr id="13" name="Text Placeholder 12">
            <a:extLst>
              <a:ext uri="{FF2B5EF4-FFF2-40B4-BE49-F238E27FC236}">
                <a16:creationId xmlns:a16="http://schemas.microsoft.com/office/drawing/2014/main" id="{5FE5CA4F-0603-A4AA-EAD7-CD4622FEA351}"/>
              </a:ext>
            </a:extLst>
          </p:cNvPr>
          <p:cNvSpPr>
            <a:spLocks noGrp="1"/>
          </p:cNvSpPr>
          <p:nvPr>
            <p:ph type="body" sz="quarter" idx="12"/>
          </p:nvPr>
        </p:nvSpPr>
        <p:spPr/>
        <p:txBody>
          <a:bodyPr/>
          <a:lstStyle/>
          <a:p>
            <a:pPr marL="514350" indent="-514350">
              <a:buFont typeface="+mj-lt"/>
              <a:buAutoNum type="arabicPeriod"/>
            </a:pPr>
            <a:r>
              <a:rPr lang="en-GB"/>
              <a:t>Visit comparison site </a:t>
            </a:r>
          </a:p>
          <a:p>
            <a:pPr marL="514350" indent="-514350">
              <a:buFont typeface="+mj-lt"/>
              <a:buAutoNum type="arabicPeriod"/>
            </a:pPr>
            <a:r>
              <a:rPr lang="en-GB"/>
              <a:t>Enter product or service</a:t>
            </a:r>
          </a:p>
          <a:p>
            <a:pPr marL="514350" indent="-514350">
              <a:buFont typeface="+mj-lt"/>
              <a:buAutoNum type="arabicPeriod"/>
            </a:pPr>
            <a:r>
              <a:rPr lang="en-GB"/>
              <a:t>Browse options and filter by preferences</a:t>
            </a:r>
          </a:p>
          <a:p>
            <a:pPr marL="514350" indent="-514350">
              <a:buFont typeface="+mj-lt"/>
              <a:buAutoNum type="arabicPeriod"/>
            </a:pPr>
            <a:r>
              <a:rPr lang="en-GB"/>
              <a:t>Compare prices, features, and customer reviews</a:t>
            </a:r>
          </a:p>
          <a:p>
            <a:pPr marL="514350" indent="-514350">
              <a:buFont typeface="+mj-lt"/>
              <a:buAutoNum type="arabicPeriod"/>
            </a:pPr>
            <a:r>
              <a:rPr lang="en-GB"/>
              <a:t>Select the best option for you</a:t>
            </a:r>
          </a:p>
          <a:p>
            <a:pPr marL="514350" indent="-514350">
              <a:buFont typeface="+mj-lt"/>
              <a:buAutoNum type="arabicPeriod"/>
            </a:pPr>
            <a:r>
              <a:rPr lang="en-GB"/>
              <a:t>Follow the link to the seller</a:t>
            </a:r>
          </a:p>
        </p:txBody>
      </p:sp>
      <p:grpSp>
        <p:nvGrpSpPr>
          <p:cNvPr id="12" name="Group 11">
            <a:extLst>
              <a:ext uri="{FF2B5EF4-FFF2-40B4-BE49-F238E27FC236}">
                <a16:creationId xmlns:a16="http://schemas.microsoft.com/office/drawing/2014/main" id="{CC55C51D-F66F-1A52-926D-CE482786BC34}"/>
              </a:ext>
            </a:extLst>
          </p:cNvPr>
          <p:cNvGrpSpPr>
            <a:grpSpLocks noChangeAspect="1"/>
          </p:cNvGrpSpPr>
          <p:nvPr/>
        </p:nvGrpSpPr>
        <p:grpSpPr>
          <a:xfrm>
            <a:off x="842993" y="3228575"/>
            <a:ext cx="3716481" cy="1993353"/>
            <a:chOff x="1010653" y="3211264"/>
            <a:chExt cx="5229726" cy="2804058"/>
          </a:xfrm>
        </p:grpSpPr>
        <p:pic>
          <p:nvPicPr>
            <p:cNvPr id="10" name="Picture 9" descr="A screenshot of a phone store&#10;&#10;Description automatically generated">
              <a:extLst>
                <a:ext uri="{FF2B5EF4-FFF2-40B4-BE49-F238E27FC236}">
                  <a16:creationId xmlns:a16="http://schemas.microsoft.com/office/drawing/2014/main" id="{56D9A311-5A5C-880C-B1B1-C20A706BC8DC}"/>
                </a:ext>
              </a:extLst>
            </p:cNvPr>
            <p:cNvPicPr>
              <a:picLocks noChangeAspect="1"/>
            </p:cNvPicPr>
            <p:nvPr/>
          </p:nvPicPr>
          <p:blipFill rotWithShape="1">
            <a:blip r:embed="rId5">
              <a:extLst>
                <a:ext uri="{28A0092B-C50C-407E-A947-70E740481C1C}">
                  <a14:useLocalDpi xmlns:a14="http://schemas.microsoft.com/office/drawing/2010/main" val="0"/>
                </a:ext>
              </a:extLst>
            </a:blip>
            <a:srcRect r="22931" b="16947"/>
            <a:stretch/>
          </p:blipFill>
          <p:spPr>
            <a:xfrm>
              <a:off x="1010653" y="3211264"/>
              <a:ext cx="5229726" cy="2804058"/>
            </a:xfrm>
            <a:prstGeom prst="rect">
              <a:avLst/>
            </a:prstGeom>
          </p:spPr>
        </p:pic>
        <p:pic>
          <p:nvPicPr>
            <p:cNvPr id="11" name="Picture 10" descr="A screenshot of a phone store&#10;&#10;Description automatically generated">
              <a:extLst>
                <a:ext uri="{FF2B5EF4-FFF2-40B4-BE49-F238E27FC236}">
                  <a16:creationId xmlns:a16="http://schemas.microsoft.com/office/drawing/2014/main" id="{5D49D034-D3D3-91C2-6BD1-158633D0020B}"/>
                </a:ext>
              </a:extLst>
            </p:cNvPr>
            <p:cNvPicPr>
              <a:picLocks noChangeAspect="1"/>
            </p:cNvPicPr>
            <p:nvPr/>
          </p:nvPicPr>
          <p:blipFill rotWithShape="1">
            <a:blip r:embed="rId5">
              <a:extLst>
                <a:ext uri="{28A0092B-C50C-407E-A947-70E740481C1C}">
                  <a14:useLocalDpi xmlns:a14="http://schemas.microsoft.com/office/drawing/2010/main" val="0"/>
                </a:ext>
              </a:extLst>
            </a:blip>
            <a:srcRect l="88061" t="-562" b="87818"/>
            <a:stretch/>
          </p:blipFill>
          <p:spPr>
            <a:xfrm>
              <a:off x="5430252" y="3211264"/>
              <a:ext cx="810127" cy="430294"/>
            </a:xfrm>
            <a:prstGeom prst="rect">
              <a:avLst/>
            </a:prstGeom>
          </p:spPr>
        </p:pic>
      </p:grpSp>
      <p:pic>
        <p:nvPicPr>
          <p:cNvPr id="14" name="Picture Placeholder 6">
            <a:extLst>
              <a:ext uri="{FF2B5EF4-FFF2-40B4-BE49-F238E27FC236}">
                <a16:creationId xmlns:a16="http://schemas.microsoft.com/office/drawing/2014/main" id="{31C2BC95-4967-11F3-0F09-089DB4339A2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95" t="32892" r="12376" b="58393"/>
          <a:stretch/>
        </p:blipFill>
        <p:spPr>
          <a:xfrm>
            <a:off x="741760" y="3396512"/>
            <a:ext cx="3913200" cy="1825416"/>
          </a:xfrm>
          <a:prstGeom prst="rect">
            <a:avLst/>
          </a:prstGeom>
        </p:spPr>
      </p:pic>
    </p:spTree>
    <p:extLst>
      <p:ext uri="{BB962C8B-B14F-4D97-AF65-F5344CB8AC3E}">
        <p14:creationId xmlns:p14="http://schemas.microsoft.com/office/powerpoint/2010/main" val="74499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a:t>Keeping safe when you shop online </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marL="514350" indent="-514350">
              <a:buFont typeface="Arial" panose="020B0604020202020204" pitchFamily="34" charset="0"/>
              <a:buChar char="•"/>
            </a:pPr>
            <a:r>
              <a:rPr lang="en-GB"/>
              <a:t>Use safe websites</a:t>
            </a:r>
          </a:p>
          <a:p>
            <a:pPr marL="514350" indent="-514350">
              <a:buFont typeface="Arial" panose="020B0604020202020204" pitchFamily="34" charset="0"/>
              <a:buChar char="•"/>
            </a:pPr>
            <a:r>
              <a:rPr lang="en-GB"/>
              <a:t>Keep your account details safe</a:t>
            </a:r>
          </a:p>
          <a:p>
            <a:pPr marL="514350" indent="-514350">
              <a:buFont typeface="Arial" panose="020B0604020202020204" pitchFamily="34" charset="0"/>
              <a:buChar char="•"/>
            </a:pPr>
            <a:r>
              <a:rPr lang="en-GB"/>
              <a:t>Avoid public Wi-Fi when paying online</a:t>
            </a:r>
          </a:p>
          <a:p>
            <a:pPr marL="514350" indent="-514350">
              <a:buFont typeface="Arial" panose="020B0604020202020204" pitchFamily="34" charset="0"/>
              <a:buChar char="•"/>
            </a:pPr>
            <a:r>
              <a:rPr lang="en-GB"/>
              <a:t>Pick a secure payment option</a:t>
            </a:r>
          </a:p>
        </p:txBody>
      </p:sp>
      <p:pic>
        <p:nvPicPr>
          <p:cNvPr id="6" name="Picture Placeholder 5">
            <a:extLst>
              <a:ext uri="{FF2B5EF4-FFF2-40B4-BE49-F238E27FC236}">
                <a16:creationId xmlns:a16="http://schemas.microsoft.com/office/drawing/2014/main" id="{9318C61C-7FBA-AE06-1CA1-7F774934E81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84642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84572" y="460852"/>
            <a:ext cx="8883501" cy="880759"/>
          </a:xfrm>
        </p:spPr>
        <p:txBody>
          <a:bodyPr lIns="91440" tIns="45720" rIns="91440" bIns="45720" anchor="t"/>
          <a:lstStyle/>
          <a:p>
            <a:r>
              <a:rPr lang="en-GB">
                <a:latin typeface="Lloyds Bank Jack Medium"/>
              </a:rPr>
              <a:t>Today you've seen how to:</a:t>
            </a:r>
            <a:endParaRPr lang="en-US"/>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Font typeface="Wingdings" pitchFamily="2" charset="2"/>
              <a:buChar char="ü"/>
            </a:pPr>
            <a:r>
              <a:rPr lang="en-GB"/>
              <a:t>Find and buy things online</a:t>
            </a:r>
          </a:p>
          <a:p>
            <a:r>
              <a:rPr lang="en-GB"/>
              <a:t>Compare prices to choose where you shop</a:t>
            </a:r>
          </a:p>
          <a:p>
            <a:pPr>
              <a:buFont typeface="Wingdings" pitchFamily="2" charset="2"/>
              <a:buChar char="ü"/>
            </a:pPr>
            <a:r>
              <a:rPr lang="en-GB"/>
              <a:t>Shop safely online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7D8D1-504D-E83F-6676-CA9A61DBB658}"/>
              </a:ext>
            </a:extLst>
          </p:cNvPr>
          <p:cNvSpPr>
            <a:spLocks noGrp="1"/>
          </p:cNvSpPr>
          <p:nvPr>
            <p:ph type="body" sz="quarter" idx="11"/>
          </p:nvPr>
        </p:nvSpPr>
        <p:spPr>
          <a:xfrm>
            <a:off x="941388" y="3304267"/>
            <a:ext cx="5154612" cy="1971862"/>
          </a:xfrm>
        </p:spPr>
        <p:txBody>
          <a:bodyPr/>
          <a:lstStyle/>
          <a:p>
            <a:r>
              <a:rPr lang="en-GB" sz="4800" dirty="0"/>
              <a:t>Pre-session survey</a:t>
            </a:r>
          </a:p>
        </p:txBody>
      </p:sp>
      <p:pic>
        <p:nvPicPr>
          <p:cNvPr id="5" name="Picture Placeholder 4" descr="A qr code on a white background&#10;&#10;Description automatically generated">
            <a:extLst>
              <a:ext uri="{FF2B5EF4-FFF2-40B4-BE49-F238E27FC236}">
                <a16:creationId xmlns:a16="http://schemas.microsoft.com/office/drawing/2014/main" id="{7ABB7A5D-EDE9-2440-1EDA-D0432D714B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p:pic>
    </p:spTree>
    <p:extLst>
      <p:ext uri="{BB962C8B-B14F-4D97-AF65-F5344CB8AC3E}">
        <p14:creationId xmlns:p14="http://schemas.microsoft.com/office/powerpoint/2010/main" val="177687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41388" y="3304267"/>
            <a:ext cx="5154612" cy="1971862"/>
          </a:xfrm>
        </p:spPr>
        <p:txBody>
          <a:bodyPr/>
          <a:lstStyle/>
          <a:p>
            <a:r>
              <a:rPr lang="en-GB" sz="4800" dirty="0"/>
              <a:t>Post-session survey</a:t>
            </a:r>
          </a:p>
        </p:txBody>
      </p:sp>
      <p:pic>
        <p:nvPicPr>
          <p:cNvPr id="5" name="Picture Placeholder 4">
            <a:extLst>
              <a:ext uri="{FF2B5EF4-FFF2-40B4-BE49-F238E27FC236}">
                <a16:creationId xmlns:a16="http://schemas.microsoft.com/office/drawing/2014/main" id="{4F399F67-8BF6-88D9-61C6-5A483F70ED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5" r="145"/>
          <a:stretch/>
        </p:blipFill>
        <p:spPr/>
      </p:pic>
    </p:spTree>
    <p:extLst>
      <p:ext uri="{BB962C8B-B14F-4D97-AF65-F5344CB8AC3E}">
        <p14:creationId xmlns:p14="http://schemas.microsoft.com/office/powerpoint/2010/main" val="23818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23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7" y="2936035"/>
            <a:ext cx="6605307" cy="985931"/>
          </a:xfrm>
        </p:spPr>
        <p:txBody>
          <a:bodyPr/>
          <a:lstStyle/>
          <a:p>
            <a:r>
              <a:rPr lang="en-GB"/>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3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265510" y="460852"/>
            <a:ext cx="8883501" cy="880759"/>
          </a:xfrm>
        </p:spPr>
        <p:txBody>
          <a:bodyPr lIns="91440" tIns="45720" rIns="91440" bIns="45720" anchor="t"/>
          <a:lstStyle/>
          <a:p>
            <a:r>
              <a:rPr lang="en-GB">
                <a:latin typeface="Lloyds Bank Jack Medium"/>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a:xfrm>
            <a:off x="741760" y="2000841"/>
            <a:ext cx="5928742" cy="3920345"/>
          </a:xfrm>
        </p:spPr>
        <p:txBody>
          <a:bodyPr lIns="91440" tIns="45720" rIns="91440" bIns="45720" anchor="ctr"/>
          <a:lstStyle/>
          <a:p>
            <a:pPr>
              <a:buFont typeface="Wingdings" pitchFamily="2" charset="2"/>
              <a:buChar char="ü"/>
            </a:pPr>
            <a:r>
              <a:rPr lang="en-GB"/>
              <a:t>Find and buy things online</a:t>
            </a:r>
          </a:p>
          <a:p>
            <a:pPr>
              <a:buFont typeface="Wingdings" pitchFamily="2" charset="2"/>
              <a:buChar char="ü"/>
            </a:pPr>
            <a:r>
              <a:rPr lang="en-GB"/>
              <a:t>Compare prices to choose where you shop</a:t>
            </a:r>
          </a:p>
          <a:p>
            <a:pPr>
              <a:buFont typeface="Wingdings" pitchFamily="2" charset="2"/>
              <a:buChar char="ü"/>
            </a:pPr>
            <a:r>
              <a:rPr lang="en-GB">
                <a:latin typeface="Lloyds Bank Jack Medium"/>
              </a:rPr>
              <a:t>Shop online safely</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t>What can you buy online?</a:t>
            </a:r>
          </a:p>
        </p:txBody>
      </p:sp>
      <p:pic>
        <p:nvPicPr>
          <p:cNvPr id="5" name="Picture Placeholder 4">
            <a:extLst>
              <a:ext uri="{FF2B5EF4-FFF2-40B4-BE49-F238E27FC236}">
                <a16:creationId xmlns:a16="http://schemas.microsoft.com/office/drawing/2014/main" id="{3647A2C4-8D63-4158-8BF2-36E158E85BD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p:blipFill>
        <p:spPr/>
      </p:pic>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Some examples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457200" indent="-457200">
              <a:buFont typeface="Arial" panose="020B0604020202020204" pitchFamily="34" charset="0"/>
              <a:buChar char="•"/>
            </a:pPr>
            <a:r>
              <a:rPr lang="en-GB"/>
              <a:t>Clothes</a:t>
            </a:r>
          </a:p>
          <a:p>
            <a:pPr marL="457200" indent="-457200">
              <a:buFont typeface="Arial" panose="020B0604020202020204" pitchFamily="34" charset="0"/>
              <a:buChar char="•"/>
            </a:pPr>
            <a:r>
              <a:rPr lang="en-GB"/>
              <a:t>Electronics</a:t>
            </a:r>
          </a:p>
          <a:p>
            <a:pPr marL="457200" indent="-457200">
              <a:buFont typeface="Arial" panose="020B0604020202020204" pitchFamily="34" charset="0"/>
              <a:buChar char="•"/>
            </a:pPr>
            <a:r>
              <a:rPr lang="en-GB"/>
              <a:t>Books</a:t>
            </a:r>
          </a:p>
          <a:p>
            <a:pPr marL="457200" indent="-457200">
              <a:buFont typeface="Arial" panose="020B0604020202020204" pitchFamily="34" charset="0"/>
              <a:buChar char="•"/>
            </a:pPr>
            <a:r>
              <a:rPr lang="en-GB"/>
              <a:t>Groceries</a:t>
            </a:r>
          </a:p>
          <a:p>
            <a:pPr marL="457200" indent="-457200">
              <a:buFont typeface="Arial" panose="020B0604020202020204" pitchFamily="34" charset="0"/>
              <a:buChar char="•"/>
            </a:pPr>
            <a:r>
              <a:rPr lang="en-GB"/>
              <a:t>Holidays</a:t>
            </a:r>
          </a:p>
          <a:p>
            <a:pPr marL="457200" indent="-457200">
              <a:buFont typeface="Arial" panose="020B0604020202020204" pitchFamily="34" charset="0"/>
              <a:buChar char="•"/>
            </a:pPr>
            <a:r>
              <a:rPr lang="en-GB"/>
              <a:t>Entertainment</a:t>
            </a:r>
          </a:p>
        </p:txBody>
      </p:sp>
      <p:pic>
        <p:nvPicPr>
          <p:cNvPr id="5" name="Picture Placeholder 4">
            <a:extLst>
              <a:ext uri="{FF2B5EF4-FFF2-40B4-BE49-F238E27FC236}">
                <a16:creationId xmlns:a16="http://schemas.microsoft.com/office/drawing/2014/main" id="{9A283D6C-B9CC-FBB3-6B21-A770E702741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344595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652BEFC-FA9A-83D9-8C3B-33EE31F1357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How you buy online</a:t>
            </a:r>
          </a:p>
        </p:txBody>
      </p:sp>
      <p:sp>
        <p:nvSpPr>
          <p:cNvPr id="8" name="Text Placeholder 7">
            <a:extLst>
              <a:ext uri="{FF2B5EF4-FFF2-40B4-BE49-F238E27FC236}">
                <a16:creationId xmlns:a16="http://schemas.microsoft.com/office/drawing/2014/main" id="{23F9BAB6-4432-259C-DE83-57CB4F3F5726}"/>
              </a:ext>
            </a:extLst>
          </p:cNvPr>
          <p:cNvSpPr>
            <a:spLocks noGrp="1"/>
          </p:cNvSpPr>
          <p:nvPr>
            <p:ph type="body" sz="quarter" idx="12"/>
          </p:nvPr>
        </p:nvSpPr>
        <p:spPr>
          <a:xfrm>
            <a:off x="741760" y="2000838"/>
            <a:ext cx="6510810" cy="3920345"/>
          </a:xfrm>
        </p:spPr>
        <p:txBody>
          <a:bodyPr/>
          <a:lstStyle/>
          <a:p>
            <a:r>
              <a:rPr lang="en-GB" dirty="0"/>
              <a:t>Websites</a:t>
            </a:r>
          </a:p>
          <a:p>
            <a:endParaRPr lang="en-GB" dirty="0"/>
          </a:p>
          <a:p>
            <a:r>
              <a:rPr lang="en-GB" dirty="0"/>
              <a:t>Apps</a:t>
            </a:r>
          </a:p>
          <a:p>
            <a:endParaRPr lang="en-GB" dirty="0"/>
          </a:p>
          <a:p>
            <a:r>
              <a:rPr lang="en-GB"/>
              <a:t>Online marketplaces</a:t>
            </a:r>
            <a:endParaRPr lang="en-GB" dirty="0"/>
          </a:p>
        </p:txBody>
      </p:sp>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buying process </a:t>
            </a:r>
          </a:p>
        </p:txBody>
      </p:sp>
      <p:pic>
        <p:nvPicPr>
          <p:cNvPr id="5" name="Graphic 4">
            <a:extLst>
              <a:ext uri="{FF2B5EF4-FFF2-40B4-BE49-F238E27FC236}">
                <a16:creationId xmlns:a16="http://schemas.microsoft.com/office/drawing/2014/main" id="{D5734481-299B-FDD1-C49D-94DC6D1520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17" y="2735011"/>
            <a:ext cx="1260000" cy="1260000"/>
          </a:xfrm>
          <a:prstGeom prst="rect">
            <a:avLst/>
          </a:prstGeom>
        </p:spPr>
      </p:pic>
      <p:sp>
        <p:nvSpPr>
          <p:cNvPr id="21" name="TextBox 20">
            <a:extLst>
              <a:ext uri="{FF2B5EF4-FFF2-40B4-BE49-F238E27FC236}">
                <a16:creationId xmlns:a16="http://schemas.microsoft.com/office/drawing/2014/main" id="{7854856E-8C4D-35F3-1D73-3A8D55CA8CBC}"/>
              </a:ext>
            </a:extLst>
          </p:cNvPr>
          <p:cNvSpPr txBox="1"/>
          <p:nvPr/>
        </p:nvSpPr>
        <p:spPr>
          <a:xfrm>
            <a:off x="488539" y="4206237"/>
            <a:ext cx="1229208" cy="461665"/>
          </a:xfrm>
          <a:prstGeom prst="rect">
            <a:avLst/>
          </a:prstGeom>
          <a:noFill/>
        </p:spPr>
        <p:txBody>
          <a:bodyPr wrap="square" rtlCol="0">
            <a:spAutoFit/>
          </a:bodyPr>
          <a:lstStyle/>
          <a:p>
            <a:pPr algn="ctr"/>
            <a:r>
              <a:rPr lang="en-GB" sz="2400" b="1">
                <a:solidFill>
                  <a:srgbClr val="024731"/>
                </a:solidFill>
              </a:rPr>
              <a:t>Find</a:t>
            </a:r>
          </a:p>
        </p:txBody>
      </p:sp>
    </p:spTree>
    <p:extLst>
      <p:ext uri="{BB962C8B-B14F-4D97-AF65-F5344CB8AC3E}">
        <p14:creationId xmlns:p14="http://schemas.microsoft.com/office/powerpoint/2010/main" val="1439334267"/>
      </p:ext>
    </p:extLst>
  </p:cSld>
  <p:clrMapOvr>
    <a:masterClrMapping/>
  </p:clrMapOvr>
</p:sld>
</file>

<file path=ppt/theme/theme1.xml><?xml version="1.0" encoding="utf-8"?>
<a:theme xmlns:a="http://schemas.openxmlformats.org/drawingml/2006/main" name="Custom Design">
  <a:themeElements>
    <a:clrScheme name="LBA">
      <a:dk1>
        <a:srgbClr val="323233"/>
      </a:dk1>
      <a:lt1>
        <a:srgbClr val="FFFFFF"/>
      </a:lt1>
      <a:dk2>
        <a:srgbClr val="505050"/>
      </a:dk2>
      <a:lt2>
        <a:srgbClr val="F1F1F1"/>
      </a:lt2>
      <a:accent1>
        <a:srgbClr val="024730"/>
      </a:accent1>
      <a:accent2>
        <a:srgbClr val="00694D"/>
      </a:accent2>
      <a:accent3>
        <a:srgbClr val="649C00"/>
      </a:accent3>
      <a:accent4>
        <a:srgbClr val="77BA00"/>
      </a:accent4>
      <a:accent5>
        <a:srgbClr val="2078B0"/>
      </a:accent5>
      <a:accent6>
        <a:srgbClr val="025C69"/>
      </a:accent6>
      <a:hlink>
        <a:srgbClr val="0C5595"/>
      </a:hlink>
      <a:folHlink>
        <a:srgbClr val="4814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96b18e-8234-4d94-91b1-3ed3998a7eb5">
      <Terms xmlns="http://schemas.microsoft.com/office/infopath/2007/PartnerControls"/>
    </lcf76f155ced4ddcb4097134ff3c332f>
    <TaxCatchAll xmlns="a26ea033-2852-474a-8cc8-30d2b3b4aa0f" xsi:nil="true"/>
    <_ip_UnifiedCompliancePolicyUIAction xmlns="http://schemas.microsoft.com/sharepoint/v3" xsi:nil="true"/>
    <_ip_UnifiedCompliancePolicyProperties xmlns="http://schemas.microsoft.com/sharepoint/v3" xsi:nil="true"/>
    <SharedWithUsers xmlns="a26ea033-2852-474a-8cc8-30d2b3b4aa0f">
      <UserInfo>
        <DisplayName>Williams, Nicola ((Group Customer Inclusion))</DisplayName>
        <AccountId>20</AccountId>
        <AccountType/>
      </UserInfo>
      <UserInfo>
        <DisplayName>Holmes, Em (Group Customer Inclusion)</DisplayName>
        <AccountId>31</AccountId>
        <AccountType/>
      </UserInfo>
      <UserInfo>
        <DisplayName>O'Connell, Lauren ((Group Customer Inclusion))</DisplayName>
        <AccountId>424</AccountId>
        <AccountType/>
      </UserInfo>
      <UserInfo>
        <DisplayName>Brady, Claire (Group Customer Inclusion)</DisplayName>
        <AccountId>184</AccountId>
        <AccountType/>
      </UserInfo>
    </SharedWithUsers>
  </documentManagement>
</p:properties>
</file>

<file path=customXml/itemProps1.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2.xml><?xml version="1.0" encoding="utf-8"?>
<ds:datastoreItem xmlns:ds="http://schemas.openxmlformats.org/officeDocument/2006/customXml" ds:itemID="{262FB052-417B-428C-8903-EF9CB229EFD4}">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DBFF71-83EB-4B6E-8E2C-BBB1A0E3D126}">
  <ds:schemaRefs>
    <ds:schemaRef ds:uri="http://schemas.microsoft.com/sharepoint/v3"/>
    <ds:schemaRef ds:uri="http://schemas.microsoft.com/office/2006/documentManagement/types"/>
    <ds:schemaRef ds:uri="8296b18e-8234-4d94-91b1-3ed3998a7eb5"/>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a26ea033-2852-474a-8cc8-30d2b3b4aa0f"/>
    <ds:schemaRef ds:uri="http://purl.org/dc/te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3606</Words>
  <Application>Microsoft Office PowerPoint</Application>
  <PresentationFormat>Widescreen</PresentationFormat>
  <Paragraphs>244</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Symbol</vt:lpstr>
      <vt:lpstr>Lloyds Bank Jack Medium</vt:lpstr>
      <vt:lpstr>Courier New</vt:lpstr>
      <vt:lpstr>Lloyds Bank Jack Light</vt:lpstr>
      <vt:lpstr>Calibri</vt:lpstr>
      <vt:lpstr>Times New Roman</vt:lpstr>
      <vt:lpstr>Lloyds Bank Jack</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14</cp:revision>
  <cp:lastPrinted>2023-08-30T17:26:52Z</cp:lastPrinted>
  <dcterms:created xsi:type="dcterms:W3CDTF">2023-08-16T10:45:07Z</dcterms:created>
  <dcterms:modified xsi:type="dcterms:W3CDTF">2024-05-14T08:32:38Z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