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81" r:id="rId5"/>
  </p:sldMasterIdLst>
  <p:notesMasterIdLst>
    <p:notesMasterId r:id="rId20"/>
  </p:notesMasterIdLst>
  <p:handoutMasterIdLst>
    <p:handoutMasterId r:id="rId21"/>
  </p:handoutMasterIdLst>
  <p:sldIdLst>
    <p:sldId id="281" r:id="rId6"/>
    <p:sldId id="289" r:id="rId7"/>
    <p:sldId id="282" r:id="rId8"/>
    <p:sldId id="271" r:id="rId9"/>
    <p:sldId id="272" r:id="rId10"/>
    <p:sldId id="286" r:id="rId11"/>
    <p:sldId id="285" r:id="rId12"/>
    <p:sldId id="275" r:id="rId13"/>
    <p:sldId id="276" r:id="rId14"/>
    <p:sldId id="277" r:id="rId15"/>
    <p:sldId id="279" r:id="rId16"/>
    <p:sldId id="287" r:id="rId17"/>
    <p:sldId id="288" r:id="rId18"/>
    <p:sldId id="290" r:id="rId19"/>
  </p:sldIdLst>
  <p:sldSz cx="12192000" cy="6858000"/>
  <p:notesSz cx="6858000" cy="9144000"/>
  <p:embeddedFontLst>
    <p:embeddedFont>
      <p:font typeface="Lloyds Bank Jack" panose="02000503040000020004" pitchFamily="50" charset="0"/>
      <p:regular r:id="rId22"/>
      <p:bold r:id="rId23"/>
      <p:italic r:id="rId24"/>
      <p:boldItalic r:id="rId25"/>
    </p:embeddedFont>
    <p:embeddedFont>
      <p:font typeface="Lloyds Bank Jack Light" panose="02000503040000020004" pitchFamily="50" charset="0"/>
      <p:regular r:id="rId26"/>
      <p:italic r:id="rId27"/>
    </p:embeddedFont>
    <p:embeddedFont>
      <p:font typeface="Lloyds Bank Jack Medium" panose="02000606060000020004" pitchFamily="50"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CnwPo5FoAFjPHaMnbjhKA==" hashData="z7V/zLZFK10vu5TdM9p7LMo0AHBEUNisGLouArF++byMh56IiFm4Xxj+wXCZlAddXk5Yi/r4lvCs8ezy65ry1g=="/>
  <p:extLst>
    <p:ext uri="{EFAFB233-063F-42B5-8137-9DF3F51BA10A}">
      <p15:sldGuideLst xmlns:p15="http://schemas.microsoft.com/office/powerpoint/2012/main">
        <p15:guide id="1" orient="horz" pos="261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621C32-DA21-EA5D-F3FF-38CAAC4E1A56}" name="Finnie, Sinead (Group Customer Inclusion)" initials="SF" userId="S::Sinead.Finnie@lloydsbanking.com::dc2a0c80-9c5e-4039-b10a-6c88a895e474" providerId="AD"/>
  <p188:author id="{D166ADA9-AF04-E283-5A99-A5910D57E2C5}" name="Michael Osborne" initials="" userId="S::mike@upskilldigital.com::9c0de20d-36c4-4497-93c0-fd6961c417d7" providerId="AD"/>
  <p188:author id="{865A1CD2-5D88-1B70-DA30-1BDDB54B120C}" name="Franklin, Chris (Learning – People &amp; Place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4731"/>
    <a:srgbClr val="CC00CC"/>
    <a:srgbClr val="323233"/>
    <a:srgbClr val="006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14E14-B70A-4BB2-8CFF-267CC3AC7CEC}" v="2" dt="2024-04-24T14:09:53.720"/>
    <p1510:client id="{639CE21A-C8FF-EE53-9B5C-6722202DCC38}" v="1" dt="2024-04-24T14:15:10.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773" autoAdjust="0"/>
  </p:normalViewPr>
  <p:slideViewPr>
    <p:cSldViewPr snapToGrid="0">
      <p:cViewPr varScale="1">
        <p:scale>
          <a:sx n="45" d="100"/>
          <a:sy n="45" d="100"/>
        </p:scale>
        <p:origin x="3078" y="42"/>
      </p:cViewPr>
      <p:guideLst>
        <p:guide orient="horz" pos="261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0D03A-B3C3-411A-A67C-9999AD233BA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92AFF5D-12D7-446B-B2CF-DD1907A08830}">
      <dgm:prSet custT="1"/>
      <dgm:spPr/>
      <dgm:t>
        <a:bodyPr/>
        <a:lstStyle/>
        <a:p>
          <a:pPr>
            <a:lnSpc>
              <a:spcPct val="100000"/>
            </a:lnSpc>
          </a:pPr>
          <a:r>
            <a:rPr lang="en-GB" sz="2000" b="0" i="0">
              <a:solidFill>
                <a:schemeClr val="accent1"/>
              </a:solidFill>
              <a:latin typeface="Lloyds Bank Jack Medium" panose="02000503040000020004" pitchFamily="2" charset="77"/>
            </a:rPr>
            <a:t>Find or decide where you’re going</a:t>
          </a:r>
          <a:endParaRPr lang="en-US" sz="2000" b="0" i="0">
            <a:solidFill>
              <a:schemeClr val="accent1"/>
            </a:solidFill>
            <a:latin typeface="Lloyds Bank Jack Medium" panose="02000503040000020004" pitchFamily="2" charset="77"/>
          </a:endParaRPr>
        </a:p>
      </dgm:t>
    </dgm:pt>
    <dgm:pt modelId="{D8884614-1A11-4AF9-ADC8-7365BD996CF6}" type="par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9F276463-4FC4-483C-AF47-8ADA579A3977}" type="sib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0723E091-3691-B343-AC81-CB6BE1B5D9B4}">
      <dgm:prSet custT="1"/>
      <dgm:spPr/>
      <dgm:t>
        <a:bodyPr/>
        <a:lstStyle/>
        <a:p>
          <a:pPr>
            <a:lnSpc>
              <a:spcPct val="100000"/>
            </a:lnSpc>
          </a:pPr>
          <a:r>
            <a:rPr lang="en-GB" sz="2000" b="0" i="0">
              <a:solidFill>
                <a:schemeClr val="accent1"/>
              </a:solidFill>
              <a:latin typeface="Lloyds Bank Jack Medium" panose="02000503040000020004" pitchFamily="2" charset="77"/>
            </a:rPr>
            <a:t>Check your travel options</a:t>
          </a:r>
        </a:p>
      </dgm:t>
    </dgm:pt>
    <dgm:pt modelId="{4C5F143A-E46A-0F44-971A-DCA03C5499BD}" type="par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D8A39A69-157E-BE4D-A81F-910D39D57E0E}" type="sib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784144B7-5C71-464E-9EE0-59E4226DDE68}">
      <dgm:prSet custT="1"/>
      <dgm:spPr/>
      <dgm:t>
        <a:bodyPr/>
        <a:lstStyle/>
        <a:p>
          <a:pPr>
            <a:lnSpc>
              <a:spcPct val="100000"/>
            </a:lnSpc>
          </a:pPr>
          <a:r>
            <a:rPr lang="en-GB" sz="2000" b="0" i="0">
              <a:solidFill>
                <a:schemeClr val="accent1"/>
              </a:solidFill>
              <a:latin typeface="Lloyds Bank Jack Medium" panose="02000503040000020004" pitchFamily="2" charset="77"/>
            </a:rPr>
            <a:t>Book tickets</a:t>
          </a:r>
        </a:p>
      </dgm:t>
    </dgm:pt>
    <dgm:pt modelId="{E66A64DF-2E00-2140-91B9-9D590BFC4311}" type="par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2F9A849B-88CD-F043-8E8A-66B4C1767AE8}" type="sib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A4AB4997-2E8D-6448-98CB-0028F4B4E3F2}">
      <dgm:prSet custT="1"/>
      <dgm:spPr/>
      <dgm:t>
        <a:bodyPr/>
        <a:lstStyle/>
        <a:p>
          <a:pPr>
            <a:lnSpc>
              <a:spcPct val="100000"/>
            </a:lnSpc>
          </a:pPr>
          <a:r>
            <a:rPr lang="en-GB" sz="2000" b="0" i="0">
              <a:solidFill>
                <a:schemeClr val="accent1"/>
              </a:solidFill>
              <a:latin typeface="Lloyds Bank Jack Medium" panose="02000503040000020004" pitchFamily="2" charset="77"/>
            </a:rPr>
            <a:t>Get travel alerts and tips</a:t>
          </a:r>
        </a:p>
      </dgm:t>
    </dgm:pt>
    <dgm:pt modelId="{31B0CC70-247C-004D-94F4-827BF4E4804A}" type="par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40D613A-0FC2-6C45-B835-98043377358A}" type="sib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D7E1C6D-F9A3-4C4E-BD1E-19B27CEC8652}" type="pres">
      <dgm:prSet presAssocID="{FDC0D03A-B3C3-411A-A67C-9999AD233BAE}" presName="root" presStyleCnt="0">
        <dgm:presLayoutVars>
          <dgm:dir/>
          <dgm:resizeHandles val="exact"/>
        </dgm:presLayoutVars>
      </dgm:prSet>
      <dgm:spPr/>
    </dgm:pt>
    <dgm:pt modelId="{3FFC2796-D410-458E-AF36-BE285760565C}" type="pres">
      <dgm:prSet presAssocID="{192AFF5D-12D7-446B-B2CF-DD1907A08830}" presName="compNode" presStyleCnt="0"/>
      <dgm:spPr/>
    </dgm:pt>
    <dgm:pt modelId="{CEDA32EC-2B25-4877-A68A-F61F25B8EF19}" type="pres">
      <dgm:prSet presAssocID="{192AFF5D-12D7-446B-B2CF-DD1907A0883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5B44FBFD-01D6-46C9-9997-244D9AEE564C}" type="pres">
      <dgm:prSet presAssocID="{192AFF5D-12D7-446B-B2CF-DD1907A08830}" presName="spaceRect" presStyleCnt="0"/>
      <dgm:spPr/>
    </dgm:pt>
    <dgm:pt modelId="{B1AB48D9-79DB-4DFF-8B10-C5F76960971B}" type="pres">
      <dgm:prSet presAssocID="{192AFF5D-12D7-446B-B2CF-DD1907A08830}" presName="textRect" presStyleLbl="revTx" presStyleIdx="0" presStyleCnt="4">
        <dgm:presLayoutVars>
          <dgm:chMax val="1"/>
          <dgm:chPref val="1"/>
        </dgm:presLayoutVars>
      </dgm:prSet>
      <dgm:spPr/>
    </dgm:pt>
    <dgm:pt modelId="{5C636E94-B21A-47C8-924C-88C9904092F0}" type="pres">
      <dgm:prSet presAssocID="{9F276463-4FC4-483C-AF47-8ADA579A3977}" presName="sibTrans" presStyleCnt="0"/>
      <dgm:spPr/>
    </dgm:pt>
    <dgm:pt modelId="{D9B040D2-3CEA-D940-AF59-8A37CC37583F}" type="pres">
      <dgm:prSet presAssocID="{0723E091-3691-B343-AC81-CB6BE1B5D9B4}" presName="compNode" presStyleCnt="0"/>
      <dgm:spPr/>
    </dgm:pt>
    <dgm:pt modelId="{8A2B7983-6AB0-6E4D-8E2B-0F17FD795C35}" type="pres">
      <dgm:prSet presAssocID="{0723E091-3691-B343-AC81-CB6BE1B5D9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32A58D92-21C9-4E44-80BF-8E3772089339}" type="pres">
      <dgm:prSet presAssocID="{0723E091-3691-B343-AC81-CB6BE1B5D9B4}" presName="spaceRect" presStyleCnt="0"/>
      <dgm:spPr/>
    </dgm:pt>
    <dgm:pt modelId="{BE1EBBAD-E104-8D42-A17B-DE08F908B8F4}" type="pres">
      <dgm:prSet presAssocID="{0723E091-3691-B343-AC81-CB6BE1B5D9B4}" presName="textRect" presStyleLbl="revTx" presStyleIdx="1" presStyleCnt="4">
        <dgm:presLayoutVars>
          <dgm:chMax val="1"/>
          <dgm:chPref val="1"/>
        </dgm:presLayoutVars>
      </dgm:prSet>
      <dgm:spPr/>
    </dgm:pt>
    <dgm:pt modelId="{5646906B-1301-2745-B0B4-FA9EE15CCEA9}" type="pres">
      <dgm:prSet presAssocID="{D8A39A69-157E-BE4D-A81F-910D39D57E0E}" presName="sibTrans" presStyleCnt="0"/>
      <dgm:spPr/>
    </dgm:pt>
    <dgm:pt modelId="{8C2A7D24-ACD0-F146-8DED-90FD6C21E255}" type="pres">
      <dgm:prSet presAssocID="{784144B7-5C71-464E-9EE0-59E4226DDE68}" presName="compNode" presStyleCnt="0"/>
      <dgm:spPr/>
    </dgm:pt>
    <dgm:pt modelId="{3BAFE3B6-D1AE-D945-B0A3-39E469A33770}" type="pres">
      <dgm:prSet presAssocID="{784144B7-5C71-464E-9EE0-59E4226DDE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16195939-D410-1749-9EE4-3DE470B540B2}" type="pres">
      <dgm:prSet presAssocID="{784144B7-5C71-464E-9EE0-59E4226DDE68}" presName="spaceRect" presStyleCnt="0"/>
      <dgm:spPr/>
    </dgm:pt>
    <dgm:pt modelId="{F0A2D085-C3A9-E643-B36A-DEAEB0CEC051}" type="pres">
      <dgm:prSet presAssocID="{784144B7-5C71-464E-9EE0-59E4226DDE68}" presName="textRect" presStyleLbl="revTx" presStyleIdx="2" presStyleCnt="4">
        <dgm:presLayoutVars>
          <dgm:chMax val="1"/>
          <dgm:chPref val="1"/>
        </dgm:presLayoutVars>
      </dgm:prSet>
      <dgm:spPr/>
    </dgm:pt>
    <dgm:pt modelId="{45224388-4068-1E49-80A0-8BD757F3E335}" type="pres">
      <dgm:prSet presAssocID="{2F9A849B-88CD-F043-8E8A-66B4C1767AE8}" presName="sibTrans" presStyleCnt="0"/>
      <dgm:spPr/>
    </dgm:pt>
    <dgm:pt modelId="{3804A899-7C74-684C-8C40-52FAB1D8BF34}" type="pres">
      <dgm:prSet presAssocID="{A4AB4997-2E8D-6448-98CB-0028F4B4E3F2}" presName="compNode" presStyleCnt="0"/>
      <dgm:spPr/>
    </dgm:pt>
    <dgm:pt modelId="{CAD41951-C01B-4548-980B-40F836B7BB44}" type="pres">
      <dgm:prSet presAssocID="{A4AB4997-2E8D-6448-98CB-0028F4B4E3F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CFCBC1A9-2FF5-DB46-A49E-8B2E5EB54D1D}" type="pres">
      <dgm:prSet presAssocID="{A4AB4997-2E8D-6448-98CB-0028F4B4E3F2}" presName="spaceRect" presStyleCnt="0"/>
      <dgm:spPr/>
    </dgm:pt>
    <dgm:pt modelId="{BB9D23A6-E096-7B48-A27F-B7CB91C69CE8}" type="pres">
      <dgm:prSet presAssocID="{A4AB4997-2E8D-6448-98CB-0028F4B4E3F2}" presName="textRect" presStyleLbl="revTx" presStyleIdx="3" presStyleCnt="4">
        <dgm:presLayoutVars>
          <dgm:chMax val="1"/>
          <dgm:chPref val="1"/>
        </dgm:presLayoutVars>
      </dgm:prSet>
      <dgm:spPr/>
    </dgm:pt>
  </dgm:ptLst>
  <dgm:cxnLst>
    <dgm:cxn modelId="{880F2501-1ED9-1F40-B7BE-FB19DA5037B5}" type="presOf" srcId="{0723E091-3691-B343-AC81-CB6BE1B5D9B4}" destId="{BE1EBBAD-E104-8D42-A17B-DE08F908B8F4}" srcOrd="0" destOrd="0" presId="urn:microsoft.com/office/officeart/2018/2/layout/IconLabelList"/>
    <dgm:cxn modelId="{8976F931-512B-4352-A66E-256B372785B0}" srcId="{FDC0D03A-B3C3-411A-A67C-9999AD233BAE}" destId="{192AFF5D-12D7-446B-B2CF-DD1907A08830}" srcOrd="0" destOrd="0" parTransId="{D8884614-1A11-4AF9-ADC8-7365BD996CF6}" sibTransId="{9F276463-4FC4-483C-AF47-8ADA579A3977}"/>
    <dgm:cxn modelId="{763A533E-6D16-F743-91BF-B2B682342FF6}" type="presOf" srcId="{A4AB4997-2E8D-6448-98CB-0028F4B4E3F2}" destId="{BB9D23A6-E096-7B48-A27F-B7CB91C69CE8}" srcOrd="0" destOrd="0" presId="urn:microsoft.com/office/officeart/2018/2/layout/IconLabelList"/>
    <dgm:cxn modelId="{CF87833F-D362-D644-94B8-367BA4B1FDC5}" srcId="{FDC0D03A-B3C3-411A-A67C-9999AD233BAE}" destId="{0723E091-3691-B343-AC81-CB6BE1B5D9B4}" srcOrd="1" destOrd="0" parTransId="{4C5F143A-E46A-0F44-971A-DCA03C5499BD}" sibTransId="{D8A39A69-157E-BE4D-A81F-910D39D57E0E}"/>
    <dgm:cxn modelId="{A251A83F-0304-0343-81C4-E7C8EDB964C7}" srcId="{FDC0D03A-B3C3-411A-A67C-9999AD233BAE}" destId="{784144B7-5C71-464E-9EE0-59E4226DDE68}" srcOrd="2" destOrd="0" parTransId="{E66A64DF-2E00-2140-91B9-9D590BFC4311}" sibTransId="{2F9A849B-88CD-F043-8E8A-66B4C1767AE8}"/>
    <dgm:cxn modelId="{6B193E70-B64B-4372-804E-31B4BF2494C0}" type="presOf" srcId="{FDC0D03A-B3C3-411A-A67C-9999AD233BAE}" destId="{7D7E1C6D-F9A3-4C4E-BD1E-19B27CEC8652}" srcOrd="0" destOrd="0" presId="urn:microsoft.com/office/officeart/2018/2/layout/IconLabelList"/>
    <dgm:cxn modelId="{49B20774-D3A0-C742-B585-A43E7BE08E24}" srcId="{FDC0D03A-B3C3-411A-A67C-9999AD233BAE}" destId="{A4AB4997-2E8D-6448-98CB-0028F4B4E3F2}" srcOrd="3" destOrd="0" parTransId="{31B0CC70-247C-004D-94F4-827BF4E4804A}" sibTransId="{740D613A-0FC2-6C45-B835-98043377358A}"/>
    <dgm:cxn modelId="{2D365985-2D8E-4942-98D2-EBEC55CF2CCE}" type="presOf" srcId="{192AFF5D-12D7-446B-B2CF-DD1907A08830}" destId="{B1AB48D9-79DB-4DFF-8B10-C5F76960971B}" srcOrd="0" destOrd="0" presId="urn:microsoft.com/office/officeart/2018/2/layout/IconLabelList"/>
    <dgm:cxn modelId="{CB17B5B2-BE57-7842-AFE2-028A7D33C323}" type="presOf" srcId="{784144B7-5C71-464E-9EE0-59E4226DDE68}" destId="{F0A2D085-C3A9-E643-B36A-DEAEB0CEC051}" srcOrd="0" destOrd="0" presId="urn:microsoft.com/office/officeart/2018/2/layout/IconLabelList"/>
    <dgm:cxn modelId="{36599C5D-D0A3-4F9F-A15F-87B39E029AC9}" type="presParOf" srcId="{7D7E1C6D-F9A3-4C4E-BD1E-19B27CEC8652}" destId="{3FFC2796-D410-458E-AF36-BE285760565C}" srcOrd="0" destOrd="0" presId="urn:microsoft.com/office/officeart/2018/2/layout/IconLabelList"/>
    <dgm:cxn modelId="{77D5DD78-A01F-4622-A1E9-61F6AA9162AA}" type="presParOf" srcId="{3FFC2796-D410-458E-AF36-BE285760565C}" destId="{CEDA32EC-2B25-4877-A68A-F61F25B8EF19}" srcOrd="0" destOrd="0" presId="urn:microsoft.com/office/officeart/2018/2/layout/IconLabelList"/>
    <dgm:cxn modelId="{C1C285F5-9CC6-49C7-8D0E-C067C305F629}" type="presParOf" srcId="{3FFC2796-D410-458E-AF36-BE285760565C}" destId="{5B44FBFD-01D6-46C9-9997-244D9AEE564C}" srcOrd="1" destOrd="0" presId="urn:microsoft.com/office/officeart/2018/2/layout/IconLabelList"/>
    <dgm:cxn modelId="{B34330CC-F8D2-4203-B5DA-4D7FC15CE62F}" type="presParOf" srcId="{3FFC2796-D410-458E-AF36-BE285760565C}" destId="{B1AB48D9-79DB-4DFF-8B10-C5F76960971B}" srcOrd="2" destOrd="0" presId="urn:microsoft.com/office/officeart/2018/2/layout/IconLabelList"/>
    <dgm:cxn modelId="{8EE9B751-CDF1-471D-91A0-212EE043019D}" type="presParOf" srcId="{7D7E1C6D-F9A3-4C4E-BD1E-19B27CEC8652}" destId="{5C636E94-B21A-47C8-924C-88C9904092F0}" srcOrd="1" destOrd="0" presId="urn:microsoft.com/office/officeart/2018/2/layout/IconLabelList"/>
    <dgm:cxn modelId="{E4BAE7EC-2EB6-5846-9389-C2C88980E4ED}" type="presParOf" srcId="{7D7E1C6D-F9A3-4C4E-BD1E-19B27CEC8652}" destId="{D9B040D2-3CEA-D940-AF59-8A37CC37583F}" srcOrd="2" destOrd="0" presId="urn:microsoft.com/office/officeart/2018/2/layout/IconLabelList"/>
    <dgm:cxn modelId="{44D1531D-8779-0041-A745-CDB521989263}" type="presParOf" srcId="{D9B040D2-3CEA-D940-AF59-8A37CC37583F}" destId="{8A2B7983-6AB0-6E4D-8E2B-0F17FD795C35}" srcOrd="0" destOrd="0" presId="urn:microsoft.com/office/officeart/2018/2/layout/IconLabelList"/>
    <dgm:cxn modelId="{12A8DD8B-23C0-8F4B-8779-FFB1209BEFE7}" type="presParOf" srcId="{D9B040D2-3CEA-D940-AF59-8A37CC37583F}" destId="{32A58D92-21C9-4E44-80BF-8E3772089339}" srcOrd="1" destOrd="0" presId="urn:microsoft.com/office/officeart/2018/2/layout/IconLabelList"/>
    <dgm:cxn modelId="{FE901CAF-BE29-C843-9E28-A3E55366FFE9}" type="presParOf" srcId="{D9B040D2-3CEA-D940-AF59-8A37CC37583F}" destId="{BE1EBBAD-E104-8D42-A17B-DE08F908B8F4}" srcOrd="2" destOrd="0" presId="urn:microsoft.com/office/officeart/2018/2/layout/IconLabelList"/>
    <dgm:cxn modelId="{CC5270B3-6F30-754E-9947-6BA39919A0BB}" type="presParOf" srcId="{7D7E1C6D-F9A3-4C4E-BD1E-19B27CEC8652}" destId="{5646906B-1301-2745-B0B4-FA9EE15CCEA9}" srcOrd="3" destOrd="0" presId="urn:microsoft.com/office/officeart/2018/2/layout/IconLabelList"/>
    <dgm:cxn modelId="{4D40570E-04A4-9D48-ADB5-C90A47E68873}" type="presParOf" srcId="{7D7E1C6D-F9A3-4C4E-BD1E-19B27CEC8652}" destId="{8C2A7D24-ACD0-F146-8DED-90FD6C21E255}" srcOrd="4" destOrd="0" presId="urn:microsoft.com/office/officeart/2018/2/layout/IconLabelList"/>
    <dgm:cxn modelId="{25559225-0BDD-B043-924B-F0D2FE1098A7}" type="presParOf" srcId="{8C2A7D24-ACD0-F146-8DED-90FD6C21E255}" destId="{3BAFE3B6-D1AE-D945-B0A3-39E469A33770}" srcOrd="0" destOrd="0" presId="urn:microsoft.com/office/officeart/2018/2/layout/IconLabelList"/>
    <dgm:cxn modelId="{635898B0-E5D2-894A-B090-05C6D9B10885}" type="presParOf" srcId="{8C2A7D24-ACD0-F146-8DED-90FD6C21E255}" destId="{16195939-D410-1749-9EE4-3DE470B540B2}" srcOrd="1" destOrd="0" presId="urn:microsoft.com/office/officeart/2018/2/layout/IconLabelList"/>
    <dgm:cxn modelId="{0BE8EB83-53DB-8D4D-812F-A3A9A34C1CE0}" type="presParOf" srcId="{8C2A7D24-ACD0-F146-8DED-90FD6C21E255}" destId="{F0A2D085-C3A9-E643-B36A-DEAEB0CEC051}" srcOrd="2" destOrd="0" presId="urn:microsoft.com/office/officeart/2018/2/layout/IconLabelList"/>
    <dgm:cxn modelId="{C3313FC3-C9D8-9E45-A443-6B95FC02140A}" type="presParOf" srcId="{7D7E1C6D-F9A3-4C4E-BD1E-19B27CEC8652}" destId="{45224388-4068-1E49-80A0-8BD757F3E335}" srcOrd="5" destOrd="0" presId="urn:microsoft.com/office/officeart/2018/2/layout/IconLabelList"/>
    <dgm:cxn modelId="{2F881291-6C86-EB49-9550-B98C115E52CA}" type="presParOf" srcId="{7D7E1C6D-F9A3-4C4E-BD1E-19B27CEC8652}" destId="{3804A899-7C74-684C-8C40-52FAB1D8BF34}" srcOrd="6" destOrd="0" presId="urn:microsoft.com/office/officeart/2018/2/layout/IconLabelList"/>
    <dgm:cxn modelId="{8D22BF75-BB5F-3545-8D80-90C47CCE4534}" type="presParOf" srcId="{3804A899-7C74-684C-8C40-52FAB1D8BF34}" destId="{CAD41951-C01B-4548-980B-40F836B7BB44}" srcOrd="0" destOrd="0" presId="urn:microsoft.com/office/officeart/2018/2/layout/IconLabelList"/>
    <dgm:cxn modelId="{C1D3CB96-86E8-1E46-93FB-941AEBDBC95F}" type="presParOf" srcId="{3804A899-7C74-684C-8C40-52FAB1D8BF34}" destId="{CFCBC1A9-2FF5-DB46-A49E-8B2E5EB54D1D}" srcOrd="1" destOrd="0" presId="urn:microsoft.com/office/officeart/2018/2/layout/IconLabelList"/>
    <dgm:cxn modelId="{14CE9A60-621B-1F4B-8EF4-5DE5C339AF87}" type="presParOf" srcId="{3804A899-7C74-684C-8C40-52FAB1D8BF34}" destId="{BB9D23A6-E096-7B48-A27F-B7CB91C69CE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A32EC-2B25-4877-A68A-F61F25B8EF19}">
      <dsp:nvSpPr>
        <dsp:cNvPr id="0" name=""/>
        <dsp:cNvSpPr/>
      </dsp:nvSpPr>
      <dsp:spPr>
        <a:xfrm>
          <a:off x="670139" y="912776"/>
          <a:ext cx="1060550" cy="10605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B48D9-79DB-4DFF-8B10-C5F76960971B}">
      <dsp:nvSpPr>
        <dsp:cNvPr id="0" name=""/>
        <dsp:cNvSpPr/>
      </dsp:nvSpPr>
      <dsp:spPr>
        <a:xfrm>
          <a:off x="22025"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solidFill>
                <a:schemeClr val="accent1"/>
              </a:solidFill>
              <a:latin typeface="Lloyds Bank Jack Medium" panose="02000503040000020004" pitchFamily="2" charset="77"/>
            </a:rPr>
            <a:t>Find or decide where you’re going</a:t>
          </a:r>
          <a:endParaRPr lang="en-US" sz="2000" b="0" i="0" kern="1200">
            <a:solidFill>
              <a:schemeClr val="accent1"/>
            </a:solidFill>
            <a:latin typeface="Lloyds Bank Jack Medium" panose="02000503040000020004" pitchFamily="2" charset="77"/>
          </a:endParaRPr>
        </a:p>
      </dsp:txBody>
      <dsp:txXfrm>
        <a:off x="22025" y="2287568"/>
        <a:ext cx="2356779" cy="720000"/>
      </dsp:txXfrm>
    </dsp:sp>
    <dsp:sp modelId="{8A2B7983-6AB0-6E4D-8E2B-0F17FD795C35}">
      <dsp:nvSpPr>
        <dsp:cNvPr id="0" name=""/>
        <dsp:cNvSpPr/>
      </dsp:nvSpPr>
      <dsp:spPr>
        <a:xfrm>
          <a:off x="3439356" y="912776"/>
          <a:ext cx="1060550" cy="1060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EBBAD-E104-8D42-A17B-DE08F908B8F4}">
      <dsp:nvSpPr>
        <dsp:cNvPr id="0" name=""/>
        <dsp:cNvSpPr/>
      </dsp:nvSpPr>
      <dsp:spPr>
        <a:xfrm>
          <a:off x="2791241"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solidFill>
                <a:schemeClr val="accent1"/>
              </a:solidFill>
              <a:latin typeface="Lloyds Bank Jack Medium" panose="02000503040000020004" pitchFamily="2" charset="77"/>
            </a:rPr>
            <a:t>Check your travel options</a:t>
          </a:r>
        </a:p>
      </dsp:txBody>
      <dsp:txXfrm>
        <a:off x="2791241" y="2287568"/>
        <a:ext cx="2356779" cy="720000"/>
      </dsp:txXfrm>
    </dsp:sp>
    <dsp:sp modelId="{3BAFE3B6-D1AE-D945-B0A3-39E469A33770}">
      <dsp:nvSpPr>
        <dsp:cNvPr id="0" name=""/>
        <dsp:cNvSpPr/>
      </dsp:nvSpPr>
      <dsp:spPr>
        <a:xfrm>
          <a:off x="6208572" y="912776"/>
          <a:ext cx="1060550" cy="1060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2D085-C3A9-E643-B36A-DEAEB0CEC051}">
      <dsp:nvSpPr>
        <dsp:cNvPr id="0" name=""/>
        <dsp:cNvSpPr/>
      </dsp:nvSpPr>
      <dsp:spPr>
        <a:xfrm>
          <a:off x="5560458"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solidFill>
                <a:schemeClr val="accent1"/>
              </a:solidFill>
              <a:latin typeface="Lloyds Bank Jack Medium" panose="02000503040000020004" pitchFamily="2" charset="77"/>
            </a:rPr>
            <a:t>Book tickets</a:t>
          </a:r>
        </a:p>
      </dsp:txBody>
      <dsp:txXfrm>
        <a:off x="5560458" y="2287568"/>
        <a:ext cx="2356779" cy="720000"/>
      </dsp:txXfrm>
    </dsp:sp>
    <dsp:sp modelId="{CAD41951-C01B-4548-980B-40F836B7BB44}">
      <dsp:nvSpPr>
        <dsp:cNvPr id="0" name=""/>
        <dsp:cNvSpPr/>
      </dsp:nvSpPr>
      <dsp:spPr>
        <a:xfrm>
          <a:off x="8977789" y="912776"/>
          <a:ext cx="1060550" cy="10605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D23A6-E096-7B48-A27F-B7CB91C69CE8}">
      <dsp:nvSpPr>
        <dsp:cNvPr id="0" name=""/>
        <dsp:cNvSpPr/>
      </dsp:nvSpPr>
      <dsp:spPr>
        <a:xfrm>
          <a:off x="8329674"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0" i="0" kern="1200">
              <a:solidFill>
                <a:schemeClr val="accent1"/>
              </a:solidFill>
              <a:latin typeface="Lloyds Bank Jack Medium" panose="02000503040000020004" pitchFamily="2" charset="77"/>
            </a:rPr>
            <a:t>Get travel alerts and tips</a:t>
          </a:r>
        </a:p>
      </dsp:txBody>
      <dsp:txXfrm>
        <a:off x="8329674" y="2287568"/>
        <a:ext cx="235677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4CAC86-20BE-9AEB-1606-D38D62D67E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0BBF86-CD31-7916-BDDB-3D263A220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6A6166-586A-5345-A6F2-2F2645122A24}" type="datetimeFigureOut">
              <a:rPr lang="en-US" smtClean="0"/>
              <a:t>5/14/2024</a:t>
            </a:fld>
            <a:endParaRPr lang="en-US"/>
          </a:p>
        </p:txBody>
      </p:sp>
      <p:sp>
        <p:nvSpPr>
          <p:cNvPr id="4" name="Footer Placeholder 3">
            <a:extLst>
              <a:ext uri="{FF2B5EF4-FFF2-40B4-BE49-F238E27FC236}">
                <a16:creationId xmlns:a16="http://schemas.microsoft.com/office/drawing/2014/main" id="{34925D9D-1491-3C2F-3291-055385BDB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6097C5-9136-B344-9521-A1DB1458B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FA3876-0DF2-E143-86FD-F0484958282D}" type="slidenum">
              <a:rPr lang="en-US" smtClean="0"/>
              <a:t>‹#›</a:t>
            </a:fld>
            <a:endParaRPr lang="en-US"/>
          </a:p>
        </p:txBody>
      </p:sp>
    </p:spTree>
    <p:extLst>
      <p:ext uri="{BB962C8B-B14F-4D97-AF65-F5344CB8AC3E}">
        <p14:creationId xmlns:p14="http://schemas.microsoft.com/office/powerpoint/2010/main" val="3947557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45E34-29FC-4797-9C29-5F23DD7C4D43}"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EBF41-136C-406D-8E2D-B112DBFA8C1A}" type="slidenum">
              <a:rPr lang="en-GB" smtClean="0"/>
              <a:t>‹#›</a:t>
            </a:fld>
            <a:endParaRPr lang="en-GB"/>
          </a:p>
        </p:txBody>
      </p:sp>
    </p:spTree>
    <p:extLst>
      <p:ext uri="{BB962C8B-B14F-4D97-AF65-F5344CB8AC3E}">
        <p14:creationId xmlns:p14="http://schemas.microsoft.com/office/powerpoint/2010/main" val="42821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maps" TargetMode="External"/><Relationship Id="rId7" Type="http://schemas.openxmlformats.org/officeDocument/2006/relationships/hyperlink" Target="https://what3words.co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apmywalk.com/" TargetMode="External"/><Relationship Id="rId5" Type="http://schemas.openxmlformats.org/officeDocument/2006/relationships/hyperlink" Target="https://www.plotaroute.com/" TargetMode="External"/><Relationship Id="rId4" Type="http://schemas.openxmlformats.org/officeDocument/2006/relationships/hyperlink" Target="https://citymapper.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loydsbankacademy.co.uk/learn-for-life-new/get-started-online/introduction-to-online-servic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itymapper.com/" TargetMode="External"/><Relationship Id="rId4" Type="http://schemas.openxmlformats.org/officeDocument/2006/relationships/hyperlink" Target="https://www.google.com/map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loydsbankacademy.co.uk/learn-for-life/get-started-onli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ripadvisor.co.uk/" TargetMode="External"/><Relationship Id="rId7" Type="http://schemas.openxmlformats.org/officeDocument/2006/relationships/hyperlink" Target="https://www.kayak.co.u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kyscanner.net/" TargetMode="External"/><Relationship Id="rId5" Type="http://schemas.openxmlformats.org/officeDocument/2006/relationships/hyperlink" Target="https://maps.google.com/" TargetMode="External"/><Relationship Id="rId4" Type="http://schemas.openxmlformats.org/officeDocument/2006/relationships/hyperlink" Target="https://www.trivago.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yscanner.ne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thetrainline.com/" TargetMode="External"/><Relationship Id="rId4" Type="http://schemas.openxmlformats.org/officeDocument/2006/relationships/hyperlink" Target="https://www.kayak.co.uk/"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traveline.info/" TargetMode="External"/><Relationship Id="rId13" Type="http://schemas.openxmlformats.org/officeDocument/2006/relationships/hyperlink" Target="https://www.google.com/maps" TargetMode="External"/><Relationship Id="rId18" Type="http://schemas.openxmlformats.org/officeDocument/2006/relationships/hyperlink" Target="https://www.paybyphone.co.uk/" TargetMode="External"/><Relationship Id="rId3" Type="http://schemas.openxmlformats.org/officeDocument/2006/relationships/hyperlink" Target="https://citymapper.com/" TargetMode="External"/><Relationship Id="rId21" Type="http://schemas.openxmlformats.org/officeDocument/2006/relationships/hyperlink" Target="https://maps.google.com/" TargetMode="External"/><Relationship Id="rId7" Type="http://schemas.openxmlformats.org/officeDocument/2006/relationships/hyperlink" Target="https://www.nationalexpress.com/en" TargetMode="External"/><Relationship Id="rId12" Type="http://schemas.openxmlformats.org/officeDocument/2006/relationships/hyperlink" Target="https://bolt.eu/" TargetMode="External"/><Relationship Id="rId17" Type="http://schemas.openxmlformats.org/officeDocument/2006/relationships/hyperlink" Target="https://ringgo.co.uk/" TargetMode="External"/><Relationship Id="rId2" Type="http://schemas.openxmlformats.org/officeDocument/2006/relationships/slide" Target="../slides/slide9.xml"/><Relationship Id="rId16" Type="http://schemas.openxmlformats.org/officeDocument/2006/relationships/hyperlink" Target="https://what3words.com/" TargetMode="External"/><Relationship Id="rId20" Type="http://schemas.openxmlformats.org/officeDocument/2006/relationships/hyperlink" Target="https://www.yourparkingspace.co.uk/" TargetMode="External"/><Relationship Id="rId1" Type="http://schemas.openxmlformats.org/officeDocument/2006/relationships/notesMaster" Target="../notesMasters/notesMaster1.xml"/><Relationship Id="rId6" Type="http://schemas.openxmlformats.org/officeDocument/2006/relationships/hyperlink" Target="https://www.nationalrail.co.uk/" TargetMode="External"/><Relationship Id="rId11" Type="http://schemas.openxmlformats.org/officeDocument/2006/relationships/hyperlink" Target="https://www.uber.com/" TargetMode="External"/><Relationship Id="rId5" Type="http://schemas.openxmlformats.org/officeDocument/2006/relationships/hyperlink" Target="https://nationalhighways.co.uk/" TargetMode="External"/><Relationship Id="rId15" Type="http://schemas.openxmlformats.org/officeDocument/2006/relationships/hyperlink" Target="https://www.mapmywalk.com/" TargetMode="External"/><Relationship Id="rId10" Type="http://schemas.openxmlformats.org/officeDocument/2006/relationships/hyperlink" Target="https://tfgm.com/" TargetMode="External"/><Relationship Id="rId19" Type="http://schemas.openxmlformats.org/officeDocument/2006/relationships/hyperlink" Target="https://www.justpark.com/uk/" TargetMode="External"/><Relationship Id="rId4" Type="http://schemas.openxmlformats.org/officeDocument/2006/relationships/hyperlink" Target="https://www.tomtom.com/" TargetMode="External"/><Relationship Id="rId9" Type="http://schemas.openxmlformats.org/officeDocument/2006/relationships/hyperlink" Target="https://tfl.gov.uk/" TargetMode="External"/><Relationship Id="rId14" Type="http://schemas.openxmlformats.org/officeDocument/2006/relationships/hyperlink" Target="https://www.apple.com/uk/m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Check what Wi-Fi network is available, its name and any password required; write up / make available to the learners</a:t>
            </a:r>
          </a:p>
          <a:p>
            <a:pPr marL="342900" lvl="0" indent="-342900">
              <a:lnSpc>
                <a:spcPct val="120000"/>
              </a:lnSpc>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Welcome people into the room</a:t>
            </a:r>
          </a:p>
          <a:p>
            <a:pPr marL="342900" lvl="0" indent="-342900">
              <a:lnSpc>
                <a:spcPct val="120000"/>
              </a:lnSpc>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Go to the next slide when you’re ready to start the lesson</a:t>
            </a:r>
            <a:r>
              <a:rPr lang="en-GB" b="1" dirty="0">
                <a:effectLst/>
              </a:rPr>
              <a:t> </a:t>
            </a:r>
            <a:endParaRPr lang="en-GB" sz="1200" b="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a:t>
            </a:fld>
            <a:endParaRPr lang="en-GB"/>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0000"/>
              </a:lnSpc>
              <a:spcBef>
                <a:spcPts val="0"/>
              </a:spcBef>
              <a:spcAft>
                <a:spcPts val="1200"/>
              </a:spcAft>
              <a:buClrTx/>
              <a:buSzTx/>
              <a:buFont typeface="Symbol" pitchFamily="2" charset="2"/>
              <a:buChar char=""/>
              <a:tabLst>
                <a:tab pos="457200" algn="l"/>
              </a:tabLst>
              <a:defRPr/>
            </a:pP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Now that we've talked about some apps that can help you while you're on the move, let's dive a bit deeper into one example – the </a:t>
            </a: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navigation app</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One popular app for this purpose is </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Google Maps</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1800" i="1" u="none"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There are other apps like </a:t>
            </a:r>
            <a:r>
              <a:rPr lang="en-GB" sz="1800" i="1" u="sng" dirty="0" err="1">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4"/>
              </a:rPr>
              <a:t>Citymapper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(for all modes of transport) and walking-related examples like </a:t>
            </a:r>
            <a:r>
              <a:rPr lang="en-GB" sz="1800" i="1" u="sng" dirty="0" err="1">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5"/>
              </a:rPr>
              <a:t>Plotaroute</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6"/>
              </a:rPr>
              <a:t>MapMyWalk</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you could use too</a:t>
            </a:r>
            <a:endParaRPr lang="en-GB" sz="1800" dirty="0">
              <a:solidFill>
                <a:srgbClr val="313233"/>
              </a:solidFill>
              <a:effectLst/>
              <a:latin typeface="Times New Roman" panose="02020603050405020304" pitchFamily="18" charset="0"/>
              <a:ea typeface="Times New Roman" panose="02020603050405020304" pitchFamily="18" charset="0"/>
            </a:endParaRPr>
          </a:p>
          <a:p>
            <a:pPr marL="342900" lvl="0" indent="-342900">
              <a:lnSpc>
                <a:spcPct val="120000"/>
              </a:lnSpc>
              <a:spcAft>
                <a:spcPts val="1200"/>
              </a:spcAft>
              <a:buFont typeface="Symbol" pitchFamily="2" charset="2"/>
              <a:buChar char=""/>
              <a:tabLst>
                <a:tab pos="457200" algn="l"/>
              </a:tabLst>
            </a:pP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4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NOTES – </a:t>
            </a:r>
            <a:endParaRPr lang="en-GB" sz="14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Load </a:t>
            </a: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Google Maps</a:t>
            </a: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(and encourage participants to open </a:t>
            </a: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Google Maps</a:t>
            </a: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on their devices)</a:t>
            </a:r>
            <a:endParaRPr lang="en-GB" sz="11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Ask if anyone has used a navigation app before and if they have specific questions</a:t>
            </a:r>
            <a:endParaRPr lang="en-GB" sz="11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Mention real-life situations where these tools really help – such as meeting friends in a café you haven't been to before, finding alternative routes due to traffic issues or road closures, etc.</a:t>
            </a:r>
            <a:r>
              <a:rPr lang="en-US" sz="800" b="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12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4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171450" lvl="0" indent="-171450">
              <a:lnSpc>
                <a:spcPct val="120000"/>
              </a:lnSpc>
              <a:buFont typeface="Arial" panose="020B0604020202020204" pitchFamily="34" charset="0"/>
              <a:buChar char="•"/>
              <a:tabLst>
                <a:tab pos="457200" algn="l"/>
              </a:tabLst>
            </a:pP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Now, let's get hands-on with Google Maps. Here's how you can plan a journey:</a:t>
            </a:r>
          </a:p>
          <a:p>
            <a:pPr marL="342900" marR="0" lvl="0" indent="-342900" algn="l" defTabSz="914400" rtl="0" eaLnBrk="1" fontAlgn="auto" latinLnBrk="0" hangingPunct="1">
              <a:lnSpc>
                <a:spcPct val="120000"/>
              </a:lnSpc>
              <a:spcBef>
                <a:spcPts val="0"/>
              </a:spcBef>
              <a:spcAft>
                <a:spcPts val="0"/>
              </a:spcAft>
              <a:buClrTx/>
              <a:buSzTx/>
              <a:buFont typeface="Symbol" pitchFamily="2" charset="2"/>
              <a:buChar char=""/>
              <a:tabLst>
                <a:tab pos="457200" algn="l"/>
              </a:tabLst>
              <a:defRPr/>
            </a:pPr>
            <a:endParaRPr lang="en-GB" sz="1200" b="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Symbol" pitchFamily="2" charset="2"/>
              <a:buNone/>
              <a:tabLst>
                <a:tab pos="457200" algn="l"/>
              </a:tabLst>
              <a:defRPr/>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 – Show how to enter a destination</a:t>
            </a:r>
            <a:endParaRPr lang="en-GB" sz="14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Search for a place</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On your device, </a:t>
            </a: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open </a:t>
            </a: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Google Maps</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Tap the </a:t>
            </a: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search bar</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the top</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Type</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in the place you want to go</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Tap directions</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Choose your mode of transport</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Arial" panose="020B0604020202020204" pitchFamily="34" charset="0"/>
              <a:buChar char="•"/>
            </a:pP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Look at the map. It shows you various routes. </a:t>
            </a:r>
            <a:r>
              <a:rPr lang="en-GB" sz="12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Explore your route options</a:t>
            </a:r>
            <a:r>
              <a:rPr lang="en-GB" sz="12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Want to see more options? Swipe through them</a:t>
            </a:r>
            <a:endParaRPr lang="en-GB" sz="11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2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4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800" b="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TRAINER NOTES</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p>
          <a:p>
            <a:pPr marL="342900" lvl="0" indent="-342900">
              <a:lnSpc>
                <a:spcPct val="120000"/>
              </a:lnSpc>
              <a:buFont typeface="Symbol" panose="05050102010706020507" pitchFamily="18" charset="2"/>
              <a:buChar char=""/>
              <a:tabLst>
                <a:tab pos="457200" algn="l"/>
              </a:tabLst>
            </a:pP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Demonstrate the different route options available</a:t>
            </a:r>
          </a:p>
          <a:p>
            <a:pPr marL="342900" lvl="0" indent="-342900">
              <a:lnSpc>
                <a:spcPct val="120000"/>
              </a:lnSpc>
              <a:spcAft>
                <a:spcPts val="1200"/>
              </a:spcAft>
              <a:buFont typeface="Symbol" panose="05050102010706020507" pitchFamily="18" charset="2"/>
              <a:buChar char=""/>
              <a:tabLst>
                <a:tab pos="457200" algn="l"/>
              </a:tabLst>
            </a:pP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Explain how to start turn-by-turn navigation</a:t>
            </a:r>
          </a:p>
          <a:p>
            <a:pPr>
              <a:lnSpc>
                <a:spcPct val="107000"/>
              </a:lnSpc>
              <a:spcAft>
                <a:spcPts val="800"/>
              </a:spcAft>
            </a:pP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p>
          <a:p>
            <a:pPr marL="342900" lvl="0" indent="-342900">
              <a:lnSpc>
                <a:spcPct val="120000"/>
              </a:lnSpc>
              <a:buFont typeface="+mj-lt"/>
              <a:buAutoNum type="arabicPeriod"/>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See a route you like? Tap ‘</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start</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As you travel, Google Maps gives you </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turn-by-turn directions</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mj-lt"/>
              <a:buAutoNum type="arabicPeriod"/>
            </a:pP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Follow the on-screen instructions</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a:lnSpc>
                <a:spcPct val="107000"/>
              </a:lnSpc>
              <a:spcAft>
                <a:spcPts val="800"/>
              </a:spcAft>
            </a:pPr>
            <a:r>
              <a:rPr lang="en-GB" sz="1800" b="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There’s lots of times where these apps can help. Like when you need to get to a job interview tomorrow at 9am  in a part of town you don’t know. You’ll need to know not just how to get there but when to leave and how long it will take. Maybe you’re visiting family in an area you’ve not been to before. Taking your friend to a hospital appointment. Looking for a car park close to the beach. Or you just want to find somewhere local to eat – maybe a restaurant that you can walk back from.</a:t>
            </a:r>
          </a:p>
          <a:p>
            <a:r>
              <a:rPr lang="en-GB" sz="1800" i="1" u="none"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Imagine you're planning a trip using public transport. Tools like </a:t>
            </a:r>
            <a:r>
              <a:rPr lang="en-GB" sz="1800" i="1" u="sng" dirty="0" err="1">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4"/>
              </a:rPr>
              <a:t>Citymapper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and </a:t>
            </a:r>
            <a:r>
              <a:rPr lang="en-GB" sz="1800" i="1"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3"/>
              </a:rPr>
              <a:t>Google Maps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can guide you through the entire journey, including which bus or train to catch and where to get off. It's like having a personal navigator in your pocket</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r>
              <a:rPr lang="en-US" sz="1800" dirty="0">
                <a:solidFill>
                  <a:srgbClr val="313233"/>
                </a:solidFill>
                <a:effectLst/>
                <a:latin typeface="Times New Roman" panose="02020603050405020304" pitchFamily="18" charset="0"/>
                <a:ea typeface="Times New Roman" panose="02020603050405020304" pitchFamily="18"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a:lnSpc>
                <a:spcPct val="107000"/>
              </a:lnSpc>
              <a:spcAft>
                <a:spcPts val="800"/>
              </a:spcAft>
            </a:pPr>
            <a:r>
              <a:rPr lang="en-GB" sz="1800" b="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TRAINER NOTE</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  If there is time and interest from the group, demo apps like </a:t>
            </a:r>
            <a:r>
              <a:rPr lang="en-GB" sz="1800"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7"/>
              </a:rPr>
              <a:t>What3Words</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or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4"/>
              </a:rPr>
              <a:t>Citymapper</a:t>
            </a:r>
            <a:r>
              <a:rPr lang="en-GB" sz="1800"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a:lnSpc>
                <a:spcPct val="107000"/>
              </a:lnSpc>
              <a:spcAft>
                <a:spcPts val="800"/>
              </a:spcAft>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Feel free to try this out on your own device. If you encounter any bumps along the way or have questions, let us know</a:t>
            </a:r>
            <a:r>
              <a:rPr lang="en-GB" dirty="0">
                <a:effectLst/>
              </a:rPr>
              <a:t> </a:t>
            </a:r>
            <a:r>
              <a:rPr lang="en-US" sz="1800" dirty="0">
                <a:solidFill>
                  <a:srgbClr val="313233"/>
                </a:solidFill>
                <a:effectLst/>
                <a:latin typeface="Times New Roman" panose="02020603050405020304" pitchFamily="18" charset="0"/>
                <a:ea typeface="Times New Roman" panose="02020603050405020304" pitchFamily="18" charset="0"/>
              </a:rPr>
              <a:t> </a:t>
            </a:r>
            <a:endParaRPr lang="en-GB" sz="1800"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10</a:t>
            </a:fld>
            <a:endParaRPr lang="en-GB"/>
          </a:p>
        </p:txBody>
      </p:sp>
    </p:spTree>
    <p:extLst>
      <p:ext uri="{BB962C8B-B14F-4D97-AF65-F5344CB8AC3E}">
        <p14:creationId xmlns:p14="http://schemas.microsoft.com/office/powerpoint/2010/main" val="203428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Fantastic! We've covered a lot today. Let's take a moment to reflect on today’s journey</a:t>
            </a:r>
            <a:r>
              <a:rPr lang="en-US" sz="1800"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You've gained skills to plan and manage your travels online</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Whether it's booking transportation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(trains, buses, etc.)</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or using travel apps, you now know how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228600" indent="-228600">
              <a:lnSpc>
                <a:spcPct val="120000"/>
              </a:lnSpc>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tabLst>
                <a:tab pos="685800" algn="l"/>
              </a:tabLst>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Time to put your skills into action. Try what you've learned, and remember, we're here for any questions or feedback. If you want to explore more, our Academy site has a range of resources. Specifically, check out our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Introduction to online services</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lesson. Dive in and keep mastering your digital skills!</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endPar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 – Remind them of the practicality of applying these skills to their upcoming travels (getting home or to work after this lesson)</a:t>
            </a:r>
          </a:p>
          <a:p>
            <a:pPr>
              <a:lnSpc>
                <a:spcPct val="107000"/>
              </a:lnSpc>
              <a:spcAft>
                <a:spcPts val="800"/>
              </a:spcAft>
            </a:pPr>
            <a:r>
              <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spcAft>
                <a:spcPts val="1200"/>
              </a:spcAft>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Now try it for real - see what </a:t>
            </a:r>
            <a:r>
              <a:rPr lang="en-GB" sz="1800" i="1" u="sng"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4"/>
              </a:rPr>
              <a:t>Google Maps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or </a:t>
            </a:r>
            <a:r>
              <a:rPr lang="en-GB" sz="1800" i="1" u="sng" dirty="0" err="1">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5"/>
              </a:rPr>
              <a:t>CityMapper</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say about how to get back home from here – how long it will take, and what options are available to you</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MODERATOR NOTE – Share in chat: </a:t>
            </a: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https://www.lloydsbankacademy.co.uk/learn-for-life-new/get-started-online/introduction-to-online-services/</a:t>
            </a: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EBEBF41-136C-406D-8E2D-B112DBFA8C1A}" type="slidenum">
              <a:rPr lang="en-GB" smtClean="0"/>
              <a:t>11</a:t>
            </a:fld>
            <a:endParaRPr lang="en-GB"/>
          </a:p>
        </p:txBody>
      </p:sp>
    </p:spTree>
    <p:extLst>
      <p:ext uri="{BB962C8B-B14F-4D97-AF65-F5344CB8AC3E}">
        <p14:creationId xmlns:p14="http://schemas.microsoft.com/office/powerpoint/2010/main" val="90931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12</a:t>
            </a:fld>
            <a:endParaRPr lang="en-GB"/>
          </a:p>
        </p:txBody>
      </p:sp>
    </p:spTree>
    <p:extLst>
      <p:ext uri="{BB962C8B-B14F-4D97-AF65-F5344CB8AC3E}">
        <p14:creationId xmlns:p14="http://schemas.microsoft.com/office/powerpoint/2010/main" val="18008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13</a:t>
            </a:fld>
            <a:endParaRPr lang="en-GB"/>
          </a:p>
        </p:txBody>
      </p:sp>
    </p:spTree>
    <p:extLst>
      <p:ext uri="{BB962C8B-B14F-4D97-AF65-F5344CB8AC3E}">
        <p14:creationId xmlns:p14="http://schemas.microsoft.com/office/powerpoint/2010/main" val="163201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20000"/>
              </a:lnSpc>
              <a:buFont typeface="Symbol" panose="05050102010706020507" pitchFamily="18" charset="2"/>
              <a:buNone/>
            </a:pPr>
            <a:r>
              <a:rPr lang="en-GB" sz="1800" dirty="0">
                <a:solidFill>
                  <a:srgbClr val="313233"/>
                </a:solidFill>
                <a:effectLst/>
                <a:latin typeface="Lloyds Bank Jack" panose="02000503040000020004" pitchFamily="50" charset="0"/>
                <a:ea typeface="Arial" panose="020B0604020202020204" pitchFamily="34" charset="0"/>
                <a:cs typeface="Arial" panose="020B0604020202020204" pitchFamily="34" charset="0"/>
              </a:rPr>
              <a:t>Trainer notes</a:t>
            </a:r>
          </a:p>
          <a:p>
            <a:pPr marL="342900" lvl="0" indent="-342900">
              <a:lnSpc>
                <a:spcPct val="120000"/>
              </a:lnSpc>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Thank you all for your active participation today. I hope you feel more confident about planning your travels online. Now, let's explore further:</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We have plenty of </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online resources</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to help you as you continue learning</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To find these resources, you can </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visit our website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https://www.lloydsbankacademy.co.uk/learn-for-life/get-started-online/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a:lnSpc>
                <a:spcPct val="107000"/>
              </a:lnSpc>
              <a:spcAft>
                <a:spcPts val="800"/>
              </a:spcAft>
            </a:pPr>
            <a:endPar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 – If appropriate, do a ‘follow-me’ demo to search for the Academy page and save it as a favourite</a:t>
            </a:r>
          </a:p>
          <a:p>
            <a:pPr>
              <a:lnSpc>
                <a:spcPct val="107000"/>
              </a:lnSpc>
              <a:spcAft>
                <a:spcPts val="800"/>
              </a:spcAft>
            </a:pP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You search for "Lloyds Bank Academy get started online" in your browser, or if you're using a smartphone, use the camera to scan the </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QR code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on the screen</a:t>
            </a:r>
            <a:r>
              <a:rPr lang="en-GB" sz="1800" i="1" u="none">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u="none">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Don't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forget to </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save our website as a favourite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so you can easily find it in the future</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If you ever need one-to-one support, remember that we have a Digital Helpline ready to help you</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Don't forget to check out the different sites and apps we've mentioned here - and happy travels</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EBF41-136C-406D-8E2D-B112DBFA8C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55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Encourage learners to scan the QR code here and complete our short pre-session survey around levels of confidence in the session’s topics today, plus what they would like to get out of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2</a:t>
            </a:fld>
            <a:endParaRPr lang="en-GB"/>
          </a:p>
        </p:txBody>
      </p:sp>
    </p:spTree>
    <p:extLst>
      <p:ext uri="{BB962C8B-B14F-4D97-AF65-F5344CB8AC3E}">
        <p14:creationId xmlns:p14="http://schemas.microsoft.com/office/powerpoint/2010/main" val="90452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If it is not, then welcome people to the lesson</a:t>
            </a:r>
          </a:p>
          <a:p>
            <a:pPr marL="457200" indent="-228600">
              <a:lnSpc>
                <a:spcPct val="120000"/>
              </a:lnSpc>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Welcome to today's lesson on planning your travel online</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I'm [Your Name], and I'm here to guide you through planning your travel online</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We're thrilled to explore how you can use online tools to make your travel experiences smoother and more efficient</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Today, we want to make the learning practical, relatable, and, most importantly, helpful to you</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In the virtual room, we also have [Any Co-Presenter's Name] here to assist you during this session</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457200" indent="-228600">
              <a:lnSpc>
                <a:spcPct val="120000"/>
              </a:lnSpc>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457200" indent="-228600">
              <a:lnSpc>
                <a:spcPct val="120000"/>
              </a:lnSpc>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 – For small groups / virtual sessions, learners could introduce themselves at this point</a:t>
            </a:r>
          </a:p>
          <a:p>
            <a:pPr marL="457200" indent="-228600">
              <a:lnSpc>
                <a:spcPct val="120000"/>
              </a:lnSpc>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Throughout this session, we'll explore various aspects of online travel planning, from finding information to using helpful apps</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If you have your device with you, fantastic! We'll guide you through the steps. If not, no worries; you can still learn valuable tips for your next trip</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Feel free to ask questions and let us know if you need anything, we’ll go at your pace as much as possible</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If there's anything we can't cover today, rest assured we'll help you find the information you need</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Let us know if we're going too fast, too slow, or if you need a break. Your learning experience is our priority</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3</a:t>
            </a:fld>
            <a:endParaRPr lang="en-GB"/>
          </a:p>
        </p:txBody>
      </p:sp>
    </p:spTree>
    <p:extLst>
      <p:ext uri="{BB962C8B-B14F-4D97-AF65-F5344CB8AC3E}">
        <p14:creationId xmlns:p14="http://schemas.microsoft.com/office/powerpoint/2010/main" val="329413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200" i="1" dirty="0">
                <a:solidFill>
                  <a:srgbClr val="313233"/>
                </a:solidFill>
                <a:effectLst/>
                <a:latin typeface="Lloyds Bank Jack Light"/>
                <a:ea typeface="Arial" panose="020B0604020202020204" pitchFamily="34" charset="0"/>
                <a:cs typeface="Arial" panose="020B0604020202020204" pitchFamily="34" charset="0"/>
              </a:rPr>
              <a:t>Today, our goal is to help you:</a:t>
            </a:r>
            <a:endParaRPr lang="en-GB" sz="1400" dirty="0">
              <a:solidFill>
                <a:srgbClr val="313233"/>
              </a:solidFill>
              <a:effectLst/>
              <a:latin typeface="Lloyds Bank Jack Light"/>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b="1" i="1" dirty="0">
                <a:solidFill>
                  <a:srgbClr val="313233"/>
                </a:solidFill>
                <a:effectLst/>
                <a:latin typeface="Lloyds Bank Jack Light"/>
                <a:ea typeface="Arial" panose="020B0604020202020204" pitchFamily="34" charset="0"/>
                <a:cs typeface="Arial" panose="020B0604020202020204" pitchFamily="34" charset="0"/>
              </a:rPr>
              <a:t>Use online tools to plan your journey</a:t>
            </a:r>
          </a:p>
          <a:p>
            <a:pPr marL="742950" lvl="1" indent="-285750">
              <a:lnSpc>
                <a:spcPct val="120000"/>
              </a:lnSpc>
              <a:buFont typeface="Courier New" panose="02070309020205020404" pitchFamily="49" charset="0"/>
              <a:buChar char="o"/>
            </a:pPr>
            <a:r>
              <a:rPr lang="en-GB" sz="1200" b="1" i="1" dirty="0">
                <a:solidFill>
                  <a:srgbClr val="313233"/>
                </a:solidFill>
                <a:effectLst/>
                <a:latin typeface="Lloyds Bank Jack Light"/>
                <a:ea typeface="Arial" panose="020B0604020202020204" pitchFamily="34" charset="0"/>
                <a:cs typeface="Arial" panose="020B0604020202020204" pitchFamily="34" charset="0"/>
              </a:rPr>
              <a:t>Book (travel) tickets online</a:t>
            </a:r>
          </a:p>
          <a:p>
            <a:pPr marL="742950" lvl="1" indent="-285750">
              <a:lnSpc>
                <a:spcPct val="120000"/>
              </a:lnSpc>
              <a:buFont typeface="Courier New" panose="02070309020205020404" pitchFamily="49" charset="0"/>
              <a:buChar char="o"/>
            </a:pPr>
            <a:r>
              <a:rPr lang="en-GB" sz="1200" b="1" i="1" dirty="0">
                <a:solidFill>
                  <a:srgbClr val="313233"/>
                </a:solidFill>
                <a:effectLst/>
                <a:latin typeface="Lloyds Bank Jack Light"/>
                <a:ea typeface="Arial" panose="020B0604020202020204" pitchFamily="34" charset="0"/>
                <a:cs typeface="Arial" panose="020B0604020202020204" pitchFamily="34" charset="0"/>
              </a:rPr>
              <a:t>Use mobile apps and tools to help when you're out and about</a:t>
            </a:r>
            <a:endParaRPr lang="en-GB" sz="1400" dirty="0">
              <a:solidFill>
                <a:srgbClr val="313233"/>
              </a:solidFill>
              <a:effectLst/>
              <a:latin typeface="Lloyds Bank Jack Light"/>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i="1" dirty="0">
                <a:solidFill>
                  <a:srgbClr val="313233"/>
                </a:solidFill>
                <a:effectLst/>
                <a:latin typeface="Lloyds Bank Jack Light"/>
                <a:ea typeface="Arial" panose="020B0604020202020204" pitchFamily="34" charset="0"/>
                <a:cs typeface="Arial" panose="020B0604020202020204" pitchFamily="34" charset="0"/>
              </a:rPr>
              <a:t>Keep in mind that every device is slightly different, so we'll share general steps, tips, and what to look for</a:t>
            </a:r>
            <a:endParaRPr lang="en-GB" sz="1400" dirty="0">
              <a:solidFill>
                <a:srgbClr val="313233"/>
              </a:solidFill>
              <a:effectLst/>
              <a:latin typeface="Lloyds Bank Jack Light"/>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r>
              <a:rPr lang="en-GB" sz="1200" i="1" dirty="0">
                <a:solidFill>
                  <a:srgbClr val="313233"/>
                </a:solidFill>
                <a:effectLst/>
                <a:latin typeface="Lloyds Bank Jack Light"/>
                <a:ea typeface="Arial" panose="020B0604020202020204" pitchFamily="34" charset="0"/>
                <a:cs typeface="Arial" panose="020B0604020202020204" pitchFamily="34" charset="0"/>
              </a:rPr>
              <a:t>If you need more guidance on specific steps for your device, just let us know during the session</a:t>
            </a:r>
            <a:endParaRPr lang="en-GB" sz="1400" i="0" dirty="0">
              <a:solidFill>
                <a:srgbClr val="313233"/>
              </a:solidFill>
              <a:effectLst/>
              <a:latin typeface="Lloyds Bank Jack Light"/>
              <a:ea typeface="Arial" panose="020B0604020202020204" pitchFamily="34" charset="0"/>
              <a:cs typeface="Arial" panose="020B0604020202020204" pitchFamily="34" charset="0"/>
            </a:endParaRPr>
          </a:p>
          <a:p>
            <a:pPr lvl="0">
              <a:lnSpc>
                <a:spcPct val="120000"/>
              </a:lnSpc>
              <a:spcAft>
                <a:spcPts val="1200"/>
              </a:spcAft>
              <a:tabLst>
                <a:tab pos="457200" algn="l"/>
              </a:tabLst>
            </a:pP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4</a:t>
            </a:fld>
            <a:endParaRPr lang="en-GB"/>
          </a:p>
        </p:txBody>
      </p:sp>
    </p:spTree>
    <p:extLst>
      <p:ext uri="{BB962C8B-B14F-4D97-AF65-F5344CB8AC3E}">
        <p14:creationId xmlns:p14="http://schemas.microsoft.com/office/powerpoint/2010/main" val="321216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Let's have a chat </a:t>
            </a: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2800" dirty="0">
                <a:solidFill>
                  <a:srgbClr val="252626"/>
                </a:solidFill>
                <a:effectLst/>
                <a:latin typeface="Helvetica Neue" panose="02000503000000020004" pitchFamily="2" charset="0"/>
              </a:rPr>
              <a:t>what tools can help our travels?</a:t>
            </a:r>
          </a:p>
          <a:p>
            <a:pPr marL="342900" lvl="0" indent="-342900">
              <a:lnSpc>
                <a:spcPct val="120000"/>
              </a:lnSpc>
              <a:buFont typeface="Symbol" pitchFamily="2" charset="2"/>
              <a:buChar char=""/>
              <a:tabLst>
                <a:tab pos="457200" algn="l"/>
              </a:tabLst>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Feel free to share your ideas and experiences</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457200" indent="-228600">
              <a:lnSpc>
                <a:spcPct val="120000"/>
              </a:lnSpc>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457200" indent="-228600">
              <a:lnSpc>
                <a:spcPct val="120000"/>
              </a:lnSpc>
            </a:pPr>
            <a:r>
              <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 – Run a short discussion/chat-based activity. Allow participants to share their thoughts. Encourage participation and acknowledge responses positively</a:t>
            </a: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Examples:</a:t>
            </a:r>
          </a:p>
          <a:p>
            <a:pPr marL="342900" lvl="0" indent="-342900">
              <a:lnSpc>
                <a:spcPct val="120000"/>
              </a:lnSpc>
              <a:buFont typeface="Symbol" pitchFamily="2" charset="2"/>
              <a:buChar char=""/>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Online maps (e.g., Google Maps, Waze, AA)</a:t>
            </a:r>
          </a:p>
          <a:p>
            <a:pPr marL="342900" lvl="0" indent="-342900">
              <a:lnSpc>
                <a:spcPct val="120000"/>
              </a:lnSpc>
              <a:buFont typeface="Symbol" pitchFamily="2" charset="2"/>
              <a:buChar char=""/>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Ticket booking (e.g., National Rail Enquiries, Trainline, etc.)</a:t>
            </a:r>
          </a:p>
          <a:p>
            <a:pPr marL="342900" lvl="0" indent="-342900">
              <a:lnSpc>
                <a:spcPct val="120000"/>
              </a:lnSpc>
              <a:spcAft>
                <a:spcPts val="1200"/>
              </a:spcAft>
              <a:buFont typeface="Symbol" pitchFamily="2" charset="2"/>
              <a:buChar char=""/>
            </a:pPr>
            <a:r>
              <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Bus apps</a:t>
            </a:r>
          </a:p>
          <a:p>
            <a:pPr marL="457200" indent="-228600">
              <a:lnSpc>
                <a:spcPct val="120000"/>
              </a:lnSpc>
              <a:spcAft>
                <a:spcPts val="1200"/>
              </a:spcAft>
            </a:pPr>
            <a:endParaRPr lang="en-GB" sz="18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5</a:t>
            </a:fld>
            <a:endParaRPr lang="en-GB"/>
          </a:p>
        </p:txBody>
      </p:sp>
    </p:spTree>
    <p:extLst>
      <p:ext uri="{BB962C8B-B14F-4D97-AF65-F5344CB8AC3E}">
        <p14:creationId xmlns:p14="http://schemas.microsoft.com/office/powerpoint/2010/main" val="92482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Let's explore some examples of travel-related services you can access online. Remember, the world of online travel planning offers a variety of tools and services.</a:t>
            </a: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Here are some examples:</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Book and manage your flights, check itineraries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and receive e-tickets through airline websites or travel platforms</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You could use </a:t>
            </a: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bus, train, and tram apps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on the go, to check the time of the next train/bus, find out where the nearest stop is (for the bus you want to take), check for any cancellations or disruptions to service, or look up alternative options.</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You can buy </a:t>
            </a: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passes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or </a:t>
            </a: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tickets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for public transport through their website and apps</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Explore and </a:t>
            </a: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buy travel insurance</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online to ensure a worry-free journey</a:t>
            </a: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r>
              <a:rPr lang="en-GB" sz="1800" b="1"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Use online maps and navigation apps</a:t>
            </a: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to plan your routes, look up attractions and find your way around unfamiliar places</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Having </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parking apps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on your phone means you never need  to look  for the right change or a working pay and display machine again. You can even pre-book your parking space with some of these</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endParaRPr lang="en-GB" sz="18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457200" indent="-228600">
              <a:lnSpc>
                <a:spcPct val="120000"/>
              </a:lnSpc>
            </a:pPr>
            <a:r>
              <a:rPr lang="en-GB" sz="1200"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457200" indent="-228600">
              <a:lnSpc>
                <a:spcPct val="120000"/>
              </a:lnSpc>
            </a:pPr>
            <a:r>
              <a:rPr lang="en-GB" sz="12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tabLst>
                <a:tab pos="457200" algn="l"/>
              </a:tabLst>
            </a:pPr>
            <a:r>
              <a:rPr lang="en-GB" sz="12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Ask learners which of these travel-related services they'd like to access online, using their answers to illustrate the range of possibilities</a:t>
            </a:r>
          </a:p>
          <a:p>
            <a:pPr marL="342900" lvl="0" indent="-342900">
              <a:lnSpc>
                <a:spcPct val="120000"/>
              </a:lnSpc>
              <a:spcAft>
                <a:spcPts val="1200"/>
              </a:spcAft>
              <a:buFont typeface="Symbol" pitchFamily="2" charset="2"/>
              <a:buChar char=""/>
              <a:tabLst>
                <a:tab pos="457200" algn="l"/>
              </a:tabLst>
            </a:pPr>
            <a:r>
              <a:rPr lang="en-GB" sz="12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Note that later in the lesson, we'll explain how to access these services online</a:t>
            </a:r>
          </a:p>
          <a:p>
            <a:pPr marL="342900" lvl="0" indent="-342900">
              <a:lnSpc>
                <a:spcPct val="120000"/>
              </a:lnSpc>
              <a:spcAft>
                <a:spcPts val="1200"/>
              </a:spcAft>
              <a:buFont typeface="Symbol" pitchFamily="2" charset="2"/>
              <a:buChar char=""/>
              <a:tabLst>
                <a:tab pos="457200" algn="l"/>
              </a:tabLst>
            </a:pPr>
            <a:r>
              <a:rPr lang="en-GB" sz="12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Encourage participants to ask questions if they have specific things or certain travel-related services</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6</a:t>
            </a:fld>
            <a:endParaRPr lang="en-GB"/>
          </a:p>
        </p:txBody>
      </p:sp>
    </p:spTree>
    <p:extLst>
      <p:ext uri="{BB962C8B-B14F-4D97-AF65-F5344CB8AC3E}">
        <p14:creationId xmlns:p14="http://schemas.microsoft.com/office/powerpoint/2010/main" val="341108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20000"/>
              </a:lnSpc>
              <a:spcAft>
                <a:spcPts val="1200"/>
              </a:spcAft>
              <a:buFont typeface="Symbol" panose="05050102010706020507" pitchFamily="18" charset="2"/>
              <a:buChar char=""/>
            </a:pPr>
            <a:r>
              <a:rPr lang="en-GB" sz="1800" i="1" dirty="0">
                <a:solidFill>
                  <a:srgbClr val="313233"/>
                </a:solidFill>
                <a:effectLst/>
                <a:latin typeface="Lloyds Bank Jack Light"/>
                <a:ea typeface="Arial" panose="020B0604020202020204" pitchFamily="34" charset="0"/>
                <a:cs typeface="Arial" panose="020B0604020202020204" pitchFamily="34" charset="0"/>
              </a:rPr>
              <a:t>Now, let's look at how to go about using these tools to plan your travel</a:t>
            </a:r>
            <a:endParaRPr lang="en-GB" sz="1800" dirty="0">
              <a:solidFill>
                <a:srgbClr val="313233"/>
              </a:solidFill>
              <a:effectLst/>
              <a:latin typeface="Lloyds Bank Jack Light"/>
              <a:ea typeface="Arial" panose="020B0604020202020204" pitchFamily="34" charset="0"/>
              <a:cs typeface="Arial" panose="020B0604020202020204" pitchFamily="34" charset="0"/>
            </a:endParaRPr>
          </a:p>
          <a:p>
            <a:pPr marL="457200" indent="-228600">
              <a:lnSpc>
                <a:spcPct val="120000"/>
              </a:lnSpc>
            </a:pPr>
            <a:r>
              <a:rPr lang="en-GB" sz="1200" b="1" dirty="0">
                <a:solidFill>
                  <a:srgbClr val="313233"/>
                </a:solidFill>
                <a:effectLst/>
                <a:latin typeface="Lloyds Bank Jack Light"/>
                <a:ea typeface="Arial" panose="020B0604020202020204" pitchFamily="34" charset="0"/>
                <a:cs typeface="Arial" panose="020B0604020202020204" pitchFamily="34" charset="0"/>
              </a:rPr>
              <a:t> </a:t>
            </a:r>
          </a:p>
          <a:p>
            <a:pPr marL="342900" indent="-342900">
              <a:lnSpc>
                <a:spcPct val="120000"/>
              </a:lnSpc>
              <a:buFont typeface="+mj-lt"/>
              <a:buAutoNum type="arabicPeriod"/>
            </a:pPr>
            <a:r>
              <a:rPr lang="en-GB" sz="1200" i="1" dirty="0">
                <a:solidFill>
                  <a:srgbClr val="313233"/>
                </a:solidFill>
                <a:effectLst/>
                <a:latin typeface="Lloyds Bank Jack Light"/>
                <a:ea typeface="Arial" panose="020B0604020202020204" pitchFamily="34" charset="0"/>
                <a:cs typeface="Arial" panose="020B0604020202020204" pitchFamily="34" charset="0"/>
              </a:rPr>
              <a:t> </a:t>
            </a:r>
            <a:r>
              <a:rPr lang="en-GB" sz="1800" b="1" i="1" dirty="0">
                <a:solidFill>
                  <a:srgbClr val="313233"/>
                </a:solidFill>
                <a:effectLst/>
                <a:latin typeface="Lloyds Bank Jack Light"/>
                <a:ea typeface="Arial" panose="020B0604020202020204" pitchFamily="34" charset="0"/>
                <a:cs typeface="Arial" panose="020B0604020202020204" pitchFamily="34" charset="0"/>
              </a:rPr>
              <a:t>Find or decide where (and when) you’re going</a:t>
            </a:r>
            <a:r>
              <a:rPr lang="en-GB" sz="1800" i="1" dirty="0">
                <a:solidFill>
                  <a:srgbClr val="313233"/>
                </a:solidFill>
                <a:effectLst/>
                <a:latin typeface="Lloyds Bank Jack Light"/>
                <a:ea typeface="Arial" panose="020B0604020202020204" pitchFamily="34" charset="0"/>
                <a:cs typeface="Arial" panose="020B0604020202020204" pitchFamily="34" charset="0"/>
              </a:rPr>
              <a:t> – Websites and apps can show you information based on where you want to go. Use sites like </a:t>
            </a:r>
            <a:r>
              <a:rPr lang="en-GB" sz="1800" b="1" i="1" u="sng" dirty="0">
                <a:solidFill>
                  <a:srgbClr val="313233"/>
                </a:solidFill>
                <a:effectLst/>
                <a:latin typeface="Lloyds Bank Jack Light"/>
                <a:ea typeface="Arial" panose="020B0604020202020204" pitchFamily="34" charset="0"/>
                <a:cs typeface="Arial" panose="020B0604020202020204" pitchFamily="34" charset="0"/>
                <a:hlinkClick r:id="rId3"/>
              </a:rPr>
              <a:t>TripAdvisor</a:t>
            </a:r>
            <a:r>
              <a:rPr lang="en-GB" sz="1800" b="1" i="1" u="sng" dirty="0">
                <a:solidFill>
                  <a:srgbClr val="0000FF"/>
                </a:solidFill>
                <a:effectLst/>
                <a:latin typeface="Lloyds Bank Jack Light"/>
                <a:ea typeface="Arial" panose="020B0604020202020204" pitchFamily="34" charset="0"/>
                <a:cs typeface="Arial" panose="020B0604020202020204" pitchFamily="34" charset="0"/>
              </a:rPr>
              <a:t>,</a:t>
            </a:r>
            <a:r>
              <a:rPr lang="en-GB" sz="1800" i="1" dirty="0">
                <a:solidFill>
                  <a:srgbClr val="313233"/>
                </a:solidFill>
                <a:effectLst/>
                <a:latin typeface="Lloyds Bank Jack Light"/>
                <a:ea typeface="Arial" panose="020B0604020202020204" pitchFamily="34" charset="0"/>
                <a:cs typeface="Arial" panose="020B0604020202020204" pitchFamily="34" charset="0"/>
              </a:rPr>
              <a:t> </a:t>
            </a:r>
            <a:r>
              <a:rPr lang="en-GB" sz="1800" i="1" u="sng" dirty="0">
                <a:solidFill>
                  <a:srgbClr val="313233"/>
                </a:solidFill>
                <a:effectLst/>
                <a:latin typeface="Lloyds Bank Jack Light"/>
                <a:ea typeface="Arial" panose="020B0604020202020204" pitchFamily="34" charset="0"/>
                <a:cs typeface="Arial" panose="020B0604020202020204" pitchFamily="34" charset="0"/>
                <a:hlinkClick r:id="rId4"/>
              </a:rPr>
              <a:t>Trivago</a:t>
            </a:r>
            <a:r>
              <a:rPr lang="en-GB" sz="1800" i="1" dirty="0">
                <a:solidFill>
                  <a:srgbClr val="313233"/>
                </a:solidFill>
                <a:effectLst/>
                <a:latin typeface="Lloyds Bank Jack Light"/>
                <a:ea typeface="Arial" panose="020B0604020202020204" pitchFamily="34" charset="0"/>
                <a:cs typeface="Arial" panose="020B0604020202020204" pitchFamily="34" charset="0"/>
              </a:rPr>
              <a:t> or Google for researching accommodation, restaurants, and attractions. All these give reviews and ratings from others, so you can start to get an idea of where to go. They also sometimes give you useful tips.</a:t>
            </a:r>
            <a:r>
              <a:rPr lang="en-GB" sz="1800" i="1" dirty="0">
                <a:solidFill>
                  <a:srgbClr val="313233"/>
                </a:solidFill>
                <a:latin typeface="Lloyds Bank Jack Light"/>
                <a:ea typeface="Arial" panose="020B0604020202020204" pitchFamily="34" charset="0"/>
                <a:cs typeface="Arial" panose="020B0604020202020204" pitchFamily="34" charset="0"/>
              </a:rPr>
              <a:t> </a:t>
            </a:r>
            <a:r>
              <a:rPr lang="en-GB" sz="1800" i="1" dirty="0">
                <a:solidFill>
                  <a:srgbClr val="313233"/>
                </a:solidFill>
                <a:effectLst/>
                <a:latin typeface="Lloyds Bank Jack Light"/>
                <a:ea typeface="Arial" panose="020B0604020202020204" pitchFamily="34" charset="0"/>
                <a:cs typeface="Arial" panose="020B0604020202020204" pitchFamily="34" charset="0"/>
              </a:rPr>
              <a:t> </a:t>
            </a:r>
            <a:r>
              <a:rPr lang="en-GB" sz="1800" b="1" i="1" u="sng" dirty="0">
                <a:solidFill>
                  <a:srgbClr val="313233"/>
                </a:solidFill>
                <a:effectLst/>
                <a:latin typeface="Lloyds Bank Jack Light"/>
                <a:ea typeface="Arial" panose="020B0604020202020204" pitchFamily="34" charset="0"/>
                <a:cs typeface="Arial" panose="020B0604020202020204" pitchFamily="34" charset="0"/>
                <a:hlinkClick r:id="rId5"/>
              </a:rPr>
              <a:t>Google Maps</a:t>
            </a:r>
            <a:r>
              <a:rPr lang="en-GB" sz="1800" i="1" dirty="0">
                <a:solidFill>
                  <a:srgbClr val="313233"/>
                </a:solidFill>
                <a:effectLst/>
                <a:latin typeface="Lloyds Bank Jack Light"/>
                <a:ea typeface="Arial" panose="020B0604020202020204" pitchFamily="34" charset="0"/>
                <a:cs typeface="Arial" panose="020B0604020202020204" pitchFamily="34" charset="0"/>
              </a:rPr>
              <a:t> has a useful ‘street view’ option which can show you the area and helps you spot useful landmarks that might come in handy when trying to find your destination.</a:t>
            </a:r>
            <a:endParaRPr lang="en-GB" sz="1800" dirty="0">
              <a:solidFill>
                <a:srgbClr val="313233"/>
              </a:solidFill>
              <a:effectLst/>
              <a:latin typeface="Lloyds Bank Jack Light"/>
              <a:ea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GB" sz="1800" b="1" i="1" dirty="0">
                <a:solidFill>
                  <a:srgbClr val="313233"/>
                </a:solidFill>
                <a:effectLst/>
                <a:latin typeface="Lloyds Bank Jack Light"/>
                <a:ea typeface="Arial" panose="020B0604020202020204" pitchFamily="34" charset="0"/>
                <a:cs typeface="Arial" panose="020B0604020202020204" pitchFamily="34" charset="0"/>
              </a:rPr>
              <a:t>Check your travel options</a:t>
            </a:r>
            <a:r>
              <a:rPr lang="en-GB" sz="1800" i="1" dirty="0">
                <a:solidFill>
                  <a:srgbClr val="313233"/>
                </a:solidFill>
                <a:effectLst/>
                <a:latin typeface="Lloyds Bank Jack Light"/>
                <a:ea typeface="Arial" panose="020B0604020202020204" pitchFamily="34" charset="0"/>
                <a:cs typeface="Arial" panose="020B0604020202020204" pitchFamily="34" charset="0"/>
              </a:rPr>
              <a:t> – Use the platform to explore various travel options, including routes and modes of transport. Sites like </a:t>
            </a:r>
            <a:r>
              <a:rPr lang="en-GB" sz="1800" b="1" i="1" dirty="0">
                <a:solidFill>
                  <a:srgbClr val="313233"/>
                </a:solidFill>
                <a:effectLst/>
                <a:latin typeface="Lloyds Bank Jack Light"/>
                <a:ea typeface="Arial" panose="020B0604020202020204" pitchFamily="34" charset="0"/>
                <a:cs typeface="Arial" panose="020B0604020202020204" pitchFamily="34" charset="0"/>
              </a:rPr>
              <a:t>National Highways</a:t>
            </a:r>
            <a:r>
              <a:rPr lang="en-GB" sz="1800" i="1" dirty="0">
                <a:solidFill>
                  <a:srgbClr val="313233"/>
                </a:solidFill>
                <a:latin typeface="Lloyds Bank Jack Light"/>
                <a:ea typeface="Arial" panose="020B0604020202020204" pitchFamily="34" charset="0"/>
                <a:cs typeface="Arial" panose="020B0604020202020204" pitchFamily="34" charset="0"/>
              </a:rPr>
              <a:t> </a:t>
            </a:r>
            <a:r>
              <a:rPr lang="en-GB" sz="1800" i="1" dirty="0">
                <a:solidFill>
                  <a:srgbClr val="313233"/>
                </a:solidFill>
                <a:effectLst/>
                <a:latin typeface="Lloyds Bank Jack Light"/>
                <a:ea typeface="Arial" panose="020B0604020202020204" pitchFamily="34" charset="0"/>
                <a:cs typeface="Arial" panose="020B0604020202020204" pitchFamily="34" charset="0"/>
              </a:rPr>
              <a:t> and route planning apps like </a:t>
            </a:r>
            <a:r>
              <a:rPr lang="en-GB" sz="1800" b="1" i="1" dirty="0" err="1">
                <a:solidFill>
                  <a:srgbClr val="313233"/>
                </a:solidFill>
                <a:effectLst/>
                <a:latin typeface="Lloyds Bank Jack Light"/>
                <a:ea typeface="Arial" panose="020B0604020202020204" pitchFamily="34" charset="0"/>
                <a:cs typeface="Arial" panose="020B0604020202020204" pitchFamily="34" charset="0"/>
              </a:rPr>
              <a:t>CityMapper</a:t>
            </a:r>
            <a:r>
              <a:rPr lang="en-GB" sz="1800" i="1" dirty="0">
                <a:solidFill>
                  <a:srgbClr val="313233"/>
                </a:solidFill>
                <a:effectLst/>
                <a:latin typeface="Lloyds Bank Jack Light"/>
                <a:ea typeface="Arial" panose="020B0604020202020204" pitchFamily="34" charset="0"/>
                <a:cs typeface="Arial" panose="020B0604020202020204" pitchFamily="34" charset="0"/>
              </a:rPr>
              <a:t> help you decide your best travel options. National Highways (they have Highways England, Highways Scotland and Highways Wales pages) can show planned roadworks on key roads as well as expected congestion areas and real-time Matrix signs. </a:t>
            </a:r>
            <a:r>
              <a:rPr lang="en-GB" sz="1800" i="1" dirty="0" err="1">
                <a:solidFill>
                  <a:srgbClr val="313233"/>
                </a:solidFill>
                <a:effectLst/>
                <a:latin typeface="Lloyds Bank Jack Light"/>
                <a:ea typeface="Arial" panose="020B0604020202020204" pitchFamily="34" charset="0"/>
                <a:cs typeface="Arial" panose="020B0604020202020204" pitchFamily="34" charset="0"/>
              </a:rPr>
              <a:t>CityMapper</a:t>
            </a:r>
            <a:r>
              <a:rPr lang="en-GB" sz="1800" i="1" dirty="0">
                <a:solidFill>
                  <a:srgbClr val="313233"/>
                </a:solidFill>
                <a:effectLst/>
                <a:latin typeface="Lloyds Bank Jack Light"/>
                <a:ea typeface="Arial" panose="020B0604020202020204" pitchFamily="34" charset="0"/>
                <a:cs typeface="Arial" panose="020B0604020202020204" pitchFamily="34" charset="0"/>
              </a:rPr>
              <a:t> can show you at-a-glance the costs and timings for alternative transport options so you can compare a shorter taxi or train journey with a longer but cheaper bus route – and see if it’s quicker to walk! Trainline will show you options for a particular route as well as highlighting the cheapest option. If you’re planning bigger journeys, both </a:t>
            </a:r>
            <a:r>
              <a:rPr lang="en-GB" sz="1800" b="1" i="1" u="sng" dirty="0">
                <a:solidFill>
                  <a:srgbClr val="313233"/>
                </a:solidFill>
                <a:effectLst/>
                <a:latin typeface="Lloyds Bank Jack Light"/>
                <a:ea typeface="Arial" panose="020B0604020202020204" pitchFamily="34" charset="0"/>
                <a:cs typeface="Arial" panose="020B0604020202020204" pitchFamily="34" charset="0"/>
                <a:hlinkClick r:id="rId6"/>
              </a:rPr>
              <a:t>Skyscanner</a:t>
            </a:r>
            <a:r>
              <a:rPr lang="en-GB" sz="1800" b="1" i="1" u="sng" dirty="0">
                <a:solidFill>
                  <a:srgbClr val="0000FF"/>
                </a:solidFill>
                <a:effectLst/>
                <a:latin typeface="Lloyds Bank Jack Light"/>
                <a:ea typeface="Arial" panose="020B0604020202020204" pitchFamily="34" charset="0"/>
                <a:cs typeface="Arial" panose="020B0604020202020204" pitchFamily="34" charset="0"/>
              </a:rPr>
              <a:t> </a:t>
            </a:r>
            <a:r>
              <a:rPr lang="en-GB" sz="1800" i="1" u="sng" dirty="0">
                <a:solidFill>
                  <a:srgbClr val="0000FF"/>
                </a:solidFill>
                <a:effectLst/>
                <a:latin typeface="Lloyds Bank Jack Light"/>
                <a:ea typeface="Arial" panose="020B0604020202020204" pitchFamily="34" charset="0"/>
                <a:cs typeface="Arial" panose="020B0604020202020204" pitchFamily="34" charset="0"/>
              </a:rPr>
              <a:t>and</a:t>
            </a:r>
            <a:r>
              <a:rPr lang="en-GB" sz="1800" b="1" i="1" u="sng" dirty="0">
                <a:solidFill>
                  <a:srgbClr val="0000FF"/>
                </a:solidFill>
                <a:effectLst/>
                <a:latin typeface="Lloyds Bank Jack Light"/>
                <a:ea typeface="Arial" panose="020B0604020202020204" pitchFamily="34" charset="0"/>
                <a:cs typeface="Arial" panose="020B0604020202020204" pitchFamily="34" charset="0"/>
              </a:rPr>
              <a:t> </a:t>
            </a:r>
            <a:r>
              <a:rPr lang="en-GB" sz="1800" b="1" i="1" u="sng" dirty="0">
                <a:solidFill>
                  <a:srgbClr val="313233"/>
                </a:solidFill>
                <a:effectLst/>
                <a:latin typeface="Lloyds Bank Jack Light"/>
                <a:ea typeface="Arial" panose="020B0604020202020204" pitchFamily="34" charset="0"/>
                <a:cs typeface="Arial" panose="020B0604020202020204" pitchFamily="34" charset="0"/>
                <a:hlinkClick r:id="rId7"/>
              </a:rPr>
              <a:t>Kayak</a:t>
            </a:r>
            <a:r>
              <a:rPr lang="en-GB" sz="1800" b="1" i="1" u="sng" dirty="0">
                <a:solidFill>
                  <a:srgbClr val="0000FF"/>
                </a:solidFill>
                <a:effectLst/>
                <a:latin typeface="Lloyds Bank Jack Light"/>
                <a:ea typeface="Arial" panose="020B0604020202020204" pitchFamily="34" charset="0"/>
                <a:cs typeface="Arial" panose="020B0604020202020204" pitchFamily="34" charset="0"/>
              </a:rPr>
              <a:t> </a:t>
            </a:r>
            <a:r>
              <a:rPr lang="en-GB" sz="1800" i="1" u="sng" dirty="0">
                <a:solidFill>
                  <a:srgbClr val="0000FF"/>
                </a:solidFill>
                <a:effectLst/>
                <a:latin typeface="Lloyds Bank Jack Light"/>
                <a:ea typeface="Arial" panose="020B0604020202020204" pitchFamily="34" charset="0"/>
                <a:cs typeface="Arial" panose="020B0604020202020204" pitchFamily="34" charset="0"/>
              </a:rPr>
              <a:t>are useful tools to help you compare flights, hotels and car rentals</a:t>
            </a:r>
            <a:endParaRPr lang="en-GB" sz="1800" dirty="0">
              <a:solidFill>
                <a:srgbClr val="313233"/>
              </a:solidFill>
              <a:effectLst/>
              <a:latin typeface="Lloyds Bank Jack Light"/>
              <a:ea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GB" sz="1800" b="1" i="1" dirty="0">
                <a:solidFill>
                  <a:srgbClr val="313233"/>
                </a:solidFill>
                <a:effectLst/>
                <a:latin typeface="Lloyds Bank Jack Light"/>
                <a:ea typeface="Arial" panose="020B0604020202020204" pitchFamily="34" charset="0"/>
                <a:cs typeface="Arial" panose="020B0604020202020204" pitchFamily="34" charset="0"/>
              </a:rPr>
              <a:t>Book tickets </a:t>
            </a:r>
            <a:r>
              <a:rPr lang="en-GB" sz="1800" i="1" dirty="0">
                <a:solidFill>
                  <a:srgbClr val="313233"/>
                </a:solidFill>
                <a:effectLst/>
                <a:latin typeface="Lloyds Bank Jack Light"/>
                <a:ea typeface="Arial" panose="020B0604020202020204" pitchFamily="34" charset="0"/>
                <a:cs typeface="Arial" panose="020B0604020202020204" pitchFamily="34" charset="0"/>
              </a:rPr>
              <a:t>Many airlines, bus and train companies have sites or apps where you can book tickets in advance. You may be able to book specific options like quiet carriages or a window seat. You may be able to save money by booking tickets or season passes in advance. Some of the travel comparison sites also link to sites where you can book tickets, too.</a:t>
            </a:r>
            <a:r>
              <a:rPr lang="en-GB" sz="1800" i="1" dirty="0">
                <a:solidFill>
                  <a:srgbClr val="313233"/>
                </a:solidFill>
                <a:latin typeface="Lloyds Bank Jack Light"/>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indent="-342900">
              <a:lnSpc>
                <a:spcPct val="120000"/>
              </a:lnSpc>
              <a:spcAft>
                <a:spcPts val="1200"/>
              </a:spcAft>
              <a:buFont typeface="+mj-lt"/>
              <a:buAutoNum type="arabicPeriod"/>
            </a:pPr>
            <a:r>
              <a:rPr lang="en-GB" sz="1800" b="1" i="1" dirty="0">
                <a:solidFill>
                  <a:srgbClr val="313233"/>
                </a:solidFill>
                <a:effectLst/>
                <a:latin typeface="Lloyds Bank Jack Light"/>
                <a:ea typeface="Arial" panose="020B0604020202020204" pitchFamily="34" charset="0"/>
                <a:cs typeface="Arial" panose="020B0604020202020204" pitchFamily="34" charset="0"/>
              </a:rPr>
              <a:t>Check travel alerts and tips</a:t>
            </a:r>
            <a:r>
              <a:rPr lang="en-GB" sz="1800" i="1" dirty="0">
                <a:solidFill>
                  <a:srgbClr val="313233"/>
                </a:solidFill>
                <a:effectLst/>
                <a:latin typeface="Lloyds Bank Jack Light"/>
                <a:ea typeface="Arial" panose="020B0604020202020204" pitchFamily="34" charset="0"/>
                <a:cs typeface="Arial" panose="020B0604020202020204" pitchFamily="34" charset="0"/>
              </a:rPr>
              <a:t> – You can get useful travel alerts from public transport and road user sites – </a:t>
            </a:r>
            <a:r>
              <a:rPr lang="en-GB" sz="1800" i="1" dirty="0">
                <a:solidFill>
                  <a:srgbClr val="313233"/>
                </a:solidFill>
                <a:latin typeface="Lloyds Bank Jack Light"/>
                <a:ea typeface="Arial" panose="020B0604020202020204" pitchFamily="34" charset="0"/>
                <a:cs typeface="Arial" panose="020B0604020202020204" pitchFamily="34" charset="0"/>
              </a:rPr>
              <a:t>like Transport </a:t>
            </a:r>
            <a:r>
              <a:rPr lang="en-GB" sz="1800" i="1" dirty="0">
                <a:solidFill>
                  <a:srgbClr val="313233"/>
                </a:solidFill>
                <a:effectLst/>
                <a:latin typeface="Lloyds Bank Jack Light"/>
                <a:ea typeface="Arial" panose="020B0604020202020204" pitchFamily="34" charset="0"/>
                <a:cs typeface="Arial" panose="020B0604020202020204" pitchFamily="34" charset="0"/>
              </a:rPr>
              <a:t>for London (or your own local public transport hub), National Highways, the AA etc. Many </a:t>
            </a:r>
            <a:r>
              <a:rPr lang="en-GB" sz="1800" i="1" dirty="0" err="1">
                <a:solidFill>
                  <a:srgbClr val="313233"/>
                </a:solidFill>
                <a:effectLst/>
                <a:latin typeface="Lloyds Bank Jack Light"/>
                <a:ea typeface="Arial" panose="020B0604020202020204" pitchFamily="34" charset="0"/>
                <a:cs typeface="Arial" panose="020B0604020202020204" pitchFamily="34" charset="0"/>
              </a:rPr>
              <a:t>SatNav</a:t>
            </a:r>
            <a:r>
              <a:rPr lang="en-GB" sz="1800" i="1" dirty="0">
                <a:solidFill>
                  <a:srgbClr val="313233"/>
                </a:solidFill>
                <a:effectLst/>
                <a:latin typeface="Lloyds Bank Jack Light"/>
                <a:ea typeface="Arial" panose="020B0604020202020204" pitchFamily="34" charset="0"/>
                <a:cs typeface="Arial" panose="020B0604020202020204" pitchFamily="34" charset="0"/>
              </a:rPr>
              <a:t> apps do this too – like Waze and TomTom. Using these before you set off could save you time and stress.</a:t>
            </a:r>
            <a:r>
              <a:rPr lang="en-GB" sz="1800" i="1" dirty="0">
                <a:solidFill>
                  <a:srgbClr val="313233"/>
                </a:solidFill>
                <a:latin typeface="Lloyds Bank Jack Light"/>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endParaRPr lang="en-GB" sz="1200" b="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r>
              <a:rPr lang="en-GB" sz="1200" b="1" dirty="0">
                <a:solidFill>
                  <a:srgbClr val="313233"/>
                </a:solidFill>
                <a:effectLst/>
                <a:latin typeface="Lloyds Bank Jack Light"/>
                <a:ea typeface="Arial" panose="020B0604020202020204" pitchFamily="34" charset="0"/>
                <a:cs typeface="Arial" panose="020B0604020202020204" pitchFamily="34" charset="0"/>
              </a:rPr>
              <a:t>TRAINER NOTE – Encourage participants to apply these steps when using any travel planning website or app</a:t>
            </a:r>
            <a:r>
              <a:rPr lang="en-GB" b="1" dirty="0"/>
              <a:t> </a:t>
            </a:r>
            <a:endParaRPr lang="en-GB" b="1"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7</a:t>
            </a:fld>
            <a:endParaRPr lang="en-GB"/>
          </a:p>
        </p:txBody>
      </p:sp>
    </p:spTree>
    <p:extLst>
      <p:ext uri="{BB962C8B-B14F-4D97-AF65-F5344CB8AC3E}">
        <p14:creationId xmlns:p14="http://schemas.microsoft.com/office/powerpoint/2010/main" val="336769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TRAINER NOTES </a:t>
            </a:r>
            <a:r>
              <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Guide participants through each step, ensuring they understand the process of booking travel online</a:t>
            </a:r>
          </a:p>
          <a:p>
            <a:pPr>
              <a:lnSpc>
                <a:spcPct val="107000"/>
              </a:lnSpc>
              <a:spcAft>
                <a:spcPts val="800"/>
              </a:spcAft>
            </a:pPr>
            <a:r>
              <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Now, let's look at how you go about </a:t>
            </a:r>
            <a:r>
              <a:rPr lang="en-GB" sz="1800" b="1"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booking your travel online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These steps apply whether you're booking flights, trains, coaches, ferries, buses, or trams. Online travel platforms aim to simplify the process for all your travel needs</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Search</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Start by using a travel planning tool (like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3"/>
              </a:rPr>
              <a:t>Skyscanner</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4"/>
              </a:rPr>
              <a:t>Kayak</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or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hlinkClick r:id="rId5"/>
              </a:rPr>
              <a:t>Trainline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to look for flights, trains, coaches, ferries or other transport options. This gives you a broader choice of how you travel</a:t>
            </a:r>
            <a:r>
              <a:rPr lang="en-US" sz="1800" i="1" u="none" dirty="0">
                <a:solidFill>
                  <a:srgbClr val="313233"/>
                </a:solidFill>
                <a:effectLst/>
                <a:latin typeface="Times New Roman" panose="02020603050405020304" pitchFamily="18" charset="0"/>
                <a:ea typeface="Arial" panose="020B0604020202020204" pitchFamily="34" charset="0"/>
                <a:cs typeface="Arial" panose="020B0604020202020204" pitchFamily="34" charset="0"/>
              </a:rPr>
              <a:t>. Maybe you know how you’re going to travel – for example, you’re taking a train. If that’s the case, what you’ll be searching for here is what trains are available on the day you want to travel</a:t>
            </a:r>
          </a:p>
          <a:p>
            <a:pPr marL="342900" lvl="0" indent="-342900">
              <a:lnSpc>
                <a:spcPct val="120000"/>
              </a:lnSpc>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Compare</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Next, look at what’s available, thinking about things like costs, times, availability and what’s included. Most platforms allow you to filter and compare results</a:t>
            </a:r>
            <a:r>
              <a:rPr lang="en-US" sz="1800"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whether it’s different providers or various routes and times (e.g., direct train might be faster but one with changes or at an earlier / later time might be cheaper)</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Select</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You may be starting at this step – like if you know how you’re going to travel and the operator you’ll be using. Pick the option that works best for you. </a:t>
            </a:r>
            <a:r>
              <a:rPr lang="en-GB" sz="1800" i="1">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You might even be able to choose a specific seat or other preferences like a quiet carriage or window seat</a:t>
            </a:r>
            <a:r>
              <a:rPr lang="en-US" sz="1800" u="none">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Details and payment</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Provide the necessary details for booking, including passenger information and payment details. Make sure the platform's security features are in place</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Confirmation</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After payment, you'll receive a confirmation email with details of your booking, whether it's a ticket for a train, flight, or other mode of transport</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a:p>
            <a:pPr marL="342900" lvl="0" indent="-342900">
              <a:lnSpc>
                <a:spcPct val="120000"/>
              </a:lnSpc>
              <a:spcAft>
                <a:spcPts val="1200"/>
              </a:spcAft>
              <a:buFont typeface="+mj-lt"/>
              <a:buAutoNum type="arabicPeriod"/>
            </a:pPr>
            <a:r>
              <a:rPr lang="en-GB" sz="1800" b="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Manage bookings</a:t>
            </a:r>
            <a:r>
              <a:rPr lang="en-GB" sz="1800" i="1"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 – Many platforms offer tools to manage your bookings. This includes checking in for flights, accessing digital tickets for trains or buses, and modifying reservations. It's all about the convenience of having everything at your fingertips</a:t>
            </a:r>
          </a:p>
          <a:p>
            <a:pPr marL="342900" lvl="0" indent="-342900">
              <a:lnSpc>
                <a:spcPct val="120000"/>
              </a:lnSpc>
              <a:spcAft>
                <a:spcPts val="1200"/>
              </a:spcAft>
              <a:buFont typeface="Arial" panose="020B0604020202020204" pitchFamily="34" charset="0"/>
              <a:buChar char="•"/>
            </a:pPr>
            <a:r>
              <a:rPr lang="en-GB" sz="1800" i="1"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rPr>
              <a:t>Booking your travel online is about making choices that fit your preferences and budget, and these simple steps ensure you're in control of your journey</a:t>
            </a:r>
            <a:r>
              <a:rPr lang="en-GB" sz="2800" dirty="0">
                <a:effectLst/>
              </a:rPr>
              <a:t> </a:t>
            </a:r>
            <a:endParaRPr lang="en-GB" sz="1800" u="none" dirty="0">
              <a:solidFill>
                <a:srgbClr val="313233"/>
              </a:solidFill>
              <a:effectLst/>
              <a:latin typeface="Lloyds Bank Jack Light" panose="02000503040000020004" pitchFamily="2" charset="77"/>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8</a:t>
            </a:fld>
            <a:endParaRPr lang="en-GB"/>
          </a:p>
        </p:txBody>
      </p:sp>
    </p:spTree>
    <p:extLst>
      <p:ext uri="{BB962C8B-B14F-4D97-AF65-F5344CB8AC3E}">
        <p14:creationId xmlns:p14="http://schemas.microsoft.com/office/powerpoint/2010/main" val="148476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TRAINER NOTE </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Check if the area you are training in is covered by the apps you’re discussing. As you talk through the relevant type of tool, you might want to show learners what these apps look like. On the next slide, there’s a more in-depth demo</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a:lnSpc>
                <a:spcPct val="107000"/>
              </a:lnSpc>
              <a:spcAft>
                <a:spcPts val="800"/>
              </a:spcAft>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Using online tools when you’re on the move can help to get you to where you need to go, provide live updates on public transport, and up-to-date information and help while you're travelling </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228600">
              <a:lnSpc>
                <a:spcPct val="107000"/>
              </a:lnSpc>
              <a:spcAft>
                <a:spcPts val="800"/>
              </a:spcAft>
            </a:pP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Examples include:</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buFont typeface="Symbol" panose="05050102010706020507" pitchFamily="18" charset="2"/>
              <a:buChar char=""/>
              <a:tabLst>
                <a:tab pos="457200" algn="l"/>
              </a:tabLst>
            </a:pP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Journey planning and navigation</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Apps like </a:t>
            </a:r>
            <a:r>
              <a:rPr lang="en-GB" sz="1800" i="1"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3"/>
              </a:rPr>
              <a:t>Citymapper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give real-time public transport info, including the least busy coaches on the trains and walking time to the nearest bus stop. Other route planning / navigation tools include the satnav apps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4"/>
              </a:rPr>
              <a:t>TomTom</a:t>
            </a:r>
            <a:r>
              <a:rPr lang="en-GB" sz="1800" i="1"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rPr>
              <a:t> and  Waze</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 Check out the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5"/>
              </a:rPr>
              <a:t>National Highways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site (search for ‘Traffic England’ / ‘Traffic Scotland’ or ‘Traffic </a:t>
            </a:r>
            <a:r>
              <a:rPr lang="en-GB" sz="1800" i="1"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Wales’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to see live traffic info on motorways and A-roads, current and planned roadworks, closures etc – it even shows you what’s on the motorway matrix signs!</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buFont typeface="Symbol" panose="05050102010706020507" pitchFamily="18" charset="2"/>
              <a:buChar char=""/>
              <a:tabLst>
                <a:tab pos="457200" algn="l"/>
              </a:tabLst>
            </a:pP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Public transport sites are great for on-the-move as well as when you’re planning and pre-booking your travel.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Most let</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you check live departure times, and receive travel alerts</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about changes that might affect your journey. Examples include: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6"/>
              </a:rPr>
              <a:t>National Rail Enquiries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7"/>
              </a:rPr>
              <a:t>National Express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and </a:t>
            </a:r>
            <a:r>
              <a:rPr lang="en-GB" sz="1800" i="1"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8"/>
              </a:rPr>
              <a:t>Traveline</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There are often </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area-specific options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too</a:t>
            </a: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(e.g.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9"/>
              </a:rPr>
              <a:t>TfL - Transport for London</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0"/>
              </a:rPr>
              <a:t>TfGM - Transport for Greater Manchester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etc. Look for apps from your local bus company, too</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anose="05050102010706020507" pitchFamily="18" charset="2"/>
              <a:buChar char=""/>
              <a:tabLst>
                <a:tab pos="457200" algn="l"/>
              </a:tabLst>
            </a:pP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Taxi apps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Apps like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1"/>
              </a:rPr>
              <a:t>Uber</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or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2"/>
              </a:rPr>
              <a:t>Bolt</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let you book a taxi for quick, convenient travel. Check what’s available in your area – there may be other local taxi apps too</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anose="05050102010706020507" pitchFamily="18" charset="2"/>
              <a:buChar char=""/>
              <a:tabLst>
                <a:tab pos="457200" algn="l"/>
              </a:tabLst>
            </a:pPr>
            <a:r>
              <a:rPr lang="en-US" sz="1800" dirty="0">
                <a:solidFill>
                  <a:srgbClr val="313233"/>
                </a:solidFill>
                <a:effectLst/>
                <a:latin typeface="Times New Roman" panose="02020603050405020304" pitchFamily="18" charset="0"/>
                <a:ea typeface="Times New Roman" panose="02020603050405020304" pitchFamily="18" charset="0"/>
              </a:rPr>
              <a:t> </a:t>
            </a:r>
            <a:r>
              <a:rPr lang="en-GB" sz="1800" b="1"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Maps and location sites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 Some of these apps are better for specific things, so think about how you want to use them.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3"/>
              </a:rPr>
              <a:t>Google Maps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can show you the whole journey as well as the step-by-step directions you get from satnav apps. Some, like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4"/>
              </a:rPr>
              <a:t>Apple Maps</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are for specific devices.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5"/>
              </a:rPr>
              <a:t>MapMyWalk</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lets you plan a walking, cycling or running route.  And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6"/>
              </a:rPr>
              <a:t>What3Words</a:t>
            </a:r>
            <a:r>
              <a:rPr lang="en-GB" sz="1800" i="1"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rPr>
              <a:t>, which gives very precise location information,</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can be useful for meeting friends as well as being used by the emergency services</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(e.g. if you find yourself lost and in difficulties in a rural location). Social apps like WhatsApp and Facebook Messenger have handy ‘share my live location’ options which can help if you’re meeting friends – Google maps and the Apple ‘Find my friend’ feature does this, too</a:t>
            </a:r>
          </a:p>
          <a:p>
            <a:pPr marL="342900" marR="0" lvl="0" indent="-342900" algn="l" defTabSz="914400" rtl="0" eaLnBrk="1" fontAlgn="auto" latinLnBrk="0" hangingPunct="1">
              <a:lnSpc>
                <a:spcPct val="120000"/>
              </a:lnSpc>
              <a:spcBef>
                <a:spcPts val="0"/>
              </a:spcBef>
              <a:spcAft>
                <a:spcPts val="1200"/>
              </a:spcAft>
              <a:buClrTx/>
              <a:buSzTx/>
              <a:buFont typeface="Symbol" panose="05050102010706020507" pitchFamily="18" charset="2"/>
              <a:buChar char=""/>
              <a:tabLst>
                <a:tab pos="457200" algn="l"/>
              </a:tabLst>
              <a:defRPr/>
            </a:pPr>
            <a:r>
              <a:rPr lang="en-GB" sz="1800" b="1"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Parking apps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If you’re driving, your journey might end in a car park. Knowing the available payment options in advance can make things a lot quicker and easier. As more and more car park providers are switching to app-only payments, it’s good to check which app they use, and make sure you have it on your phone before you set off. Popular apps include </a:t>
            </a:r>
            <a:r>
              <a:rPr lang="en-GB" sz="1800" i="1"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7"/>
              </a:rPr>
              <a:t>RingGo</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and </a:t>
            </a:r>
            <a:r>
              <a:rPr lang="en-GB" sz="1800" i="1"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8"/>
              </a:rPr>
              <a:t>PayByPhone</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Others, like </a:t>
            </a:r>
            <a:r>
              <a:rPr lang="en-GB" sz="1800" i="1"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19"/>
              </a:rPr>
              <a:t>JustPark</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and </a:t>
            </a:r>
            <a:r>
              <a:rPr lang="en-GB" sz="1800" i="1" u="sng" dirty="0" err="1">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20"/>
              </a:rPr>
              <a:t>YourParkingSpace</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even let you pre-book parking.  When you first download the app, it will ask you for your car reg number and payment details. Then when you arrive at the car park, open the app, pick or confirm the car park you’re in (usually there’s a sign with a car park number to identify it), confirm the car and say how long you want to park for. Then pay using your saved details. These apps often remind you when your parking is about to run out, and give you the option to extend your parking time from the app, too.</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anose="05050102010706020507" pitchFamily="18" charset="2"/>
              <a:buChar char=""/>
              <a:tabLst>
                <a:tab pos="457200" algn="l"/>
              </a:tabLst>
            </a:pP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a:lnSpc>
                <a:spcPct val="107000"/>
              </a:lnSpc>
              <a:spcAft>
                <a:spcPts val="800"/>
              </a:spcAft>
            </a:pPr>
            <a:r>
              <a:rPr lang="en-GB" sz="1800" b="1" u="none"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TRAINER NOTES</a:t>
            </a:r>
            <a:r>
              <a:rPr lang="en-GB" sz="1800" u="none"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The next slide will demo </a:t>
            </a:r>
            <a:r>
              <a:rPr lang="en-GB" sz="1800" u="sng"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hlinkClick r:id="rId21"/>
              </a:rPr>
              <a:t>Google Maps</a:t>
            </a:r>
            <a:endPar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If there is time (after this), demo apps like </a:t>
            </a:r>
            <a:r>
              <a:rPr lang="en-GB" sz="1800"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16"/>
              </a:rPr>
              <a:t>What3Words</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or </a:t>
            </a:r>
            <a:r>
              <a:rPr lang="en-GB" sz="1800" i="1"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t>
            </a:r>
            <a:r>
              <a:rPr lang="en-GB" sz="1800" u="sng" dirty="0" err="1">
                <a:solidFill>
                  <a:srgbClr val="0000FF"/>
                </a:solidFill>
                <a:effectLst/>
                <a:latin typeface="Lloyds Bank Jack Light" panose="02000503040000020004" pitchFamily="50" charset="0"/>
                <a:ea typeface="Arial" panose="020B0604020202020204" pitchFamily="34" charset="0"/>
                <a:cs typeface="Arial" panose="020B0604020202020204" pitchFamily="34" charset="0"/>
                <a:hlinkClick r:id="rId3"/>
              </a:rPr>
              <a:t>Citymapper</a:t>
            </a:r>
            <a:r>
              <a:rPr lang="en-GB" sz="1800" u="sng" dirty="0">
                <a:solidFill>
                  <a:srgbClr val="0000FF"/>
                </a:solidFill>
                <a:effectLst/>
                <a:latin typeface="Lloyds Bank Jack Light" panose="02000503040000020004" pitchFamily="50" charset="0"/>
                <a:ea typeface="Arial" panose="020B0604020202020204" pitchFamily="34" charset="0"/>
                <a:cs typeface="Arial" panose="020B0604020202020204" pitchFamily="34" charset="0"/>
              </a:rPr>
              <a:t>,</a:t>
            </a:r>
            <a:r>
              <a:rPr lang="en-GB" sz="1800" dirty="0">
                <a:solidFill>
                  <a:srgbClr val="313233"/>
                </a:solidFill>
                <a:effectLst/>
                <a:latin typeface="Lloyds Bank Jack Light" panose="02000503040000020004" pitchFamily="50" charset="0"/>
                <a:ea typeface="Arial" panose="020B0604020202020204" pitchFamily="34" charset="0"/>
                <a:cs typeface="Arial" panose="020B0604020202020204" pitchFamily="34" charset="0"/>
              </a:rPr>
              <a:t> 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rPr>
              <a:t> </a:t>
            </a:r>
            <a:r>
              <a:rPr lang="en-GB" sz="2800" dirty="0">
                <a:effectLst/>
              </a:rPr>
              <a:t> </a:t>
            </a:r>
            <a:r>
              <a:rPr lang="en-US" sz="1800" dirty="0">
                <a:solidFill>
                  <a:srgbClr val="313233"/>
                </a:solidFill>
                <a:effectLst/>
                <a:latin typeface="Times New Roman" panose="02020603050405020304" pitchFamily="18" charset="0"/>
                <a:ea typeface="Times New Roman" panose="02020603050405020304" pitchFamily="18" charset="0"/>
              </a:rPr>
              <a:t> </a:t>
            </a:r>
            <a:endParaRPr lang="en-GB" sz="1800"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9</a:t>
            </a:fld>
            <a:endParaRPr lang="en-GB"/>
          </a:p>
        </p:txBody>
      </p:sp>
    </p:spTree>
    <p:extLst>
      <p:ext uri="{BB962C8B-B14F-4D97-AF65-F5344CB8AC3E}">
        <p14:creationId xmlns:p14="http://schemas.microsoft.com/office/powerpoint/2010/main" val="386065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131858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3E0595-347E-99F3-17CF-4AAC3392BFEF}"/>
              </a:ext>
            </a:extLst>
          </p:cNvPr>
          <p:cNvSpPr txBox="1"/>
          <p:nvPr userDrawn="1"/>
        </p:nvSpPr>
        <p:spPr>
          <a:xfrm>
            <a:off x="741760" y="393399"/>
            <a:ext cx="8883501" cy="1015663"/>
          </a:xfrm>
          <a:prstGeom prst="rect">
            <a:avLst/>
          </a:prstGeom>
          <a:noFill/>
        </p:spPr>
        <p:txBody>
          <a:bodyPr wrap="square" rtlCol="0">
            <a:spAutoFit/>
          </a:bodyPr>
          <a:lstStyle/>
          <a:p>
            <a:r>
              <a:rPr lang="en-GB" sz="6000">
                <a:solidFill>
                  <a:srgbClr val="024731"/>
                </a:solidFill>
                <a:latin typeface="Lloyds Bank Jack Medium" panose="02000606060000020004" pitchFamily="50" charset="0"/>
              </a:rPr>
              <a:t>What’s next?</a:t>
            </a:r>
          </a:p>
        </p:txBody>
      </p:sp>
      <p:pic>
        <p:nvPicPr>
          <p:cNvPr id="2" name="Picture 1">
            <a:extLst>
              <a:ext uri="{FF2B5EF4-FFF2-40B4-BE49-F238E27FC236}">
                <a16:creationId xmlns:a16="http://schemas.microsoft.com/office/drawing/2014/main" id="{284E2F4E-CB30-D8AD-3564-E0B5FACF8369}"/>
              </a:ext>
            </a:extLst>
          </p:cNvPr>
          <p:cNvPicPr>
            <a:picLocks noChangeAspect="1"/>
          </p:cNvPicPr>
          <p:nvPr userDrawn="1"/>
        </p:nvPicPr>
        <p:blipFill rotWithShape="1">
          <a:blip r:embed="rId2"/>
          <a:srcRect t="1213"/>
          <a:stretch/>
        </p:blipFill>
        <p:spPr>
          <a:xfrm>
            <a:off x="0" y="1533166"/>
            <a:ext cx="12192000" cy="5324833"/>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82FC48B4-6A1B-8DA5-E202-23794C259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641" y="5069448"/>
            <a:ext cx="1561670" cy="1561670"/>
          </a:xfrm>
          <a:prstGeom prst="rect">
            <a:avLst/>
          </a:prstGeom>
        </p:spPr>
      </p:pic>
    </p:spTree>
    <p:extLst>
      <p:ext uri="{BB962C8B-B14F-4D97-AF65-F5344CB8AC3E}">
        <p14:creationId xmlns:p14="http://schemas.microsoft.com/office/powerpoint/2010/main" val="238694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167541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1570550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C584C-641A-55A8-7E86-E18CFF252205}"/>
              </a:ext>
            </a:extLst>
          </p:cNvPr>
          <p:cNvSpPr txBox="1"/>
          <p:nvPr userDrawn="1"/>
        </p:nvSpPr>
        <p:spPr>
          <a:xfrm>
            <a:off x="941388" y="3453182"/>
            <a:ext cx="5154612" cy="1015663"/>
          </a:xfrm>
          <a:prstGeom prst="rect">
            <a:avLst/>
          </a:prstGeom>
          <a:noFill/>
        </p:spPr>
        <p:txBody>
          <a:bodyPr wrap="square" rtlCol="0">
            <a:spAutoFit/>
          </a:bodyPr>
          <a:lstStyle/>
          <a:p>
            <a:r>
              <a:rPr lang="en-GB" sz="6000">
                <a:solidFill>
                  <a:srgbClr val="024731"/>
                </a:solidFill>
                <a:latin typeface="Lloyds Bank Jack Medium" panose="02000606060000020004" pitchFamily="50" charset="0"/>
              </a:rPr>
              <a:t>Welcome</a:t>
            </a:r>
          </a:p>
        </p:txBody>
      </p:sp>
      <p:sp>
        <p:nvSpPr>
          <p:cNvPr id="5" name="Picture Placeholder 10">
            <a:extLst>
              <a:ext uri="{FF2B5EF4-FFF2-40B4-BE49-F238E27FC236}">
                <a16:creationId xmlns:a16="http://schemas.microsoft.com/office/drawing/2014/main" id="{71C3D4DA-5391-1728-F7A3-F890EFE17349}"/>
              </a:ext>
            </a:extLst>
          </p:cNvPr>
          <p:cNvSpPr>
            <a:spLocks noGrp="1"/>
          </p:cNvSpPr>
          <p:nvPr>
            <p:ph type="pic" sz="quarter" idx="11"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230727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a:solidFill>
                  <a:srgbClr val="024731"/>
                </a:solidFill>
                <a:latin typeface="Lloyds Bank Jack Medium" panose="02000606060000020004" pitchFamily="50" charset="0"/>
              </a:defRPr>
            </a:lvl1pPr>
            <a:lvl2pPr marL="685800" indent="-228600">
              <a:buClr>
                <a:srgbClr val="024731"/>
              </a:buClr>
              <a:buFont typeface="Wingdings" panose="05000000000000000000" pitchFamily="2" charset="2"/>
              <a:buChar char="ü"/>
              <a:defRPr>
                <a:solidFill>
                  <a:srgbClr val="024731"/>
                </a:solidFill>
                <a:latin typeface="Lloyds Bank Jack" panose="02000503040000020004" pitchFamily="50" charset="0"/>
              </a:defRPr>
            </a:lvl2pPr>
          </a:lstStyle>
          <a:p>
            <a:pPr lvl="0"/>
            <a:r>
              <a:rPr lang="en-GB"/>
              <a:t>Add bullets</a:t>
            </a:r>
          </a:p>
          <a:p>
            <a:pPr lvl="1"/>
            <a:r>
              <a:rPr lang="en-GB"/>
              <a:t>Additional points</a:t>
            </a:r>
          </a:p>
          <a:p>
            <a:pPr lvl="1"/>
            <a:endParaRPr lang="en-GB"/>
          </a:p>
        </p:txBody>
      </p:sp>
    </p:spTree>
    <p:extLst>
      <p:ext uri="{BB962C8B-B14F-4D97-AF65-F5344CB8AC3E}">
        <p14:creationId xmlns:p14="http://schemas.microsoft.com/office/powerpoint/2010/main" val="231846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514350" indent="-514350">
              <a:buClr>
                <a:srgbClr val="024731"/>
              </a:buClr>
              <a:buFont typeface="+mj-lt"/>
              <a:buAutoNum type="arabicPeriod"/>
              <a:defRPr sz="3200">
                <a:solidFill>
                  <a:srgbClr val="024731"/>
                </a:solidFill>
                <a:latin typeface="Lloyds Bank Jack Medium" panose="02000606060000020004" pitchFamily="50" charset="0"/>
              </a:defRPr>
            </a:lvl1pPr>
            <a:lvl2pPr marL="914400" indent="-457200">
              <a:buClr>
                <a:srgbClr val="024731"/>
              </a:buClr>
              <a:buFont typeface="+mj-lt"/>
              <a:buAutoNum type="alphaUcPeriod"/>
              <a:defRPr>
                <a:solidFill>
                  <a:srgbClr val="024731"/>
                </a:solidFill>
                <a:latin typeface="Lloyds Bank Jack" panose="02000503040000020004" pitchFamily="50" charset="0"/>
              </a:defRPr>
            </a:lvl2pPr>
          </a:lstStyle>
          <a:p>
            <a:pPr lvl="0"/>
            <a:r>
              <a:rPr lang="en-GB"/>
              <a:t>Add bullets</a:t>
            </a:r>
          </a:p>
          <a:p>
            <a:pPr lvl="1"/>
            <a:r>
              <a:rPr lang="en-GB"/>
              <a:t>Additional points</a:t>
            </a:r>
          </a:p>
          <a:p>
            <a:pPr lvl="1"/>
            <a:endParaRPr lang="en-GB"/>
          </a:p>
        </p:txBody>
      </p:sp>
    </p:spTree>
    <p:extLst>
      <p:ext uri="{BB962C8B-B14F-4D97-AF65-F5344CB8AC3E}">
        <p14:creationId xmlns:p14="http://schemas.microsoft.com/office/powerpoint/2010/main" val="3428484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a:solidFill>
                  <a:srgbClr val="024731"/>
                </a:solidFill>
                <a:latin typeface="Lloyds Bank Jack Medium" panose="02000606060000020004" pitchFamily="50"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a:t>Insert text here</a:t>
            </a:r>
          </a:p>
        </p:txBody>
      </p:sp>
    </p:spTree>
    <p:extLst>
      <p:ext uri="{BB962C8B-B14F-4D97-AF65-F5344CB8AC3E}">
        <p14:creationId xmlns:p14="http://schemas.microsoft.com/office/powerpoint/2010/main" val="1357906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a:solidFill>
                  <a:srgbClr val="024731"/>
                </a:solidFill>
                <a:latin typeface="Lloyds Bank Jack Medium" panose="02000606060000020004" pitchFamily="50"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a:t>Insert text here</a:t>
            </a:r>
          </a:p>
        </p:txBody>
      </p:sp>
    </p:spTree>
    <p:extLst>
      <p:ext uri="{BB962C8B-B14F-4D97-AF65-F5344CB8AC3E}">
        <p14:creationId xmlns:p14="http://schemas.microsoft.com/office/powerpoint/2010/main" val="24877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16459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a:solidFill>
                  <a:srgbClr val="024731"/>
                </a:solidFill>
                <a:latin typeface="Lloyds Bank Jack Medium" panose="02000606060000020004" pitchFamily="50"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a:t>Add checklist</a:t>
            </a:r>
          </a:p>
        </p:txBody>
      </p:sp>
    </p:spTree>
    <p:extLst>
      <p:ext uri="{BB962C8B-B14F-4D97-AF65-F5344CB8AC3E}">
        <p14:creationId xmlns:p14="http://schemas.microsoft.com/office/powerpoint/2010/main" val="202418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316153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3E0595-347E-99F3-17CF-4AAC3392BFEF}"/>
              </a:ext>
            </a:extLst>
          </p:cNvPr>
          <p:cNvSpPr txBox="1"/>
          <p:nvPr userDrawn="1"/>
        </p:nvSpPr>
        <p:spPr>
          <a:xfrm>
            <a:off x="734885" y="22139"/>
            <a:ext cx="8883501" cy="1015663"/>
          </a:xfrm>
          <a:prstGeom prst="rect">
            <a:avLst/>
          </a:prstGeom>
          <a:noFill/>
        </p:spPr>
        <p:txBody>
          <a:bodyPr wrap="square" rtlCol="0">
            <a:spAutoFit/>
          </a:bodyPr>
          <a:lstStyle/>
          <a:p>
            <a:r>
              <a:rPr lang="en-GB" sz="6000">
                <a:solidFill>
                  <a:srgbClr val="024731"/>
                </a:solidFill>
                <a:latin typeface="Lloyds Bank Jack Medium" panose="02000606060000020004" pitchFamily="50" charset="0"/>
              </a:rPr>
              <a:t>What’s next?</a:t>
            </a:r>
          </a:p>
        </p:txBody>
      </p:sp>
      <p:pic>
        <p:nvPicPr>
          <p:cNvPr id="6" name="Picture 5">
            <a:extLst>
              <a:ext uri="{FF2B5EF4-FFF2-40B4-BE49-F238E27FC236}">
                <a16:creationId xmlns:a16="http://schemas.microsoft.com/office/drawing/2014/main" id="{39943E21-54A7-B148-0602-F3B323220401}"/>
              </a:ext>
            </a:extLst>
          </p:cNvPr>
          <p:cNvPicPr>
            <a:picLocks noChangeAspect="1"/>
          </p:cNvPicPr>
          <p:nvPr userDrawn="1"/>
        </p:nvPicPr>
        <p:blipFill rotWithShape="1">
          <a:blip r:embed="rId2"/>
          <a:srcRect r="-939" b="10343"/>
          <a:stretch/>
        </p:blipFill>
        <p:spPr>
          <a:xfrm>
            <a:off x="-1" y="1643171"/>
            <a:ext cx="12347839" cy="5249908"/>
          </a:xfrm>
          <a:prstGeom prst="rect">
            <a:avLst/>
          </a:prstGeom>
        </p:spPr>
      </p:pic>
      <p:sp>
        <p:nvSpPr>
          <p:cNvPr id="7" name="Rectangle 6">
            <a:extLst>
              <a:ext uri="{FF2B5EF4-FFF2-40B4-BE49-F238E27FC236}">
                <a16:creationId xmlns:a16="http://schemas.microsoft.com/office/drawing/2014/main" id="{B2A86957-B132-195A-9776-5B3A29310B91}"/>
              </a:ext>
            </a:extLst>
          </p:cNvPr>
          <p:cNvSpPr/>
          <p:nvPr userDrawn="1"/>
        </p:nvSpPr>
        <p:spPr>
          <a:xfrm>
            <a:off x="123753" y="5335146"/>
            <a:ext cx="2509444" cy="584391"/>
          </a:xfrm>
          <a:prstGeom prst="rect">
            <a:avLst/>
          </a:prstGeom>
          <a:solidFill>
            <a:srgbClr val="002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qr code on a white background&#10;&#10;Description automatically generated">
            <a:extLst>
              <a:ext uri="{FF2B5EF4-FFF2-40B4-BE49-F238E27FC236}">
                <a16:creationId xmlns:a16="http://schemas.microsoft.com/office/drawing/2014/main" id="{D6FE0189-E0D6-6DF9-3E66-E71CFF49BF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67483" y="5335146"/>
            <a:ext cx="965714" cy="965714"/>
          </a:xfrm>
          <a:prstGeom prst="rect">
            <a:avLst/>
          </a:prstGeom>
        </p:spPr>
      </p:pic>
    </p:spTree>
    <p:extLst>
      <p:ext uri="{BB962C8B-B14F-4D97-AF65-F5344CB8AC3E}">
        <p14:creationId xmlns:p14="http://schemas.microsoft.com/office/powerpoint/2010/main" val="2701581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C584C-641A-55A8-7E86-E18CFF252205}"/>
              </a:ext>
            </a:extLst>
          </p:cNvPr>
          <p:cNvSpPr txBox="1"/>
          <p:nvPr userDrawn="1"/>
        </p:nvSpPr>
        <p:spPr>
          <a:xfrm>
            <a:off x="941388" y="3453182"/>
            <a:ext cx="5154612" cy="1015663"/>
          </a:xfrm>
          <a:prstGeom prst="rect">
            <a:avLst/>
          </a:prstGeom>
          <a:noFill/>
        </p:spPr>
        <p:txBody>
          <a:bodyPr wrap="square" rtlCol="0">
            <a:spAutoFit/>
          </a:bodyPr>
          <a:lstStyle/>
          <a:p>
            <a:r>
              <a:rPr lang="en-GB" sz="6000">
                <a:solidFill>
                  <a:srgbClr val="024731"/>
                </a:solidFill>
                <a:latin typeface="Lloyds Bank Jack Medium" panose="02000606060000020004" pitchFamily="50" charset="0"/>
              </a:rPr>
              <a:t>Welcome</a:t>
            </a:r>
          </a:p>
        </p:txBody>
      </p:sp>
      <p:sp>
        <p:nvSpPr>
          <p:cNvPr id="5" name="Picture Placeholder 10">
            <a:extLst>
              <a:ext uri="{FF2B5EF4-FFF2-40B4-BE49-F238E27FC236}">
                <a16:creationId xmlns:a16="http://schemas.microsoft.com/office/drawing/2014/main" id="{71C3D4DA-5391-1728-F7A3-F890EFE17349}"/>
              </a:ext>
            </a:extLst>
          </p:cNvPr>
          <p:cNvSpPr>
            <a:spLocks noGrp="1"/>
          </p:cNvSpPr>
          <p:nvPr>
            <p:ph type="pic" sz="quarter" idx="11"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347727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a:solidFill>
                  <a:srgbClr val="024731"/>
                </a:solidFill>
                <a:latin typeface="Lloyds Bank Jack Medium" panose="02000606060000020004" pitchFamily="50" charset="0"/>
              </a:defRPr>
            </a:lvl1pPr>
            <a:lvl2pPr marL="685800" indent="-228600">
              <a:buClr>
                <a:srgbClr val="024731"/>
              </a:buClr>
              <a:buFont typeface="Wingdings" panose="05000000000000000000" pitchFamily="2" charset="2"/>
              <a:buChar char="ü"/>
              <a:defRPr>
                <a:solidFill>
                  <a:srgbClr val="024731"/>
                </a:solidFill>
                <a:latin typeface="Lloyds Bank Jack" panose="02000503040000020004" pitchFamily="50" charset="0"/>
              </a:defRPr>
            </a:lvl2pPr>
          </a:lstStyle>
          <a:p>
            <a:pPr lvl="0"/>
            <a:r>
              <a:rPr lang="en-GB"/>
              <a:t>Add bullets</a:t>
            </a:r>
          </a:p>
          <a:p>
            <a:pPr lvl="1"/>
            <a:r>
              <a:rPr lang="en-GB"/>
              <a:t>Additional points</a:t>
            </a:r>
          </a:p>
          <a:p>
            <a:pPr lvl="1"/>
            <a:endParaRPr lang="en-GB"/>
          </a:p>
        </p:txBody>
      </p:sp>
    </p:spTree>
    <p:extLst>
      <p:ext uri="{BB962C8B-B14F-4D97-AF65-F5344CB8AC3E}">
        <p14:creationId xmlns:p14="http://schemas.microsoft.com/office/powerpoint/2010/main" val="41304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514350" indent="-514350">
              <a:buClr>
                <a:srgbClr val="024731"/>
              </a:buClr>
              <a:buFont typeface="+mj-lt"/>
              <a:buAutoNum type="arabicPeriod"/>
              <a:defRPr sz="3200">
                <a:solidFill>
                  <a:srgbClr val="024731"/>
                </a:solidFill>
                <a:latin typeface="Lloyds Bank Jack Medium" panose="02000606060000020004" pitchFamily="50" charset="0"/>
              </a:defRPr>
            </a:lvl1pPr>
            <a:lvl2pPr marL="914400" indent="-457200">
              <a:buClr>
                <a:srgbClr val="024731"/>
              </a:buClr>
              <a:buFont typeface="+mj-lt"/>
              <a:buAutoNum type="alphaUcPeriod"/>
              <a:defRPr>
                <a:solidFill>
                  <a:srgbClr val="024731"/>
                </a:solidFill>
                <a:latin typeface="Lloyds Bank Jack" panose="02000503040000020004" pitchFamily="50" charset="0"/>
              </a:defRPr>
            </a:lvl2pPr>
          </a:lstStyle>
          <a:p>
            <a:pPr lvl="0"/>
            <a:r>
              <a:rPr lang="en-GB"/>
              <a:t>Add bullets</a:t>
            </a:r>
          </a:p>
          <a:p>
            <a:pPr lvl="1"/>
            <a:r>
              <a:rPr lang="en-GB"/>
              <a:t>Additional points</a:t>
            </a:r>
          </a:p>
          <a:p>
            <a:pPr lvl="1"/>
            <a:endParaRPr lang="en-GB"/>
          </a:p>
        </p:txBody>
      </p:sp>
    </p:spTree>
    <p:extLst>
      <p:ext uri="{BB962C8B-B14F-4D97-AF65-F5344CB8AC3E}">
        <p14:creationId xmlns:p14="http://schemas.microsoft.com/office/powerpoint/2010/main" val="194439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a:solidFill>
                  <a:srgbClr val="024731"/>
                </a:solidFill>
                <a:latin typeface="Lloyds Bank Jack Medium" panose="02000606060000020004" pitchFamily="50"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a:t>Insert text here</a:t>
            </a:r>
          </a:p>
        </p:txBody>
      </p:sp>
    </p:spTree>
    <p:extLst>
      <p:ext uri="{BB962C8B-B14F-4D97-AF65-F5344CB8AC3E}">
        <p14:creationId xmlns:p14="http://schemas.microsoft.com/office/powerpoint/2010/main" val="90519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a:solidFill>
                  <a:srgbClr val="024731"/>
                </a:solidFill>
                <a:latin typeface="Lloyds Bank Jack Medium" panose="02000606060000020004" pitchFamily="50"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a:t>Insert text here</a:t>
            </a:r>
          </a:p>
        </p:txBody>
      </p:sp>
    </p:spTree>
    <p:extLst>
      <p:ext uri="{BB962C8B-B14F-4D97-AF65-F5344CB8AC3E}">
        <p14:creationId xmlns:p14="http://schemas.microsoft.com/office/powerpoint/2010/main" val="184661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195401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a:solidFill>
                  <a:srgbClr val="024731"/>
                </a:solidFill>
                <a:latin typeface="Lloyds Bank Jack Medium" panose="02000606060000020004"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a:solidFill>
                  <a:srgbClr val="024731"/>
                </a:solidFill>
                <a:latin typeface="Lloyds Bank Jack Medium" panose="02000606060000020004" pitchFamily="50"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a:t>Add checklist</a:t>
            </a:r>
          </a:p>
        </p:txBody>
      </p:sp>
    </p:spTree>
    <p:extLst>
      <p:ext uri="{BB962C8B-B14F-4D97-AF65-F5344CB8AC3E}">
        <p14:creationId xmlns:p14="http://schemas.microsoft.com/office/powerpoint/2010/main" val="2056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sv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C12292-1530-27B3-636A-7AF016424C6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714808" y="498762"/>
            <a:ext cx="2477192" cy="807829"/>
          </a:xfrm>
          <a:prstGeom prst="rect">
            <a:avLst/>
          </a:prstGeom>
        </p:spPr>
      </p:pic>
    </p:spTree>
    <p:extLst>
      <p:ext uri="{BB962C8B-B14F-4D97-AF65-F5344CB8AC3E}">
        <p14:creationId xmlns:p14="http://schemas.microsoft.com/office/powerpoint/2010/main" val="411835291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74" r:id="rId4"/>
    <p:sldLayoutId id="2147483675" r:id="rId5"/>
    <p:sldLayoutId id="2147483676" r:id="rId6"/>
    <p:sldLayoutId id="2147483678" r:id="rId7"/>
    <p:sldLayoutId id="2147483677"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C12292-1530-27B3-636A-7AF016424C6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714808" y="498762"/>
            <a:ext cx="2477192" cy="807829"/>
          </a:xfrm>
          <a:prstGeom prst="rect">
            <a:avLst/>
          </a:prstGeom>
        </p:spPr>
      </p:pic>
    </p:spTree>
    <p:extLst>
      <p:ext uri="{BB962C8B-B14F-4D97-AF65-F5344CB8AC3E}">
        <p14:creationId xmlns:p14="http://schemas.microsoft.com/office/powerpoint/2010/main" val="38406060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25.svg"/><Relationship Id="rId4" Type="http://schemas.openxmlformats.org/officeDocument/2006/relationships/image" Target="../media/image29.svg"/><Relationship Id="rId9" Type="http://schemas.openxmlformats.org/officeDocument/2006/relationships/image" Target="../media/image24.png"/><Relationship Id="rId1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a:t>Plan your travel online</a:t>
            </a:r>
          </a:p>
        </p:txBody>
      </p:sp>
      <p:pic>
        <p:nvPicPr>
          <p:cNvPr id="4" name="Picture Placeholder 3">
            <a:extLst>
              <a:ext uri="{FF2B5EF4-FFF2-40B4-BE49-F238E27FC236}">
                <a16:creationId xmlns:a16="http://schemas.microsoft.com/office/drawing/2014/main" id="{EC9ADD51-3C69-066C-AB1F-DC53BC44FDB4}"/>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145" r="145"/>
          <a:stretch>
            <a:fillRect/>
          </a:stretch>
        </p:blipFill>
        <p:spPr>
          <a:xfrm>
            <a:off x="7402640" y="2000842"/>
            <a:ext cx="3908977" cy="3920345"/>
          </a:xfrm>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E6ADA3-F3A3-F3E0-66EC-13D20324C0F5}"/>
              </a:ext>
            </a:extLst>
          </p:cNvPr>
          <p:cNvSpPr>
            <a:spLocks noGrp="1"/>
          </p:cNvSpPr>
          <p:nvPr>
            <p:ph type="body" sz="quarter" idx="11"/>
          </p:nvPr>
        </p:nvSpPr>
        <p:spPr/>
        <p:txBody>
          <a:bodyPr/>
          <a:lstStyle/>
          <a:p>
            <a:r>
              <a:rPr lang="en-GB"/>
              <a:t>Using navigation apps</a:t>
            </a:r>
          </a:p>
        </p:txBody>
      </p:sp>
      <p:sp>
        <p:nvSpPr>
          <p:cNvPr id="7" name="Text Placeholder 6">
            <a:extLst>
              <a:ext uri="{FF2B5EF4-FFF2-40B4-BE49-F238E27FC236}">
                <a16:creationId xmlns:a16="http://schemas.microsoft.com/office/drawing/2014/main" id="{DE7F9942-F82D-2523-9DA6-D8FF5447EF1E}"/>
              </a:ext>
            </a:extLst>
          </p:cNvPr>
          <p:cNvSpPr>
            <a:spLocks noGrp="1"/>
          </p:cNvSpPr>
          <p:nvPr>
            <p:ph type="body" sz="quarter" idx="12"/>
          </p:nvPr>
        </p:nvSpPr>
        <p:spPr/>
        <p:txBody>
          <a:bodyPr/>
          <a:lstStyle/>
          <a:p>
            <a:pPr marL="514350" indent="-514350">
              <a:buFont typeface="+mj-lt"/>
              <a:buAutoNum type="arabicPeriod"/>
            </a:pPr>
            <a:r>
              <a:rPr lang="en-GB"/>
              <a:t>Search for a place</a:t>
            </a:r>
          </a:p>
          <a:p>
            <a:pPr marL="514350" indent="-514350">
              <a:buFont typeface="+mj-lt"/>
              <a:buAutoNum type="arabicPeriod"/>
            </a:pPr>
            <a:r>
              <a:rPr lang="en-GB"/>
              <a:t>Tap directions</a:t>
            </a:r>
          </a:p>
          <a:p>
            <a:pPr marL="514350" indent="-514350">
              <a:buFont typeface="+mj-lt"/>
              <a:buAutoNum type="arabicPeriod"/>
            </a:pPr>
            <a:r>
              <a:rPr lang="en-GB"/>
              <a:t>Choose your mode of transport</a:t>
            </a:r>
          </a:p>
          <a:p>
            <a:pPr marL="514350" indent="-514350">
              <a:buFont typeface="+mj-lt"/>
              <a:buAutoNum type="arabicPeriod"/>
            </a:pPr>
            <a:r>
              <a:rPr lang="en-GB"/>
              <a:t>Explore route options</a:t>
            </a:r>
          </a:p>
          <a:p>
            <a:pPr marL="514350" indent="-514350">
              <a:buFont typeface="+mj-lt"/>
              <a:buAutoNum type="arabicPeriod"/>
            </a:pPr>
            <a:r>
              <a:rPr lang="en-GB"/>
              <a:t>Tap start</a:t>
            </a:r>
          </a:p>
          <a:p>
            <a:pPr marL="514350" indent="-514350">
              <a:buFont typeface="+mj-lt"/>
              <a:buAutoNum type="arabicPeriod"/>
            </a:pPr>
            <a:r>
              <a:rPr lang="en-GB"/>
              <a:t>Follow the instructions</a:t>
            </a:r>
          </a:p>
        </p:txBody>
      </p:sp>
      <p:pic>
        <p:nvPicPr>
          <p:cNvPr id="1028" name="Picture 4">
            <a:extLst>
              <a:ext uri="{FF2B5EF4-FFF2-40B4-BE49-F238E27FC236}">
                <a16:creationId xmlns:a16="http://schemas.microsoft.com/office/drawing/2014/main" id="{C5BB32BE-39B1-EDAD-5E29-83849BACB3AC}"/>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243" b="3243"/>
          <a:stretch/>
        </p:blipFill>
        <p:spPr bwMode="auto">
          <a:xfrm>
            <a:off x="1660621" y="2088657"/>
            <a:ext cx="1810800" cy="3781820"/>
          </a:xfrm>
          <a:prstGeom prst="roundRect">
            <a:avLst>
              <a:gd name="adj" fmla="val 7481"/>
            </a:avLst>
          </a:prstGeom>
          <a:ln w="127000">
            <a:solidFill>
              <a:schemeClr val="accent4"/>
            </a:solidFill>
          </a:ln>
          <a:extLst>
            <a:ext uri="{909E8E84-426E-40DD-AFC4-6F175D3DCCD1}">
              <a14:hiddenFill xmlns:a14="http://schemas.microsoft.com/office/drawing/2010/main">
                <a:solidFill>
                  <a:srgbClr val="FFFFFF"/>
                </a:solidFill>
              </a14:hiddenFill>
            </a:ext>
          </a:extLst>
        </p:spPr>
      </p:pic>
      <p:sp>
        <p:nvSpPr>
          <p:cNvPr id="20" name="Round Same-side Corner of Rectangle 19">
            <a:extLst>
              <a:ext uri="{FF2B5EF4-FFF2-40B4-BE49-F238E27FC236}">
                <a16:creationId xmlns:a16="http://schemas.microsoft.com/office/drawing/2014/main" id="{6181DE1E-FE86-D661-2E14-B4BC2D3A782B}"/>
              </a:ext>
            </a:extLst>
          </p:cNvPr>
          <p:cNvSpPr/>
          <p:nvPr/>
        </p:nvSpPr>
        <p:spPr>
          <a:xfrm>
            <a:off x="1635421" y="2000840"/>
            <a:ext cx="1836000" cy="217925"/>
          </a:xfrm>
          <a:prstGeom prst="round2Same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642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408385" y="460852"/>
            <a:ext cx="8883501" cy="880759"/>
          </a:xfrm>
        </p:spPr>
        <p:txBody>
          <a:bodyPr lIns="91440" tIns="45720" rIns="91440" bIns="45720" anchor="t"/>
          <a:lstStyle/>
          <a:p>
            <a:r>
              <a:rPr lang="en-GB">
                <a:latin typeface="Lloyds Bank Jack Medium"/>
              </a:rPr>
              <a:t>Today you've seen how to:</a:t>
            </a:r>
            <a:endParaRPr lang="en-US"/>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Font typeface="Wingdings" pitchFamily="2" charset="2"/>
              <a:buChar char="ü"/>
            </a:pPr>
            <a:r>
              <a:rPr lang="en-GB"/>
              <a:t>Use online tools to plan your journey</a:t>
            </a:r>
          </a:p>
          <a:p>
            <a:pPr>
              <a:buFont typeface="Wingdings" pitchFamily="2" charset="2"/>
              <a:buChar char="ü"/>
            </a:pPr>
            <a:r>
              <a:rPr lang="en-GB"/>
              <a:t>Book travel tickets online</a:t>
            </a:r>
          </a:p>
          <a:p>
            <a:pPr>
              <a:buFont typeface="Wingdings" pitchFamily="2" charset="2"/>
              <a:buChar char="ü"/>
            </a:pPr>
            <a:r>
              <a:rPr lang="en-GB"/>
              <a:t>Use mobile apps and tools to help when you're out and about</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2" r="162"/>
          <a:stretch>
            <a:fillRect/>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2" r="162"/>
          <a:stretch>
            <a:fillRect/>
          </a:stretch>
        </p:blipFill>
        <p:spPr/>
      </p:pic>
    </p:spTree>
    <p:extLst>
      <p:ext uri="{BB962C8B-B14F-4D97-AF65-F5344CB8AC3E}">
        <p14:creationId xmlns:p14="http://schemas.microsoft.com/office/powerpoint/2010/main" val="137484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6160-CADC-6367-E89C-1969F9465D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AF8472-B1F4-19BE-1F7E-8A12917D1098}"/>
              </a:ext>
            </a:extLst>
          </p:cNvPr>
          <p:cNvSpPr>
            <a:spLocks noGrp="1"/>
          </p:cNvSpPr>
          <p:nvPr>
            <p:ph type="body" sz="quarter" idx="11"/>
          </p:nvPr>
        </p:nvSpPr>
        <p:spPr>
          <a:xfrm>
            <a:off x="941388" y="3304267"/>
            <a:ext cx="5154612" cy="1971862"/>
          </a:xfrm>
        </p:spPr>
        <p:txBody>
          <a:bodyPr/>
          <a:lstStyle/>
          <a:p>
            <a:r>
              <a:rPr lang="en-GB" sz="4800" dirty="0"/>
              <a:t>Post-session survey</a:t>
            </a:r>
          </a:p>
        </p:txBody>
      </p:sp>
      <p:pic>
        <p:nvPicPr>
          <p:cNvPr id="5" name="Picture Placeholder 4">
            <a:extLst>
              <a:ext uri="{FF2B5EF4-FFF2-40B4-BE49-F238E27FC236}">
                <a16:creationId xmlns:a16="http://schemas.microsoft.com/office/drawing/2014/main" id="{4F399F67-8BF6-88D9-61C6-5A483F70ED0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5" r="145"/>
          <a:stretch/>
        </p:blipFill>
        <p:spPr/>
      </p:pic>
    </p:spTree>
    <p:extLst>
      <p:ext uri="{BB962C8B-B14F-4D97-AF65-F5344CB8AC3E}">
        <p14:creationId xmlns:p14="http://schemas.microsoft.com/office/powerpoint/2010/main" val="238182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8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87D8D1-504D-E83F-6676-CA9A61DBB658}"/>
              </a:ext>
            </a:extLst>
          </p:cNvPr>
          <p:cNvSpPr>
            <a:spLocks noGrp="1"/>
          </p:cNvSpPr>
          <p:nvPr>
            <p:ph type="body" sz="quarter" idx="11"/>
          </p:nvPr>
        </p:nvSpPr>
        <p:spPr>
          <a:xfrm>
            <a:off x="941388" y="3304267"/>
            <a:ext cx="5154612" cy="1971862"/>
          </a:xfrm>
        </p:spPr>
        <p:txBody>
          <a:bodyPr/>
          <a:lstStyle/>
          <a:p>
            <a:r>
              <a:rPr lang="en-GB" sz="4800" dirty="0"/>
              <a:t>Pre-session survey</a:t>
            </a:r>
          </a:p>
        </p:txBody>
      </p:sp>
      <p:pic>
        <p:nvPicPr>
          <p:cNvPr id="5" name="Picture Placeholder 4" descr="A qr code on a white background&#10;&#10;Description automatically generated">
            <a:extLst>
              <a:ext uri="{FF2B5EF4-FFF2-40B4-BE49-F238E27FC236}">
                <a16:creationId xmlns:a16="http://schemas.microsoft.com/office/drawing/2014/main" id="{7ABB7A5D-EDE9-2440-1EDA-D0432D714BA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2" r="162"/>
          <a:stretch>
            <a:fillRect/>
          </a:stretch>
        </p:blipFill>
        <p:spPr/>
      </p:pic>
    </p:spTree>
    <p:extLst>
      <p:ext uri="{BB962C8B-B14F-4D97-AF65-F5344CB8AC3E}">
        <p14:creationId xmlns:p14="http://schemas.microsoft.com/office/powerpoint/2010/main" val="1776877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2" r="162"/>
          <a:stretch>
            <a:fillRect/>
          </a:stretch>
        </p:blipFill>
        <p:spPr>
          <a:xfrm>
            <a:off x="7402513" y="2000250"/>
            <a:ext cx="3908425"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168966" y="427457"/>
            <a:ext cx="8883501" cy="880759"/>
          </a:xfrm>
        </p:spPr>
        <p:txBody>
          <a:bodyPr lIns="91440" tIns="45720" rIns="91440" bIns="45720" anchor="t"/>
          <a:lstStyle/>
          <a:p>
            <a:r>
              <a:rPr lang="en-GB">
                <a:latin typeface="Lloyds Bank Jack Medium"/>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Font typeface="Wingdings" pitchFamily="2" charset="2"/>
              <a:buChar char="ü"/>
            </a:pPr>
            <a:r>
              <a:rPr lang="en-GB"/>
              <a:t>Use online tools to plan your journey</a:t>
            </a:r>
          </a:p>
          <a:p>
            <a:pPr>
              <a:buFont typeface="Wingdings" pitchFamily="2" charset="2"/>
              <a:buChar char="ü"/>
            </a:pPr>
            <a:r>
              <a:rPr lang="en-GB"/>
              <a:t>Book travel tickets online</a:t>
            </a:r>
          </a:p>
          <a:p>
            <a:pPr>
              <a:buFont typeface="Wingdings" pitchFamily="2" charset="2"/>
              <a:buChar char="ü"/>
            </a:pPr>
            <a:r>
              <a:rPr lang="en-GB"/>
              <a:t>Use mobile apps and tools to help when you're out and about</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2" r="162"/>
          <a:stretch>
            <a:fillRect/>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C358E5-8F85-B1EC-605E-D6003E52FA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96" b="1796"/>
          <a:stretch>
            <a:fillRect/>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a:t>What online tools can help your travels?</a:t>
            </a:r>
          </a:p>
        </p:txBody>
      </p:sp>
    </p:spTree>
    <p:extLst>
      <p:ext uri="{BB962C8B-B14F-4D97-AF65-F5344CB8AC3E}">
        <p14:creationId xmlns:p14="http://schemas.microsoft.com/office/powerpoint/2010/main" val="319559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6B410C-B685-1453-6460-D9C194E7CFE4}"/>
              </a:ext>
            </a:extLst>
          </p:cNvPr>
          <p:cNvSpPr>
            <a:spLocks noGrp="1"/>
          </p:cNvSpPr>
          <p:nvPr>
            <p:ph type="body" sz="quarter" idx="11"/>
          </p:nvPr>
        </p:nvSpPr>
        <p:spPr/>
        <p:txBody>
          <a:bodyPr/>
          <a:lstStyle/>
          <a:p>
            <a:r>
              <a:rPr lang="en-GB"/>
              <a:t>Some examples</a:t>
            </a:r>
          </a:p>
        </p:txBody>
      </p:sp>
      <p:sp>
        <p:nvSpPr>
          <p:cNvPr id="2" name="Rectangle 1">
            <a:extLst>
              <a:ext uri="{FF2B5EF4-FFF2-40B4-BE49-F238E27FC236}">
                <a16:creationId xmlns:a16="http://schemas.microsoft.com/office/drawing/2014/main" id="{CA10D164-91BD-4E28-CDF8-53D4D2A8D2D7}"/>
              </a:ext>
            </a:extLst>
          </p:cNvPr>
          <p:cNvSpPr>
            <a:spLocks noChangeAspect="1"/>
          </p:cNvSpPr>
          <p:nvPr/>
        </p:nvSpPr>
        <p:spPr>
          <a:xfrm>
            <a:off x="1241649" y="2285839"/>
            <a:ext cx="1260000" cy="126000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 name="Rectangle 3">
            <a:extLst>
              <a:ext uri="{FF2B5EF4-FFF2-40B4-BE49-F238E27FC236}">
                <a16:creationId xmlns:a16="http://schemas.microsoft.com/office/drawing/2014/main" id="{432FB899-83AE-9252-3592-071861A9BCD9}"/>
              </a:ext>
            </a:extLst>
          </p:cNvPr>
          <p:cNvSpPr>
            <a:spLocks noChangeAspect="1"/>
          </p:cNvSpPr>
          <p:nvPr/>
        </p:nvSpPr>
        <p:spPr>
          <a:xfrm>
            <a:off x="5151401" y="2460783"/>
            <a:ext cx="900000" cy="900000"/>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Rectangle 5">
            <a:extLst>
              <a:ext uri="{FF2B5EF4-FFF2-40B4-BE49-F238E27FC236}">
                <a16:creationId xmlns:a16="http://schemas.microsoft.com/office/drawing/2014/main" id="{4E11A835-447B-4B4F-FBB7-41FD77A9F180}"/>
              </a:ext>
            </a:extLst>
          </p:cNvPr>
          <p:cNvSpPr>
            <a:spLocks noChangeAspect="1"/>
          </p:cNvSpPr>
          <p:nvPr/>
        </p:nvSpPr>
        <p:spPr>
          <a:xfrm>
            <a:off x="9039175" y="2350791"/>
            <a:ext cx="1260000" cy="1260000"/>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 name="Rectangle 6">
            <a:extLst>
              <a:ext uri="{FF2B5EF4-FFF2-40B4-BE49-F238E27FC236}">
                <a16:creationId xmlns:a16="http://schemas.microsoft.com/office/drawing/2014/main" id="{B6C8407C-82C4-49E2-33EE-968CD5D54F4B}"/>
              </a:ext>
            </a:extLst>
          </p:cNvPr>
          <p:cNvSpPr>
            <a:spLocks noChangeAspect="1"/>
          </p:cNvSpPr>
          <p:nvPr/>
        </p:nvSpPr>
        <p:spPr>
          <a:xfrm>
            <a:off x="1173580" y="4737827"/>
            <a:ext cx="1260000" cy="1260000"/>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Rectangle 7">
            <a:extLst>
              <a:ext uri="{FF2B5EF4-FFF2-40B4-BE49-F238E27FC236}">
                <a16:creationId xmlns:a16="http://schemas.microsoft.com/office/drawing/2014/main" id="{8471504F-F866-367B-4483-6C2F5752BA09}"/>
              </a:ext>
            </a:extLst>
          </p:cNvPr>
          <p:cNvSpPr>
            <a:spLocks noChangeAspect="1"/>
          </p:cNvSpPr>
          <p:nvPr/>
        </p:nvSpPr>
        <p:spPr>
          <a:xfrm>
            <a:off x="5106377" y="4737827"/>
            <a:ext cx="1260000" cy="1260000"/>
          </a:xfrm>
          <a:prstGeom prst="rect">
            <a:avLst/>
          </a:prstGeom>
          <a:blipFill>
            <a:blip r:embed="rId11">
              <a:extLs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Rectangle 8">
            <a:extLst>
              <a:ext uri="{FF2B5EF4-FFF2-40B4-BE49-F238E27FC236}">
                <a16:creationId xmlns:a16="http://schemas.microsoft.com/office/drawing/2014/main" id="{7D00F6FC-99E0-2383-0686-AE0A4CD5E8D9}"/>
              </a:ext>
            </a:extLst>
          </p:cNvPr>
          <p:cNvSpPr>
            <a:spLocks noChangeAspect="1"/>
          </p:cNvSpPr>
          <p:nvPr/>
        </p:nvSpPr>
        <p:spPr>
          <a:xfrm>
            <a:off x="9039175" y="4750259"/>
            <a:ext cx="1260000" cy="1260000"/>
          </a:xfrm>
          <a:prstGeom prst="rect">
            <a:avLst/>
          </a:prstGeom>
          <a:blipFill>
            <a:blip r:embed="rId13">
              <a:extLst>
                <a:ext uri="{96DAC541-7B7A-43D3-8B79-37D633B846F1}">
                  <asvg:svgBlip xmlns:asvg="http://schemas.microsoft.com/office/drawing/2016/SVG/main" r:embed="rId1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TextBox 11">
            <a:extLst>
              <a:ext uri="{FF2B5EF4-FFF2-40B4-BE49-F238E27FC236}">
                <a16:creationId xmlns:a16="http://schemas.microsoft.com/office/drawing/2014/main" id="{C85964A6-8A8D-F85E-4C72-13E0AAF44D4D}"/>
              </a:ext>
            </a:extLst>
          </p:cNvPr>
          <p:cNvSpPr txBox="1"/>
          <p:nvPr/>
        </p:nvSpPr>
        <p:spPr>
          <a:xfrm>
            <a:off x="1095708" y="3500689"/>
            <a:ext cx="1557421" cy="6229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Flights</a:t>
            </a:r>
            <a:endParaRPr lang="en-US" sz="2800" b="0" i="0" kern="1200">
              <a:solidFill>
                <a:schemeClr val="accent1"/>
              </a:solidFill>
              <a:latin typeface="Lloyds Bank Jack Medium" panose="02000503040000020004" pitchFamily="2" charset="77"/>
            </a:endParaRPr>
          </a:p>
        </p:txBody>
      </p:sp>
      <p:sp>
        <p:nvSpPr>
          <p:cNvPr id="14" name="Rectangle 13">
            <a:extLst>
              <a:ext uri="{FF2B5EF4-FFF2-40B4-BE49-F238E27FC236}">
                <a16:creationId xmlns:a16="http://schemas.microsoft.com/office/drawing/2014/main" id="{BFE9229F-9A84-11D1-256C-6E72AE482E24}"/>
              </a:ext>
            </a:extLst>
          </p:cNvPr>
          <p:cNvSpPr/>
          <p:nvPr/>
        </p:nvSpPr>
        <p:spPr>
          <a:xfrm>
            <a:off x="5119288" y="3363263"/>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5" name="TextBox 14">
            <a:extLst>
              <a:ext uri="{FF2B5EF4-FFF2-40B4-BE49-F238E27FC236}">
                <a16:creationId xmlns:a16="http://schemas.microsoft.com/office/drawing/2014/main" id="{54FE5E4A-9017-434B-9C33-D223531FEA6D}"/>
              </a:ext>
            </a:extLst>
          </p:cNvPr>
          <p:cNvSpPr txBox="1"/>
          <p:nvPr/>
        </p:nvSpPr>
        <p:spPr>
          <a:xfrm>
            <a:off x="4176665" y="3452173"/>
            <a:ext cx="279239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Bus / train / tram</a:t>
            </a:r>
            <a:endParaRPr lang="en-US" sz="2800" b="0" i="0" kern="1200">
              <a:solidFill>
                <a:schemeClr val="accent1"/>
              </a:solidFill>
              <a:latin typeface="Lloyds Bank Jack Medium" panose="02000503040000020004" pitchFamily="2" charset="77"/>
            </a:endParaRPr>
          </a:p>
        </p:txBody>
      </p:sp>
      <p:sp>
        <p:nvSpPr>
          <p:cNvPr id="18" name="TextBox 17">
            <a:extLst>
              <a:ext uri="{FF2B5EF4-FFF2-40B4-BE49-F238E27FC236}">
                <a16:creationId xmlns:a16="http://schemas.microsoft.com/office/drawing/2014/main" id="{A463D2AE-95BC-403A-AC45-C16D1B3FBA84}"/>
              </a:ext>
            </a:extLst>
          </p:cNvPr>
          <p:cNvSpPr txBox="1"/>
          <p:nvPr/>
        </p:nvSpPr>
        <p:spPr>
          <a:xfrm>
            <a:off x="8492600" y="3452173"/>
            <a:ext cx="235677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Passes / tickets</a:t>
            </a:r>
            <a:endParaRPr lang="en-US" sz="2800" b="0" i="0" kern="1200">
              <a:solidFill>
                <a:schemeClr val="accent1"/>
              </a:solidFill>
              <a:latin typeface="Lloyds Bank Jack Medium" panose="02000503040000020004" pitchFamily="2" charset="77"/>
            </a:endParaRPr>
          </a:p>
        </p:txBody>
      </p:sp>
      <p:sp>
        <p:nvSpPr>
          <p:cNvPr id="20" name="Rectangle 19">
            <a:extLst>
              <a:ext uri="{FF2B5EF4-FFF2-40B4-BE49-F238E27FC236}">
                <a16:creationId xmlns:a16="http://schemas.microsoft.com/office/drawing/2014/main" id="{9B059063-83BB-6627-C1E4-7E7C021F5821}"/>
              </a:ext>
            </a:extLst>
          </p:cNvPr>
          <p:cNvSpPr/>
          <p:nvPr/>
        </p:nvSpPr>
        <p:spPr>
          <a:xfrm>
            <a:off x="278444" y="5922735"/>
            <a:ext cx="31919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E460AAED-2A63-6964-ADDE-C4DEE81C5BB7}"/>
              </a:ext>
            </a:extLst>
          </p:cNvPr>
          <p:cNvSpPr txBox="1"/>
          <p:nvPr/>
        </p:nvSpPr>
        <p:spPr>
          <a:xfrm>
            <a:off x="1040074" y="5927696"/>
            <a:ext cx="1557421"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Insurance</a:t>
            </a:r>
            <a:endParaRPr lang="en-US" sz="2800" b="0" i="0" kern="1200">
              <a:solidFill>
                <a:schemeClr val="accent1"/>
              </a:solidFill>
              <a:latin typeface="Lloyds Bank Jack Medium" panose="02000503040000020004" pitchFamily="2" charset="77"/>
            </a:endParaRPr>
          </a:p>
        </p:txBody>
      </p:sp>
      <p:sp>
        <p:nvSpPr>
          <p:cNvPr id="26" name="Rectangle 25">
            <a:extLst>
              <a:ext uri="{FF2B5EF4-FFF2-40B4-BE49-F238E27FC236}">
                <a16:creationId xmlns:a16="http://schemas.microsoft.com/office/drawing/2014/main" id="{4C593C1F-C27D-6EDF-F91F-4A7164B314AC}"/>
              </a:ext>
            </a:extLst>
          </p:cNvPr>
          <p:cNvSpPr/>
          <p:nvPr/>
        </p:nvSpPr>
        <p:spPr>
          <a:xfrm>
            <a:off x="3770482" y="5922735"/>
            <a:ext cx="1348806"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7" name="TextBox 26">
            <a:extLst>
              <a:ext uri="{FF2B5EF4-FFF2-40B4-BE49-F238E27FC236}">
                <a16:creationId xmlns:a16="http://schemas.microsoft.com/office/drawing/2014/main" id="{95B4BCB6-997A-B9CA-947B-7FE27849B374}"/>
              </a:ext>
            </a:extLst>
          </p:cNvPr>
          <p:cNvSpPr txBox="1"/>
          <p:nvPr/>
        </p:nvSpPr>
        <p:spPr>
          <a:xfrm>
            <a:off x="5122637"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Location</a:t>
            </a:r>
            <a:endParaRPr lang="en-US" sz="2800" b="0" i="0" kern="1200">
              <a:solidFill>
                <a:schemeClr val="accent1"/>
              </a:solidFill>
              <a:latin typeface="Lloyds Bank Jack Medium" panose="02000503040000020004" pitchFamily="2" charset="77"/>
            </a:endParaRPr>
          </a:p>
        </p:txBody>
      </p:sp>
      <p:sp>
        <p:nvSpPr>
          <p:cNvPr id="29" name="Rectangle 28">
            <a:extLst>
              <a:ext uri="{FF2B5EF4-FFF2-40B4-BE49-F238E27FC236}">
                <a16:creationId xmlns:a16="http://schemas.microsoft.com/office/drawing/2014/main" id="{502B044C-C3A7-B977-7DE1-8C80497AD943}"/>
              </a:ext>
            </a:extLst>
          </p:cNvPr>
          <p:cNvSpPr/>
          <p:nvPr/>
        </p:nvSpPr>
        <p:spPr>
          <a:xfrm>
            <a:off x="7465261" y="58113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0" name="TextBox 29">
            <a:extLst>
              <a:ext uri="{FF2B5EF4-FFF2-40B4-BE49-F238E27FC236}">
                <a16:creationId xmlns:a16="http://schemas.microsoft.com/office/drawing/2014/main" id="{6E53A32F-F1AE-0E29-1CF7-FEF9A7FF3295}"/>
              </a:ext>
            </a:extLst>
          </p:cNvPr>
          <p:cNvSpPr txBox="1"/>
          <p:nvPr/>
        </p:nvSpPr>
        <p:spPr>
          <a:xfrm>
            <a:off x="8996586"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0" i="0" kern="1200">
                <a:solidFill>
                  <a:schemeClr val="accent1"/>
                </a:solidFill>
                <a:latin typeface="Lloyds Bank Jack Medium" panose="02000503040000020004" pitchFamily="2" charset="77"/>
              </a:rPr>
              <a:t>Parking</a:t>
            </a:r>
            <a:endParaRPr lang="en-US" sz="2800" b="0" i="0" kern="1200">
              <a:solidFill>
                <a:schemeClr val="accent1"/>
              </a:solidFill>
              <a:latin typeface="Lloyds Bank Jack Medium" panose="02000503040000020004" pitchFamily="2" charset="77"/>
            </a:endParaRPr>
          </a:p>
        </p:txBody>
      </p:sp>
    </p:spTree>
    <p:extLst>
      <p:ext uri="{BB962C8B-B14F-4D97-AF65-F5344CB8AC3E}">
        <p14:creationId xmlns:p14="http://schemas.microsoft.com/office/powerpoint/2010/main" val="314100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C3D625-B9DD-5EE4-133C-5B6E2A6B9F82}"/>
              </a:ext>
            </a:extLst>
          </p:cNvPr>
          <p:cNvSpPr>
            <a:spLocks noGrp="1"/>
          </p:cNvSpPr>
          <p:nvPr>
            <p:ph type="body" sz="quarter" idx="11"/>
          </p:nvPr>
        </p:nvSpPr>
        <p:spPr/>
        <p:txBody>
          <a:bodyPr/>
          <a:lstStyle/>
          <a:p>
            <a:r>
              <a:rPr lang="en-GB"/>
              <a:t>Using online tools to plan your travel</a:t>
            </a:r>
          </a:p>
        </p:txBody>
      </p:sp>
      <p:graphicFrame>
        <p:nvGraphicFramePr>
          <p:cNvPr id="9" name="Text Placeholder 6">
            <a:extLst>
              <a:ext uri="{FF2B5EF4-FFF2-40B4-BE49-F238E27FC236}">
                <a16:creationId xmlns:a16="http://schemas.microsoft.com/office/drawing/2014/main" id="{BD53436A-1531-D303-38C3-0830591D6180}"/>
              </a:ext>
            </a:extLst>
          </p:cNvPr>
          <p:cNvGraphicFramePr/>
          <p:nvPr/>
        </p:nvGraphicFramePr>
        <p:xfrm>
          <a:off x="741760" y="2000838"/>
          <a:ext cx="10708480" cy="392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57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AF6221-9B48-B70C-C967-59AA58E6FD4A}"/>
              </a:ext>
            </a:extLst>
          </p:cNvPr>
          <p:cNvSpPr>
            <a:spLocks noGrp="1"/>
          </p:cNvSpPr>
          <p:nvPr>
            <p:ph type="body" sz="quarter" idx="11"/>
          </p:nvPr>
        </p:nvSpPr>
        <p:spPr/>
        <p:txBody>
          <a:bodyPr/>
          <a:lstStyle/>
          <a:p>
            <a:r>
              <a:rPr lang="en-GB"/>
              <a:t>Booking travel online</a:t>
            </a:r>
          </a:p>
        </p:txBody>
      </p:sp>
      <p:pic>
        <p:nvPicPr>
          <p:cNvPr id="11" name="Graphic 10">
            <a:extLst>
              <a:ext uri="{FF2B5EF4-FFF2-40B4-BE49-F238E27FC236}">
                <a16:creationId xmlns:a16="http://schemas.microsoft.com/office/drawing/2014/main" id="{15F747B8-293A-A701-9AC4-0D15D4112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263" y="2531194"/>
            <a:ext cx="1335600" cy="1335600"/>
          </a:xfrm>
          <a:prstGeom prst="rect">
            <a:avLst/>
          </a:prstGeom>
        </p:spPr>
      </p:pic>
      <p:pic>
        <p:nvPicPr>
          <p:cNvPr id="13" name="Graphic 12">
            <a:extLst>
              <a:ext uri="{FF2B5EF4-FFF2-40B4-BE49-F238E27FC236}">
                <a16:creationId xmlns:a16="http://schemas.microsoft.com/office/drawing/2014/main" id="{88A77391-9BF1-0617-D257-D0144A6AA6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0583" y="2531194"/>
            <a:ext cx="1335600" cy="1335600"/>
          </a:xfrm>
          <a:prstGeom prst="rect">
            <a:avLst/>
          </a:prstGeom>
        </p:spPr>
      </p:pic>
      <p:pic>
        <p:nvPicPr>
          <p:cNvPr id="15" name="Graphic 14">
            <a:extLst>
              <a:ext uri="{FF2B5EF4-FFF2-40B4-BE49-F238E27FC236}">
                <a16:creationId xmlns:a16="http://schemas.microsoft.com/office/drawing/2014/main" id="{E6D65BE9-C429-8872-A9DA-610EE1B997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4743" y="2531194"/>
            <a:ext cx="1335600" cy="1335600"/>
          </a:xfrm>
          <a:prstGeom prst="rect">
            <a:avLst/>
          </a:prstGeom>
        </p:spPr>
      </p:pic>
      <p:pic>
        <p:nvPicPr>
          <p:cNvPr id="17" name="Graphic 16">
            <a:extLst>
              <a:ext uri="{FF2B5EF4-FFF2-40B4-BE49-F238E27FC236}">
                <a16:creationId xmlns:a16="http://schemas.microsoft.com/office/drawing/2014/main" id="{2459AB32-EB23-19FF-CA4B-D9006E8553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3063" y="2531194"/>
            <a:ext cx="1335600" cy="1335600"/>
          </a:xfrm>
          <a:prstGeom prst="rect">
            <a:avLst/>
          </a:prstGeom>
        </p:spPr>
      </p:pic>
      <p:pic>
        <p:nvPicPr>
          <p:cNvPr id="21" name="Graphic 20">
            <a:extLst>
              <a:ext uri="{FF2B5EF4-FFF2-40B4-BE49-F238E27FC236}">
                <a16:creationId xmlns:a16="http://schemas.microsoft.com/office/drawing/2014/main" id="{8941CA34-EC0A-9300-ED57-8FE7AD093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38903" y="2531194"/>
            <a:ext cx="1335600" cy="1335600"/>
          </a:xfrm>
          <a:prstGeom prst="rect">
            <a:avLst/>
          </a:prstGeom>
        </p:spPr>
      </p:pic>
      <p:pic>
        <p:nvPicPr>
          <p:cNvPr id="25" name="Graphic 24">
            <a:extLst>
              <a:ext uri="{FF2B5EF4-FFF2-40B4-BE49-F238E27FC236}">
                <a16:creationId xmlns:a16="http://schemas.microsoft.com/office/drawing/2014/main" id="{574055C7-344C-0D75-FFFB-BAC15F766F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16423" y="2531194"/>
            <a:ext cx="1335600" cy="1335600"/>
          </a:xfrm>
          <a:prstGeom prst="rect">
            <a:avLst/>
          </a:prstGeom>
        </p:spPr>
      </p:pic>
      <p:sp>
        <p:nvSpPr>
          <p:cNvPr id="2" name="Arrow: Right 1">
            <a:extLst>
              <a:ext uri="{FF2B5EF4-FFF2-40B4-BE49-F238E27FC236}">
                <a16:creationId xmlns:a16="http://schemas.microsoft.com/office/drawing/2014/main" id="{2ACFB669-CB24-D94A-79EC-765E0605F3BF}"/>
              </a:ext>
            </a:extLst>
          </p:cNvPr>
          <p:cNvSpPr/>
          <p:nvPr/>
        </p:nvSpPr>
        <p:spPr>
          <a:xfrm>
            <a:off x="2062839" y="3902926"/>
            <a:ext cx="432000" cy="253218"/>
          </a:xfrm>
          <a:prstGeom prst="rightArrow">
            <a:avLst/>
          </a:prstGeom>
          <a:solidFill>
            <a:srgbClr val="649C00"/>
          </a:solidFill>
          <a:ln w="12700" cap="flat" cmpd="sng" algn="ctr">
            <a:solidFill>
              <a:srgbClr val="649C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3" name="Arrow: Right 2">
            <a:extLst>
              <a:ext uri="{FF2B5EF4-FFF2-40B4-BE49-F238E27FC236}">
                <a16:creationId xmlns:a16="http://schemas.microsoft.com/office/drawing/2014/main" id="{A815FE26-77DE-A709-A5F0-14BF49C8A1C8}"/>
              </a:ext>
            </a:extLst>
          </p:cNvPr>
          <p:cNvSpPr/>
          <p:nvPr/>
        </p:nvSpPr>
        <p:spPr>
          <a:xfrm>
            <a:off x="4005150" y="3902926"/>
            <a:ext cx="432000" cy="253218"/>
          </a:xfrm>
          <a:prstGeom prst="rightArrow">
            <a:avLst/>
          </a:prstGeom>
          <a:solidFill>
            <a:srgbClr val="649C00"/>
          </a:solidFill>
          <a:ln w="12700" cap="flat" cmpd="sng" algn="ctr">
            <a:solidFill>
              <a:srgbClr val="649C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5" name="Arrow: Right 4">
            <a:extLst>
              <a:ext uri="{FF2B5EF4-FFF2-40B4-BE49-F238E27FC236}">
                <a16:creationId xmlns:a16="http://schemas.microsoft.com/office/drawing/2014/main" id="{9E61DCBB-4E58-30B3-D4FB-323684A98B1C}"/>
              </a:ext>
            </a:extLst>
          </p:cNvPr>
          <p:cNvSpPr/>
          <p:nvPr/>
        </p:nvSpPr>
        <p:spPr>
          <a:xfrm>
            <a:off x="5853681" y="3902926"/>
            <a:ext cx="432000" cy="253218"/>
          </a:xfrm>
          <a:prstGeom prst="rightArrow">
            <a:avLst/>
          </a:prstGeom>
          <a:solidFill>
            <a:srgbClr val="649C00"/>
          </a:solidFill>
          <a:ln w="12700" cap="flat" cmpd="sng" algn="ctr">
            <a:solidFill>
              <a:srgbClr val="649C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6" name="Arrow: Right 5">
            <a:extLst>
              <a:ext uri="{FF2B5EF4-FFF2-40B4-BE49-F238E27FC236}">
                <a16:creationId xmlns:a16="http://schemas.microsoft.com/office/drawing/2014/main" id="{53458C1D-9F69-984C-F67F-C7D27A04786E}"/>
              </a:ext>
            </a:extLst>
          </p:cNvPr>
          <p:cNvSpPr/>
          <p:nvPr/>
        </p:nvSpPr>
        <p:spPr>
          <a:xfrm>
            <a:off x="7801628" y="3902926"/>
            <a:ext cx="432000" cy="253218"/>
          </a:xfrm>
          <a:prstGeom prst="rightArrow">
            <a:avLst/>
          </a:prstGeom>
          <a:solidFill>
            <a:srgbClr val="649C00"/>
          </a:solidFill>
          <a:ln w="12700" cap="flat" cmpd="sng" algn="ctr">
            <a:solidFill>
              <a:srgbClr val="649C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7" name="Arrow: Right 6">
            <a:extLst>
              <a:ext uri="{FF2B5EF4-FFF2-40B4-BE49-F238E27FC236}">
                <a16:creationId xmlns:a16="http://schemas.microsoft.com/office/drawing/2014/main" id="{1D86EE4B-7876-45EB-CA81-B5BFF8698CC4}"/>
              </a:ext>
            </a:extLst>
          </p:cNvPr>
          <p:cNvSpPr/>
          <p:nvPr/>
        </p:nvSpPr>
        <p:spPr>
          <a:xfrm>
            <a:off x="9672666" y="3902926"/>
            <a:ext cx="432000" cy="253218"/>
          </a:xfrm>
          <a:prstGeom prst="rightArrow">
            <a:avLst/>
          </a:prstGeom>
          <a:solidFill>
            <a:srgbClr val="649C00"/>
          </a:solidFill>
          <a:ln w="12700" cap="flat" cmpd="sng" algn="ctr">
            <a:solidFill>
              <a:srgbClr val="649C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10" name="TextBox 7">
            <a:extLst>
              <a:ext uri="{FF2B5EF4-FFF2-40B4-BE49-F238E27FC236}">
                <a16:creationId xmlns:a16="http://schemas.microsoft.com/office/drawing/2014/main" id="{70D0BAB1-4E2B-1B9A-357F-E576931558C1}"/>
              </a:ext>
            </a:extLst>
          </p:cNvPr>
          <p:cNvSpPr txBox="1"/>
          <p:nvPr/>
        </p:nvSpPr>
        <p:spPr>
          <a:xfrm>
            <a:off x="787676"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b="1">
                <a:solidFill>
                  <a:srgbClr val="024731"/>
                </a:solidFill>
              </a:rPr>
              <a:t>Search</a:t>
            </a:r>
          </a:p>
        </p:txBody>
      </p:sp>
      <p:sp>
        <p:nvSpPr>
          <p:cNvPr id="12" name="TextBox 8">
            <a:extLst>
              <a:ext uri="{FF2B5EF4-FFF2-40B4-BE49-F238E27FC236}">
                <a16:creationId xmlns:a16="http://schemas.microsoft.com/office/drawing/2014/main" id="{AD4B3B2A-F22F-F5C5-0516-A8CB57C59D76}"/>
              </a:ext>
            </a:extLst>
          </p:cNvPr>
          <p:cNvSpPr txBox="1"/>
          <p:nvPr/>
        </p:nvSpPr>
        <p:spPr>
          <a:xfrm>
            <a:off x="2610023" y="3783384"/>
            <a:ext cx="1335513"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b="1">
                <a:solidFill>
                  <a:srgbClr val="024731"/>
                </a:solidFill>
              </a:rPr>
              <a:t>Compare</a:t>
            </a:r>
          </a:p>
        </p:txBody>
      </p:sp>
      <p:sp>
        <p:nvSpPr>
          <p:cNvPr id="14" name="TextBox 9">
            <a:extLst>
              <a:ext uri="{FF2B5EF4-FFF2-40B4-BE49-F238E27FC236}">
                <a16:creationId xmlns:a16="http://schemas.microsoft.com/office/drawing/2014/main" id="{C54CFA38-8B1F-DA76-D69B-12D846688E98}"/>
              </a:ext>
            </a:extLst>
          </p:cNvPr>
          <p:cNvSpPr txBox="1"/>
          <p:nvPr/>
        </p:nvSpPr>
        <p:spPr>
          <a:xfrm>
            <a:off x="4684979"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r>
              <a:rPr lang="en-GB" sz="2400" b="1">
                <a:solidFill>
                  <a:srgbClr val="024731"/>
                </a:solidFill>
              </a:rPr>
              <a:t>Select</a:t>
            </a:r>
          </a:p>
        </p:txBody>
      </p:sp>
      <p:sp>
        <p:nvSpPr>
          <p:cNvPr id="16" name="TextBox 10">
            <a:extLst>
              <a:ext uri="{FF2B5EF4-FFF2-40B4-BE49-F238E27FC236}">
                <a16:creationId xmlns:a16="http://schemas.microsoft.com/office/drawing/2014/main" id="{E4A94DAE-7A2C-2D19-8D20-35C506A7C9EB}"/>
              </a:ext>
            </a:extLst>
          </p:cNvPr>
          <p:cNvSpPr txBox="1"/>
          <p:nvPr/>
        </p:nvSpPr>
        <p:spPr>
          <a:xfrm>
            <a:off x="6226910" y="3783384"/>
            <a:ext cx="1546585" cy="1200329"/>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b="1">
                <a:solidFill>
                  <a:srgbClr val="024731"/>
                </a:solidFill>
              </a:rPr>
              <a:t>Details and payment</a:t>
            </a:r>
          </a:p>
        </p:txBody>
      </p:sp>
      <p:sp>
        <p:nvSpPr>
          <p:cNvPr id="18" name="TextBox 11">
            <a:extLst>
              <a:ext uri="{FF2B5EF4-FFF2-40B4-BE49-F238E27FC236}">
                <a16:creationId xmlns:a16="http://schemas.microsoft.com/office/drawing/2014/main" id="{85F4BB9C-A47D-6486-7FA6-8C9D5FA03A4D}"/>
              </a:ext>
            </a:extLst>
          </p:cNvPr>
          <p:cNvSpPr txBox="1"/>
          <p:nvPr/>
        </p:nvSpPr>
        <p:spPr>
          <a:xfrm>
            <a:off x="8362098"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b="1">
                <a:solidFill>
                  <a:srgbClr val="024731"/>
                </a:solidFill>
              </a:rPr>
              <a:t>Confirm</a:t>
            </a:r>
          </a:p>
        </p:txBody>
      </p:sp>
      <p:sp>
        <p:nvSpPr>
          <p:cNvPr id="19" name="TextBox 12">
            <a:extLst>
              <a:ext uri="{FF2B5EF4-FFF2-40B4-BE49-F238E27FC236}">
                <a16:creationId xmlns:a16="http://schemas.microsoft.com/office/drawing/2014/main" id="{FDEBC93F-3142-1075-F131-6BF88C4F0DE9}"/>
              </a:ext>
            </a:extLst>
          </p:cNvPr>
          <p:cNvSpPr txBox="1"/>
          <p:nvPr/>
        </p:nvSpPr>
        <p:spPr>
          <a:xfrm>
            <a:off x="10135675" y="3783384"/>
            <a:ext cx="1335599"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b="1">
                <a:solidFill>
                  <a:srgbClr val="024731"/>
                </a:solidFill>
              </a:rPr>
              <a:t>Manage</a:t>
            </a:r>
          </a:p>
        </p:txBody>
      </p:sp>
    </p:spTree>
    <p:extLst>
      <p:ext uri="{BB962C8B-B14F-4D97-AF65-F5344CB8AC3E}">
        <p14:creationId xmlns:p14="http://schemas.microsoft.com/office/powerpoint/2010/main" val="143933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a:lstStyle/>
          <a:p>
            <a:r>
              <a:rPr lang="en-GB"/>
              <a:t>Using online tools to help while you’re travelling</a:t>
            </a:r>
          </a:p>
        </p:txBody>
      </p:sp>
      <p:sp>
        <p:nvSpPr>
          <p:cNvPr id="4" name="Text Placeholder 3">
            <a:extLst>
              <a:ext uri="{FF2B5EF4-FFF2-40B4-BE49-F238E27FC236}">
                <a16:creationId xmlns:a16="http://schemas.microsoft.com/office/drawing/2014/main" id="{89B090E1-0540-C199-F552-2E5EA80C7007}"/>
              </a:ext>
            </a:extLst>
          </p:cNvPr>
          <p:cNvSpPr>
            <a:spLocks noGrp="1"/>
          </p:cNvSpPr>
          <p:nvPr>
            <p:ph type="body" sz="quarter" idx="12"/>
          </p:nvPr>
        </p:nvSpPr>
        <p:spPr/>
        <p:txBody>
          <a:bodyPr/>
          <a:lstStyle/>
          <a:p>
            <a:pPr marL="457200" indent="-457200">
              <a:buFont typeface="Arial" panose="020B0604020202020204" pitchFamily="34" charset="0"/>
              <a:buChar char="•"/>
            </a:pPr>
            <a:r>
              <a:rPr lang="en-GB"/>
              <a:t>Journey planning and navigation</a:t>
            </a:r>
          </a:p>
          <a:p>
            <a:pPr marL="457200" indent="-457200">
              <a:buFont typeface="Arial" panose="020B0604020202020204" pitchFamily="34" charset="0"/>
              <a:buChar char="•"/>
            </a:pPr>
            <a:r>
              <a:rPr lang="en-GB"/>
              <a:t>Public transport info</a:t>
            </a:r>
          </a:p>
          <a:p>
            <a:pPr marL="457200" indent="-457200">
              <a:buFont typeface="Arial" panose="020B0604020202020204" pitchFamily="34" charset="0"/>
              <a:buChar char="•"/>
            </a:pPr>
            <a:r>
              <a:rPr lang="en-GB"/>
              <a:t>Taxi apps</a:t>
            </a:r>
          </a:p>
          <a:p>
            <a:pPr marL="457200" indent="-457200">
              <a:buFont typeface="Arial" panose="020B0604020202020204" pitchFamily="34" charset="0"/>
              <a:buChar char="•"/>
            </a:pPr>
            <a:r>
              <a:rPr lang="en-GB"/>
              <a:t>Maps and location sites</a:t>
            </a:r>
          </a:p>
          <a:p>
            <a:pPr marL="457200" indent="-457200">
              <a:buFont typeface="Arial" panose="020B0604020202020204" pitchFamily="34" charset="0"/>
              <a:buChar char="•"/>
            </a:pPr>
            <a:r>
              <a:rPr lang="en-GB"/>
              <a:t>Parking apps</a:t>
            </a:r>
          </a:p>
        </p:txBody>
      </p:sp>
      <p:pic>
        <p:nvPicPr>
          <p:cNvPr id="5" name="Picture Placeholder 4">
            <a:extLst>
              <a:ext uri="{FF2B5EF4-FFF2-40B4-BE49-F238E27FC236}">
                <a16:creationId xmlns:a16="http://schemas.microsoft.com/office/drawing/2014/main" id="{EBEA96E9-7133-F52B-08FA-EDDF3C41836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2" r="142"/>
          <a:stretch>
            <a:fillRect/>
          </a:stretch>
        </p:blipFill>
        <p:spPr/>
      </p:pic>
    </p:spTree>
    <p:extLst>
      <p:ext uri="{BB962C8B-B14F-4D97-AF65-F5344CB8AC3E}">
        <p14:creationId xmlns:p14="http://schemas.microsoft.com/office/powerpoint/2010/main" val="744994948"/>
      </p:ext>
    </p:extLst>
  </p:cSld>
  <p:clrMapOvr>
    <a:masterClrMapping/>
  </p:clrMapOvr>
</p:sld>
</file>

<file path=ppt/theme/theme1.xml><?xml version="1.0" encoding="utf-8"?>
<a:theme xmlns:a="http://schemas.openxmlformats.org/drawingml/2006/main" name="Custom Design">
  <a:themeElements>
    <a:clrScheme name="LBA">
      <a:dk1>
        <a:srgbClr val="323233"/>
      </a:dk1>
      <a:lt1>
        <a:srgbClr val="FFFFFF"/>
      </a:lt1>
      <a:dk2>
        <a:srgbClr val="505050"/>
      </a:dk2>
      <a:lt2>
        <a:srgbClr val="F1F1F1"/>
      </a:lt2>
      <a:accent1>
        <a:srgbClr val="024730"/>
      </a:accent1>
      <a:accent2>
        <a:srgbClr val="00694D"/>
      </a:accent2>
      <a:accent3>
        <a:srgbClr val="649C00"/>
      </a:accent3>
      <a:accent4>
        <a:srgbClr val="77BA00"/>
      </a:accent4>
      <a:accent5>
        <a:srgbClr val="2078B0"/>
      </a:accent5>
      <a:accent6>
        <a:srgbClr val="025C69"/>
      </a:accent6>
      <a:hlink>
        <a:srgbClr val="0C5595"/>
      </a:hlink>
      <a:folHlink>
        <a:srgbClr val="4814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96b18e-8234-4d94-91b1-3ed3998a7eb5">
      <Terms xmlns="http://schemas.microsoft.com/office/infopath/2007/PartnerControls"/>
    </lcf76f155ced4ddcb4097134ff3c332f>
    <TaxCatchAll xmlns="a26ea033-2852-474a-8cc8-30d2b3b4aa0f" xsi:nil="true"/>
    <SharedWithUsers xmlns="a26ea033-2852-474a-8cc8-30d2b3b4aa0f">
      <UserInfo>
        <DisplayName>Williams, Nicola ((Group Customer Inclusion))</DisplayName>
        <AccountId>20</AccountId>
        <AccountType/>
      </UserInfo>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B41D776-5206-40EC-828D-6A86C2E090FE}">
  <ds:schemaRefs>
    <ds:schemaRef ds:uri="http://schemas.microsoft.com/sharepoint/v3/contenttype/forms"/>
  </ds:schemaRefs>
</ds:datastoreItem>
</file>

<file path=customXml/itemProps2.xml><?xml version="1.0" encoding="utf-8"?>
<ds:datastoreItem xmlns:ds="http://schemas.openxmlformats.org/officeDocument/2006/customXml" ds:itemID="{0398CC24-A09F-435F-992C-94C90B823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DBFF71-83EB-4B6E-8E2C-BBB1A0E3D126}">
  <ds:schemaRefs>
    <ds:schemaRef ds:uri="a26ea033-2852-474a-8cc8-30d2b3b4aa0f"/>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8296b18e-8234-4d94-91b1-3ed3998a7eb5"/>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3372</Words>
  <Application>Microsoft Office PowerPoint</Application>
  <PresentationFormat>Widescreen</PresentationFormat>
  <Paragraphs>198</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Symbol</vt:lpstr>
      <vt:lpstr>Courier New</vt:lpstr>
      <vt:lpstr>Lloyds Bank Jack</vt:lpstr>
      <vt:lpstr>Helvetica Neue</vt:lpstr>
      <vt:lpstr>Calibri</vt:lpstr>
      <vt:lpstr>Lloyds Bank Jack Medium</vt:lpstr>
      <vt:lpstr>Times New Roman</vt:lpstr>
      <vt:lpstr>Lloyds Bank Jack Light</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Holmes, Em (Group Customer Inclusion)</cp:lastModifiedBy>
  <cp:revision>7</cp:revision>
  <cp:lastPrinted>2023-08-30T17:26:52Z</cp:lastPrinted>
  <dcterms:created xsi:type="dcterms:W3CDTF">2023-08-16T10:45:07Z</dcterms:created>
  <dcterms:modified xsi:type="dcterms:W3CDTF">2024-05-14T08:33:18Z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Classification: Limited</vt:lpwstr>
  </property>
  <property fmtid="{D5CDD505-2E9C-101B-9397-08002B2CF9AE}" pid="4" name="ContentTypeId">
    <vt:lpwstr>0x010100544CB9857E5E2A4892872DEF097EB12C</vt:lpwstr>
  </property>
  <property fmtid="{D5CDD505-2E9C-101B-9397-08002B2CF9AE}" pid="5" name="MediaServiceImageTags">
    <vt:lpwstr/>
  </property>
</Properties>
</file>